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257" r:id="rId3"/>
    <p:sldId id="326" r:id="rId4"/>
    <p:sldId id="327" r:id="rId5"/>
    <p:sldId id="328" r:id="rId6"/>
    <p:sldId id="305" r:id="rId7"/>
    <p:sldId id="313" r:id="rId8"/>
    <p:sldId id="314" r:id="rId9"/>
    <p:sldId id="312" r:id="rId10"/>
    <p:sldId id="306" r:id="rId11"/>
    <p:sldId id="315" r:id="rId12"/>
    <p:sldId id="307" r:id="rId13"/>
    <p:sldId id="329" r:id="rId14"/>
    <p:sldId id="316" r:id="rId15"/>
    <p:sldId id="317" r:id="rId16"/>
    <p:sldId id="308" r:id="rId17"/>
    <p:sldId id="319" r:id="rId18"/>
    <p:sldId id="321" r:id="rId19"/>
    <p:sldId id="322" r:id="rId20"/>
    <p:sldId id="323" r:id="rId21"/>
    <p:sldId id="330" r:id="rId22"/>
    <p:sldId id="259" r:id="rId23"/>
    <p:sldId id="260" r:id="rId24"/>
    <p:sldId id="261" r:id="rId25"/>
    <p:sldId id="262" r:id="rId26"/>
    <p:sldId id="263" r:id="rId27"/>
    <p:sldId id="264" r:id="rId28"/>
    <p:sldId id="310" r:id="rId29"/>
    <p:sldId id="265" r:id="rId30"/>
    <p:sldId id="311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5" r:id="rId40"/>
    <p:sldId id="276" r:id="rId41"/>
    <p:sldId id="274" r:id="rId42"/>
    <p:sldId id="331" r:id="rId43"/>
    <p:sldId id="332" r:id="rId44"/>
    <p:sldId id="333" r:id="rId45"/>
    <p:sldId id="334" r:id="rId46"/>
    <p:sldId id="335" r:id="rId47"/>
    <p:sldId id="336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C:\Users\dfa\Desktop\logo_CFI_RVB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64" y="242895"/>
            <a:ext cx="1874520" cy="69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LOGO EXPERTISE FRANC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07" y="65412"/>
            <a:ext cx="1051560" cy="10515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 userDrawn="1"/>
        </p:nvSpPr>
        <p:spPr>
          <a:xfrm>
            <a:off x="2670136" y="132832"/>
            <a:ext cx="389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Projet PAGOF – Appui aux Gouvernements Ouverts Francophones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D0AD8-A5C1-4336-9448-80ADC08CD0A3}" type="datetimeFigureOut">
              <a:rPr lang="fr-FR" smtClean="0"/>
              <a:pPr/>
              <a:t>20/11/2019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C4BB2-3EC3-4242-8A44-80A58B7146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latin typeface="Berlin Sans FB" pitchFamily="34" charset="0"/>
            </a:endParaRPr>
          </a:p>
          <a:p>
            <a:endParaRPr lang="fr-FR" dirty="0" smtClean="0">
              <a:latin typeface="Berlin Sans FB" pitchFamily="34" charset="0"/>
            </a:endParaRPr>
          </a:p>
          <a:p>
            <a:pPr algn="ctr">
              <a:buNone/>
            </a:pPr>
            <a:r>
              <a:rPr lang="fr-FR" b="1" dirty="0" smtClean="0">
                <a:latin typeface="Berlin Sans FB" pitchFamily="34" charset="0"/>
              </a:rPr>
              <a:t>La décentralisation au Burkina Faso: </a:t>
            </a:r>
          </a:p>
          <a:p>
            <a:pPr algn="ctr">
              <a:buNone/>
            </a:pPr>
            <a:r>
              <a:rPr lang="fr-FR" dirty="0" smtClean="0">
                <a:latin typeface="Berlin Sans FB" pitchFamily="34" charset="0"/>
              </a:rPr>
              <a:t>définition des concepts et principes directeurs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1.1.La centralisation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Elle se réfère à un système de gestion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affaires de l’Etat où toutes les décisions  sont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prises par le pouvoir central,  tous les moyens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d’action sont détenus par le  même pouvoir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central.</a:t>
            </a: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Cette pratique a eu cours pendant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colonisation et même après les indépendances.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Un tel système a été très difficile à gérer.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C’est pourquoi il a été procédé à une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décongestion à travers la déconcentration par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suite.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1.2.La déconcentration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Il s’agit du système de gestion centralisé, avec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une décongestion qui s’opère par la création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structures de proximité, chargées d’exercer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attributions de l’Etat, sous la responsabilité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l’Etat. : ex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Il s agit  dans ce cas de ce qu’on appelle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déconcentration technique.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 Mais la déconcentration peut également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prendre une forme territoriale, qui s’opère  à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travers la création de circonscriptions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administratives.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Les circonscriptions</a:t>
            </a:r>
            <a:r>
              <a:rPr lang="fr-FR" b="1" dirty="0" smtClean="0">
                <a:latin typeface="Berlin Sans FB" pitchFamily="34" charset="0"/>
              </a:rPr>
              <a:t> </a:t>
            </a:r>
            <a:r>
              <a:rPr lang="fr-FR" dirty="0" smtClean="0">
                <a:latin typeface="Berlin Sans FB" pitchFamily="34" charset="0"/>
              </a:rPr>
              <a:t>administratives (CA) sont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des cadres territoriaux de représentation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l’Etat :</a:t>
            </a:r>
          </a:p>
          <a:p>
            <a:pPr lvl="0"/>
            <a:r>
              <a:rPr lang="fr-FR" dirty="0" smtClean="0">
                <a:latin typeface="Berlin Sans FB" pitchFamily="34" charset="0"/>
              </a:rPr>
              <a:t>la région, </a:t>
            </a:r>
          </a:p>
          <a:p>
            <a:pPr lvl="0"/>
            <a:r>
              <a:rPr lang="fr-FR" dirty="0" smtClean="0">
                <a:latin typeface="Berlin Sans FB" pitchFamily="34" charset="0"/>
              </a:rPr>
              <a:t>la province,</a:t>
            </a:r>
          </a:p>
          <a:p>
            <a:pPr lvl="0"/>
            <a:r>
              <a:rPr lang="fr-FR" dirty="0" smtClean="0">
                <a:latin typeface="Berlin Sans FB" pitchFamily="34" charset="0"/>
              </a:rPr>
              <a:t>le département.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latin typeface="Berlin Sans FB" pitchFamily="34" charset="0"/>
              </a:rPr>
              <a:t>Les  autorités qui dirigent ces CA sont nommées par l’Etat et sont appuyées dans leur mission  par des organes consultatifs institués à cet effet.</a:t>
            </a:r>
          </a:p>
          <a:p>
            <a:r>
              <a:rPr lang="fr-FR" dirty="0" smtClean="0">
                <a:latin typeface="Berlin Sans FB" pitchFamily="34" charset="0"/>
              </a:rPr>
              <a:t> Les circonscriptions administratives ne sont pas des personnes juridiques, n’ont pas de patrimoine ou de budget, ne peuvent pas être parties à des contrats et ne peuvent pas ester en justice.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1.3.La décentralisation territoriale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décentralisation territoriale, distincte de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décentralisation technique  est le système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d’organisation de l’administration du territoire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dans lequel la liberté de s’administrer est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accordée à des personnes publiques  en vue 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gérer leurs propres affaires et de promouvoir le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développement.</a:t>
            </a: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Ces personnes publiques sont désignées au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Burkina Faso sous le vocable de collectivités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territoriales ( CT). Ce sont la commune et la 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région.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collectivité territoriale  est une subdivision du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territoire, dotée de la personnalité juridique et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 l’autonomie financière.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fr-FR" sz="3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La personnalité juridique ou personne morale veut 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dire entre autres que la commune est distincte de 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l’Etat, qu’elle peut être titulaire de droits et 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d’obligations , qu’ elle dispose d’un patrimoine 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propre et d’un budget, qu’elle peut être liée à des 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contrats et qu’elle peut ester en justice,  comme elle-</a:t>
            </a:r>
          </a:p>
          <a:p>
            <a:pPr>
              <a:buNone/>
            </a:pPr>
            <a:r>
              <a:rPr lang="fr-FR" sz="3800" dirty="0" smtClean="0">
                <a:latin typeface="Berlin Sans FB" pitchFamily="34" charset="0"/>
              </a:rPr>
              <a:t>même peut  attaquer en justice</a:t>
            </a:r>
            <a:r>
              <a:rPr lang="fr-FR" sz="3800" dirty="0" smtClean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 Demi" pitchFamily="34" charset="0"/>
              </a:rPr>
              <a:t>Introduction</a:t>
            </a:r>
          </a:p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Face aux multiples défis qui se présentait à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lui,  le Burkina Faso s’est engagé dans une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réforme de  son système administratif, afin d’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être en phase avec le processus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démocratique nouvellement amorcé: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L’autonomie financière permet à la commune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d’élaborer son propre budget et de mobiliser les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ressources financières  nécessaires à son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développement. Elle gère ses ressources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financières librement, conformément  à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règlementation en vigueur.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Reconnaître le rôle des CT c’est responsabiliser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les populations afin  qu’elles participent à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gestion du pouvoir et à la promotion du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développement local à partir de leurs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préoccupations, de leurs ressources et de leur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savoir faire.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II. Bref </a:t>
            </a:r>
            <a:r>
              <a:rPr lang="fr-FR" b="1" dirty="0">
                <a:latin typeface="Berlin Sans FB" pitchFamily="34" charset="0"/>
              </a:rPr>
              <a:t>historique de la décentralisation</a:t>
            </a:r>
            <a:endParaRPr lang="fr-FR" dirty="0">
              <a:latin typeface="Berlin Sans FB" pitchFamily="34" charset="0"/>
            </a:endParaRPr>
          </a:p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 </a:t>
            </a:r>
            <a:r>
              <a:rPr lang="fr-FR" dirty="0">
                <a:latin typeface="Berlin Sans FB" pitchFamily="34" charset="0"/>
              </a:rPr>
              <a:t>processus de décentralisation en cours au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Burkina </a:t>
            </a:r>
            <a:r>
              <a:rPr lang="fr-FR" dirty="0">
                <a:latin typeface="Berlin Sans FB" pitchFamily="34" charset="0"/>
              </a:rPr>
              <a:t>Faso est le résultat d’un long processus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qui </a:t>
            </a:r>
            <a:r>
              <a:rPr lang="fr-FR" dirty="0">
                <a:latin typeface="Berlin Sans FB" pitchFamily="34" charset="0"/>
              </a:rPr>
              <a:t>a débuté avec la mise en place des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communes </a:t>
            </a:r>
            <a:r>
              <a:rPr lang="fr-FR" dirty="0">
                <a:latin typeface="Berlin Sans FB" pitchFamily="34" charset="0"/>
              </a:rPr>
              <a:t>de Bobo-Dioulasso en 1926  puis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celle </a:t>
            </a:r>
            <a:r>
              <a:rPr lang="fr-FR" dirty="0">
                <a:latin typeface="Berlin Sans FB" pitchFamily="34" charset="0"/>
              </a:rPr>
              <a:t>de Ouagadougou en 1952</a:t>
            </a:r>
            <a:r>
              <a:rPr lang="fr-FR" dirty="0"/>
              <a:t>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Sa mise en œuvre a connu des fortunes diverses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après l’indépendance suite aux fréquents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changements de régimes (régimes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constitutionnels et régimes d’exception) période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au cours de laquelle on assistera à la gestion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communes par des « délégations spéciales »,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des « conseils spéciaux » et des « conseils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révolutionnaires ».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latin typeface="Berlin Sans FB" pitchFamily="34" charset="0"/>
              </a:rPr>
              <a:t>Le processus de décentralisation ne retrouvera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véritablement </a:t>
            </a:r>
            <a:r>
              <a:rPr lang="fr-FR" dirty="0">
                <a:latin typeface="Berlin Sans FB" pitchFamily="34" charset="0"/>
              </a:rPr>
              <a:t>ses marques qu’avec l’adoption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 </a:t>
            </a:r>
            <a:r>
              <a:rPr lang="fr-FR" dirty="0">
                <a:latin typeface="Berlin Sans FB" pitchFamily="34" charset="0"/>
              </a:rPr>
              <a:t>la Constitution  </a:t>
            </a:r>
            <a:r>
              <a:rPr lang="fr-FR" dirty="0" smtClean="0">
                <a:latin typeface="Berlin Sans FB" pitchFamily="34" charset="0"/>
              </a:rPr>
              <a:t>en  </a:t>
            </a:r>
            <a:r>
              <a:rPr lang="fr-FR" dirty="0">
                <a:latin typeface="Berlin Sans FB" pitchFamily="34" charset="0"/>
              </a:rPr>
              <a:t>juin 1991 qui </a:t>
            </a:r>
            <a:r>
              <a:rPr lang="fr-FR" dirty="0" smtClean="0">
                <a:latin typeface="Berlin Sans FB" pitchFamily="34" charset="0"/>
              </a:rPr>
              <a:t> </a:t>
            </a:r>
            <a:r>
              <a:rPr lang="fr-FR" dirty="0">
                <a:latin typeface="Berlin Sans FB" pitchFamily="34" charset="0"/>
              </a:rPr>
              <a:t>en son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article 143  </a:t>
            </a:r>
            <a:r>
              <a:rPr lang="fr-FR" dirty="0">
                <a:latin typeface="Berlin Sans FB" pitchFamily="34" charset="0"/>
              </a:rPr>
              <a:t>stipule que le Burkina Faso est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organisé </a:t>
            </a:r>
            <a:r>
              <a:rPr lang="fr-FR" dirty="0">
                <a:latin typeface="Berlin Sans FB" pitchFamily="34" charset="0"/>
              </a:rPr>
              <a:t>en </a:t>
            </a:r>
            <a:r>
              <a:rPr lang="fr-FR" dirty="0" smtClean="0">
                <a:latin typeface="Berlin Sans FB" pitchFamily="34" charset="0"/>
              </a:rPr>
              <a:t>collectivités </a:t>
            </a:r>
            <a:r>
              <a:rPr lang="fr-FR" dirty="0">
                <a:latin typeface="Berlin Sans FB" pitchFamily="34" charset="0"/>
              </a:rPr>
              <a:t>territoriales.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Cette nouvelle dynamique de la décentralisation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impulsée par la Constitution prendra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progressivement corps avec: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l’adoption des cinq (5) premières lois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décentralisation en 1993,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les élections municipales dans 33 communes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plein exercice en 1995,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- Les élections dans  49 communes urbaines en 2000.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Dès lors, la </a:t>
            </a:r>
            <a:r>
              <a:rPr lang="fr-FR" dirty="0">
                <a:latin typeface="Berlin Sans FB" pitchFamily="34" charset="0"/>
              </a:rPr>
              <a:t>décentralisation, à travers la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communalisation</a:t>
            </a:r>
            <a:r>
              <a:rPr lang="fr-FR" dirty="0">
                <a:latin typeface="Berlin Sans FB" pitchFamily="34" charset="0"/>
              </a:rPr>
              <a:t>, </a:t>
            </a:r>
            <a:r>
              <a:rPr lang="fr-FR" dirty="0" smtClean="0">
                <a:latin typeface="Berlin Sans FB" pitchFamily="34" charset="0"/>
              </a:rPr>
              <a:t>ne </a:t>
            </a:r>
            <a:r>
              <a:rPr lang="fr-FR" dirty="0">
                <a:latin typeface="Berlin Sans FB" pitchFamily="34" charset="0"/>
              </a:rPr>
              <a:t>concernait alors que 20%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 </a:t>
            </a:r>
            <a:r>
              <a:rPr lang="fr-FR" dirty="0">
                <a:latin typeface="Berlin Sans FB" pitchFamily="34" charset="0"/>
              </a:rPr>
              <a:t>la population </a:t>
            </a:r>
            <a:r>
              <a:rPr lang="fr-FR" dirty="0" smtClean="0">
                <a:latin typeface="Berlin Sans FB" pitchFamily="34" charset="0"/>
              </a:rPr>
              <a:t>et couvrait </a:t>
            </a:r>
            <a:r>
              <a:rPr lang="fr-FR" dirty="0">
                <a:latin typeface="Berlin Sans FB" pitchFamily="34" charset="0"/>
              </a:rPr>
              <a:t>16% de la superficie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du territoire national</a:t>
            </a:r>
            <a:r>
              <a:rPr lang="fr-FR" dirty="0">
                <a:latin typeface="Berlin Sans FB" pitchFamily="34" charset="0"/>
              </a:rPr>
              <a:t>.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latin typeface="Berlin Sans FB" pitchFamily="34" charset="0"/>
              </a:rPr>
              <a:t>Avec l’adoption de la loi n°055/2004/AN du 21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décembre </a:t>
            </a:r>
            <a:r>
              <a:rPr lang="fr-FR" dirty="0">
                <a:latin typeface="Berlin Sans FB" pitchFamily="34" charset="0"/>
              </a:rPr>
              <a:t>2004 portant Code Général des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Collectivités </a:t>
            </a:r>
            <a:r>
              <a:rPr lang="fr-FR" dirty="0">
                <a:latin typeface="Berlin Sans FB" pitchFamily="34" charset="0"/>
              </a:rPr>
              <a:t>Territoriales (CGCT) et la tenue des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élections </a:t>
            </a:r>
            <a:r>
              <a:rPr lang="fr-FR" dirty="0">
                <a:latin typeface="Berlin Sans FB" pitchFamily="34" charset="0"/>
              </a:rPr>
              <a:t>municipales du 23 avril 2006, le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processus de </a:t>
            </a:r>
            <a:r>
              <a:rPr lang="fr-FR" dirty="0">
                <a:latin typeface="Berlin Sans FB" pitchFamily="34" charset="0"/>
              </a:rPr>
              <a:t>décentralisation a connu une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évolution décisive: </a:t>
            </a: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- une nouvelle dimension caractérisée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par la couverture totale du territoire en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Communes (communément appelée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« communalisation intégrale »);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- la mise en place des conseils régionaux territoriales.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500" dirty="0">
                <a:latin typeface="Berlin Sans FB" pitchFamily="34" charset="0"/>
              </a:rPr>
              <a:t>Dans le souci d’assurer une meilleure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coordination </a:t>
            </a:r>
            <a:r>
              <a:rPr lang="fr-FR" sz="3500" dirty="0">
                <a:latin typeface="Berlin Sans FB" pitchFamily="34" charset="0"/>
              </a:rPr>
              <a:t>du processus de décentralisation, le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gouvernement </a:t>
            </a:r>
            <a:r>
              <a:rPr lang="fr-FR" sz="3500" dirty="0">
                <a:latin typeface="Berlin Sans FB" pitchFamily="34" charset="0"/>
              </a:rPr>
              <a:t>a adopté par décret </a:t>
            </a:r>
            <a:r>
              <a:rPr lang="fr-FR" sz="3500" dirty="0" smtClean="0">
                <a:latin typeface="Berlin Sans FB" pitchFamily="34" charset="0"/>
              </a:rPr>
              <a:t>n°2007-</a:t>
            </a: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095/PRES/PM/MATD/MFB </a:t>
            </a:r>
            <a:r>
              <a:rPr lang="fr-FR" sz="3500" dirty="0">
                <a:latin typeface="Berlin Sans FB" pitchFamily="34" charset="0"/>
              </a:rPr>
              <a:t>du 1</a:t>
            </a:r>
            <a:r>
              <a:rPr lang="fr-FR" sz="3500" baseline="30000" dirty="0">
                <a:latin typeface="Berlin Sans FB" pitchFamily="34" charset="0"/>
              </a:rPr>
              <a:t>er </a:t>
            </a:r>
            <a:r>
              <a:rPr lang="fr-FR" sz="3500" dirty="0">
                <a:latin typeface="Berlin Sans FB" pitchFamily="34" charset="0"/>
              </a:rPr>
              <a:t>mars 2007 le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«</a:t>
            </a:r>
            <a:r>
              <a:rPr lang="fr-FR" sz="3500" dirty="0">
                <a:latin typeface="Berlin Sans FB" pitchFamily="34" charset="0"/>
              </a:rPr>
              <a:t> Cadre Stratégique de Mise en Ouvre de la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Décentralisation </a:t>
            </a:r>
            <a:r>
              <a:rPr lang="fr-FR" sz="3500" dirty="0">
                <a:latin typeface="Berlin Sans FB" pitchFamily="34" charset="0"/>
              </a:rPr>
              <a:t>(CSMOD) comme document de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référence </a:t>
            </a:r>
            <a:r>
              <a:rPr lang="fr-FR" sz="3500" dirty="0">
                <a:latin typeface="Berlin Sans FB" pitchFamily="34" charset="0"/>
              </a:rPr>
              <a:t>qui définit les grandes orientations, les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principes </a:t>
            </a:r>
            <a:r>
              <a:rPr lang="fr-FR" sz="3500" dirty="0">
                <a:latin typeface="Berlin Sans FB" pitchFamily="34" charset="0"/>
              </a:rPr>
              <a:t>directeurs et les axes de mise en œuvre  </a:t>
            </a:r>
            <a:endParaRPr lang="fr-FR" sz="35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sz="3500" dirty="0" smtClean="0">
                <a:latin typeface="Berlin Sans FB" pitchFamily="34" charset="0"/>
              </a:rPr>
              <a:t>du </a:t>
            </a:r>
            <a:r>
              <a:rPr lang="fr-FR" sz="3500" dirty="0">
                <a:latin typeface="Berlin Sans FB" pitchFamily="34" charset="0"/>
              </a:rPr>
              <a:t>processus pour la période 2006-2015.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du développement: celui-ci tardait à venir malgré la mise en œuvre de plusieurs plans de développement depuis les indépendance;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 défi d’améliorer la fourniture des services sociaux de base;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d’assurer les droits les plus élémentaires à chaque citoyen;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 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Depuis 2014, le processus a entamé son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évolution vers un 3è cycle, suivie l’élaboration et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l’adoption de nouveaux référentiels , ayant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l’objet d’examen à la 5è CONAD tenue le 02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novembre 2018.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500" b="1" dirty="0" smtClean="0">
                <a:latin typeface="Berlin Sans FB" pitchFamily="34" charset="0"/>
              </a:rPr>
              <a:t>III. Des enjeux ,  principes et risques  </a:t>
            </a:r>
            <a:r>
              <a:rPr lang="fr-FR" sz="3500" b="1" dirty="0">
                <a:latin typeface="Berlin Sans FB" pitchFamily="34" charset="0"/>
              </a:rPr>
              <a:t>de la décentralisation</a:t>
            </a:r>
            <a:endParaRPr lang="fr-FR" sz="3500" dirty="0">
              <a:latin typeface="Berlin Sans FB" pitchFamily="34" charset="0"/>
            </a:endParaRPr>
          </a:p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3.1.Des </a:t>
            </a:r>
            <a:r>
              <a:rPr lang="fr-FR" b="1" dirty="0">
                <a:latin typeface="Berlin Sans FB" pitchFamily="34" charset="0"/>
              </a:rPr>
              <a:t>enjeux </a:t>
            </a:r>
            <a:endParaRPr lang="fr-FR" b="1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3.1.1. Au </a:t>
            </a:r>
            <a:r>
              <a:rPr lang="fr-FR" b="1" dirty="0">
                <a:latin typeface="Berlin Sans FB" pitchFamily="34" charset="0"/>
              </a:rPr>
              <a:t>plan politique </a:t>
            </a:r>
            <a:endParaRPr lang="fr-FR" dirty="0">
              <a:latin typeface="Berlin Sans FB" pitchFamily="34" charset="0"/>
            </a:endParaRPr>
          </a:p>
          <a:p>
            <a:pPr>
              <a:buNone/>
            </a:pPr>
            <a:r>
              <a:rPr lang="fr-FR" dirty="0">
                <a:latin typeface="Berlin Sans FB" pitchFamily="34" charset="0"/>
              </a:rPr>
              <a:t>La décentralisation procède de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l’approfondissement </a:t>
            </a:r>
            <a:r>
              <a:rPr lang="fr-FR" dirty="0">
                <a:latin typeface="Berlin Sans FB" pitchFamily="34" charset="0"/>
              </a:rPr>
              <a:t>de la démocratie parce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qu’elle </a:t>
            </a:r>
            <a:r>
              <a:rPr lang="fr-FR" dirty="0">
                <a:latin typeface="Berlin Sans FB" pitchFamily="34" charset="0"/>
              </a:rPr>
              <a:t>porte la gestion du pouvoir au niveau de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</a:t>
            </a:r>
            <a:r>
              <a:rPr lang="fr-FR" dirty="0">
                <a:latin typeface="Berlin Sans FB" pitchFamily="34" charset="0"/>
              </a:rPr>
              <a:t>base en permettant d’élire les autorités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locales </a:t>
            </a:r>
            <a:r>
              <a:rPr lang="fr-FR" dirty="0">
                <a:latin typeface="Berlin Sans FB" pitchFamily="34" charset="0"/>
              </a:rPr>
              <a:t>et de contrôler leur action au niveau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local</a:t>
            </a:r>
            <a:r>
              <a:rPr lang="fr-FR" dirty="0">
                <a:latin typeface="Berlin Sans FB" pitchFamily="34" charset="0"/>
              </a:rPr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3.1.2.Les </a:t>
            </a:r>
            <a:r>
              <a:rPr lang="fr-FR" b="1" dirty="0">
                <a:latin typeface="Berlin Sans FB" pitchFamily="34" charset="0"/>
              </a:rPr>
              <a:t>enjeux au plan économique </a:t>
            </a:r>
            <a:endParaRPr lang="fr-FR" dirty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</a:t>
            </a:r>
            <a:r>
              <a:rPr lang="fr-FR" dirty="0">
                <a:latin typeface="Berlin Sans FB" pitchFamily="34" charset="0"/>
              </a:rPr>
              <a:t>décentralisation favorise l’identification des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priorités </a:t>
            </a:r>
            <a:r>
              <a:rPr lang="fr-FR" dirty="0">
                <a:latin typeface="Berlin Sans FB" pitchFamily="34" charset="0"/>
              </a:rPr>
              <a:t>locales de développement et la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mobilisation </a:t>
            </a:r>
            <a:r>
              <a:rPr lang="fr-FR" dirty="0">
                <a:latin typeface="Berlin Sans FB" pitchFamily="34" charset="0"/>
              </a:rPr>
              <a:t>des ressources humaines et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financières </a:t>
            </a:r>
            <a:r>
              <a:rPr lang="fr-FR" dirty="0">
                <a:latin typeface="Berlin Sans FB" pitchFamily="34" charset="0"/>
              </a:rPr>
              <a:t>et matérielles nécessaires.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3.1.3Les </a:t>
            </a:r>
            <a:r>
              <a:rPr lang="fr-FR" b="1" dirty="0">
                <a:latin typeface="Berlin Sans FB" pitchFamily="34" charset="0"/>
              </a:rPr>
              <a:t>enjeux au plan social </a:t>
            </a:r>
            <a:endParaRPr lang="fr-FR" dirty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</a:t>
            </a:r>
            <a:r>
              <a:rPr lang="fr-FR" dirty="0">
                <a:latin typeface="Berlin Sans FB" pitchFamily="34" charset="0"/>
              </a:rPr>
              <a:t>décentralisation favorise l’identification des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besoins </a:t>
            </a:r>
            <a:r>
              <a:rPr lang="fr-FR" dirty="0">
                <a:latin typeface="Berlin Sans FB" pitchFamily="34" charset="0"/>
              </a:rPr>
              <a:t>sociaux prioritaires et renforce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l’engagement </a:t>
            </a:r>
            <a:r>
              <a:rPr lang="fr-FR" dirty="0">
                <a:latin typeface="Berlin Sans FB" pitchFamily="34" charset="0"/>
              </a:rPr>
              <a:t>des populations à  les réaliser en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comptant </a:t>
            </a:r>
            <a:r>
              <a:rPr lang="fr-FR" dirty="0">
                <a:latin typeface="Berlin Sans FB" pitchFamily="34" charset="0"/>
              </a:rPr>
              <a:t>sur leurs propres initiatives, tout en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valorisant </a:t>
            </a:r>
            <a:r>
              <a:rPr lang="fr-FR" dirty="0">
                <a:latin typeface="Berlin Sans FB" pitchFamily="34" charset="0"/>
              </a:rPr>
              <a:t>l’appui de l’Etat et celui des autres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partenaires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3.1.4.Les </a:t>
            </a:r>
            <a:r>
              <a:rPr lang="fr-FR" b="1" dirty="0">
                <a:latin typeface="Berlin Sans FB" pitchFamily="34" charset="0"/>
              </a:rPr>
              <a:t>enjeux au plan </a:t>
            </a:r>
            <a:r>
              <a:rPr lang="fr-FR" b="1" dirty="0" smtClean="0">
                <a:latin typeface="Berlin Sans FB" pitchFamily="34" charset="0"/>
              </a:rPr>
              <a:t>culturel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- La mise en œuvre du processus est une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opportunité pour valoriser les particularismes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positifs locaux dont les langues nationales et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celles du terroir;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favoriser le « vivre ensemble »;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etc. </a:t>
            </a: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3.2.Les </a:t>
            </a:r>
            <a:r>
              <a:rPr lang="fr-FR" b="1" dirty="0">
                <a:latin typeface="Berlin Sans FB" pitchFamily="34" charset="0"/>
              </a:rPr>
              <a:t>principes de la décentralisation</a:t>
            </a:r>
            <a:endParaRPr lang="fr-FR" dirty="0">
              <a:latin typeface="Berlin Sans FB" pitchFamily="34" charset="0"/>
            </a:endParaRPr>
          </a:p>
          <a:p>
            <a:pPr>
              <a:buNone/>
            </a:pPr>
            <a:r>
              <a:rPr lang="fr-FR" dirty="0">
                <a:latin typeface="Berlin Sans FB" pitchFamily="34" charset="0"/>
              </a:rPr>
              <a:t>Le code général des collectivités territoriales fixe les </a:t>
            </a: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principes </a:t>
            </a:r>
            <a:r>
              <a:rPr lang="fr-FR" dirty="0">
                <a:latin typeface="Berlin Sans FB" pitchFamily="34" charset="0"/>
              </a:rPr>
              <a:t>de base</a:t>
            </a:r>
            <a:r>
              <a:rPr lang="fr-FR" b="1" dirty="0">
                <a:latin typeface="Berlin Sans FB" pitchFamily="34" charset="0"/>
              </a:rPr>
              <a:t> </a:t>
            </a:r>
            <a:r>
              <a:rPr lang="fr-FR" dirty="0">
                <a:latin typeface="Berlin Sans FB" pitchFamily="34" charset="0"/>
              </a:rPr>
              <a:t>suivants: </a:t>
            </a:r>
          </a:p>
          <a:p>
            <a:pPr lvl="0"/>
            <a:r>
              <a:rPr lang="fr-FR" dirty="0">
                <a:latin typeface="Berlin Sans FB" pitchFamily="34" charset="0"/>
              </a:rPr>
              <a:t>la décentralisation consacre le droit des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collectivités </a:t>
            </a:r>
            <a:r>
              <a:rPr lang="fr-FR" dirty="0">
                <a:latin typeface="Berlin Sans FB" pitchFamily="34" charset="0"/>
              </a:rPr>
              <a:t>territoriales à s’administrer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librement </a:t>
            </a:r>
            <a:r>
              <a:rPr lang="fr-FR" dirty="0">
                <a:latin typeface="Berlin Sans FB" pitchFamily="34" charset="0"/>
              </a:rPr>
              <a:t>et à gérer des affaires propres en vue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de </a:t>
            </a:r>
            <a:r>
              <a:rPr lang="fr-FR" dirty="0">
                <a:latin typeface="Berlin Sans FB" pitchFamily="34" charset="0"/>
              </a:rPr>
              <a:t>promouvoir le développement à la base et de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renforcer </a:t>
            </a:r>
            <a:r>
              <a:rPr lang="fr-FR" dirty="0">
                <a:latin typeface="Berlin Sans FB" pitchFamily="34" charset="0"/>
              </a:rPr>
              <a:t>la gouvernance locale.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>
                <a:latin typeface="Berlin Sans FB" pitchFamily="34" charset="0"/>
              </a:rPr>
              <a:t>La décentralisation s’opère dans le cadre de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l’Etat unitaire : pour ce faire, les collectivités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territoriales s’administrent librement,  dans le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strict respect  de l’intégrité territoriale et de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l’Unité nationale, de l’identité et de l’autonomie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de chaque collectivité.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FR" dirty="0" smtClean="0"/>
          </a:p>
          <a:p>
            <a:pPr lvl="0"/>
            <a:r>
              <a:rPr lang="fr-FR" dirty="0" smtClean="0">
                <a:latin typeface="Berlin Sans FB" pitchFamily="34" charset="0"/>
              </a:rPr>
              <a:t>La </a:t>
            </a:r>
            <a:r>
              <a:rPr lang="fr-FR" dirty="0">
                <a:latin typeface="Berlin Sans FB" pitchFamily="34" charset="0"/>
              </a:rPr>
              <a:t>décentralisation est accompagnée d’une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déconcentration </a:t>
            </a:r>
            <a:r>
              <a:rPr lang="fr-FR" dirty="0">
                <a:latin typeface="Berlin Sans FB" pitchFamily="34" charset="0"/>
              </a:rPr>
              <a:t>des</a:t>
            </a:r>
            <a:r>
              <a:rPr lang="fr-FR" b="1" dirty="0">
                <a:latin typeface="Berlin Sans FB" pitchFamily="34" charset="0"/>
              </a:rPr>
              <a:t> </a:t>
            </a:r>
            <a:r>
              <a:rPr lang="fr-FR" dirty="0">
                <a:latin typeface="Berlin Sans FB" pitchFamily="34" charset="0"/>
              </a:rPr>
              <a:t>services de l’Etat dans le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but </a:t>
            </a:r>
            <a:r>
              <a:rPr lang="fr-FR" dirty="0">
                <a:latin typeface="Berlin Sans FB" pitchFamily="34" charset="0"/>
              </a:rPr>
              <a:t>de renforcer les capacités d’action des </a:t>
            </a:r>
            <a:endParaRPr lang="fr-FR" dirty="0" smtClean="0">
              <a:latin typeface="Berlin Sans FB" pitchFamily="34" charset="0"/>
            </a:endParaRP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collectivités </a:t>
            </a:r>
            <a:r>
              <a:rPr lang="fr-FR" dirty="0">
                <a:latin typeface="Berlin Sans FB" pitchFamily="34" charset="0"/>
              </a:rPr>
              <a:t>territoriales.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FR" dirty="0" smtClean="0"/>
          </a:p>
          <a:p>
            <a:pPr lvl="0"/>
            <a:endParaRPr lang="fr-FR" dirty="0"/>
          </a:p>
          <a:p>
            <a:pPr lvl="0"/>
            <a:r>
              <a:rPr lang="fr-FR" dirty="0" smtClean="0">
                <a:latin typeface="Berlin Sans FB" pitchFamily="34" charset="0"/>
              </a:rPr>
              <a:t>La progressivité: le transfert des compétences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et des ressources de l’Etat aux collectivités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territoriales s’effectue selon la règle de la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progressivité.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FR" dirty="0" smtClean="0"/>
          </a:p>
          <a:p>
            <a:pPr lvl="0"/>
            <a:r>
              <a:rPr lang="fr-FR" dirty="0" smtClean="0">
                <a:latin typeface="Berlin Sans FB" pitchFamily="34" charset="0"/>
              </a:rPr>
              <a:t>Les </a:t>
            </a:r>
            <a:r>
              <a:rPr lang="fr-FR" dirty="0">
                <a:latin typeface="Berlin Sans FB" pitchFamily="34" charset="0"/>
              </a:rPr>
              <a:t>transferts de compétences par l’Etat doivent être accompagnés du transfert  aux collectivités territoriales des moyens et des ressources nécessaires à l’exercice normal de ces compétences dans les conditions prévues par la loi.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de consolider la démocratie naissante par des élections de proximité, permettant de choisir les représentants aux instances de prise de décision;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de créer les conditions d’une réelle participation citoyenne;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de libérer la parole;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/>
            <a:r>
              <a:rPr lang="fr-FR" dirty="0" smtClean="0">
                <a:latin typeface="Berlin Sans FB" pitchFamily="34" charset="0"/>
              </a:rPr>
              <a:t>Le devoir d’assistance de l’Etat: L’Etat soutient et facilite le développement des collectivités territoriales. Il a envers elles un devoir d’assistance. C'est dire que la décentralisation ne se fait pas à la décharge totale de l’Etat, ni contre l’Etat, mais avec l’Etat.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>
                <a:latin typeface="Berlin Sans FB" pitchFamily="34" charset="0"/>
              </a:rPr>
              <a:t>La subsidiarité : l’action des communes,  collectivités de base ou des régions, collectivités intermédiaires doit être primordiale dans les domaines touchant au plus près chaque niveau de collectivité.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3.3.Les  risques liés à la mise en œuvre de la décentralisation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Malgré les vertus que nous attribuons à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décentralisation et les espoirs qu'elle suscite, elle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n'est pas une panacée pour la résolution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tous les problèmes sociaux, économiques ou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politiques.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Elle comporte des risques qui expliquent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les précautions qui accompagnent sa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mise en œuvre:</a:t>
            </a:r>
          </a:p>
          <a:p>
            <a:r>
              <a:rPr lang="fr-FR" dirty="0" smtClean="0">
                <a:latin typeface="Berlin Sans FB" pitchFamily="34" charset="0"/>
              </a:rPr>
              <a:t>exacerbation de sentiments régionalistes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par effet d’attachement chauvin au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terroir local ou d’élan "ethniciste"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politiciens en mal de fief électoral;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erlin Sans FB" pitchFamily="34" charset="0"/>
              </a:rPr>
              <a:t>recentralisation du pouvoir aux mains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potentats locaux, empêchant la participation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des citoyens à la libre administration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collectivités territoriales;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erlin Sans FB" pitchFamily="34" charset="0"/>
              </a:rPr>
              <a:t>hypothèque du développement par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personnages politiciens sans rêve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développement pour leur cité, des élus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locaux non soucieux du développement de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leurs localités;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erlin Sans FB" pitchFamily="34" charset="0"/>
              </a:rPr>
              <a:t>accentuation des inégalités sociales,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économiques,   nées elles mêmes de </a:t>
            </a:r>
          </a:p>
          <a:p>
            <a:pPr lvl="0">
              <a:buNone/>
            </a:pPr>
            <a:r>
              <a:rPr lang="fr-FR" dirty="0" smtClean="0">
                <a:latin typeface="Berlin Sans FB" pitchFamily="34" charset="0"/>
              </a:rPr>
              <a:t>l’inégalité des potentialités locales;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erlin Sans FB" pitchFamily="34" charset="0"/>
              </a:rPr>
              <a:t>désengagement de l'Etat sur le dos des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collectivités territoriales en cas de non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transfert de moyens conséquents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aux collectivités territoriales;</a:t>
            </a:r>
          </a:p>
          <a:p>
            <a:r>
              <a:rPr lang="fr-FR" dirty="0" smtClean="0">
                <a:latin typeface="Berlin Sans FB" pitchFamily="34" charset="0"/>
              </a:rPr>
              <a:t>etc.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défi de raffermir la fibre patriotique par la mobilisation autour des plans locaux de développement;</a:t>
            </a:r>
          </a:p>
          <a:p>
            <a:pPr>
              <a:buFontTx/>
              <a:buChar char="-"/>
            </a:pPr>
            <a:r>
              <a:rPr lang="fr-FR" dirty="0" smtClean="0">
                <a:latin typeface="Berlin Sans FB" pitchFamily="34" charset="0"/>
              </a:rPr>
              <a:t>etc.</a:t>
            </a:r>
          </a:p>
          <a:p>
            <a:pPr>
              <a:buNone/>
            </a:pPr>
            <a:r>
              <a:rPr lang="fr-FR" b="1" dirty="0" smtClean="0">
                <a:latin typeface="Berlin Sans FB" pitchFamily="34" charset="0"/>
              </a:rPr>
              <a:t>Il choisit ainsi la décentralisation </a:t>
            </a:r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None/>
            </a:pPr>
            <a:r>
              <a:rPr lang="fr-FR" dirty="0" smtClean="0">
                <a:latin typeface="Berlin Sans FB" pitchFamily="34" charset="0"/>
              </a:rPr>
              <a:t>La démarche ainsi retenue contient des </a:t>
            </a:r>
          </a:p>
          <a:p>
            <a:pPr marL="571500" indent="-571500">
              <a:buNone/>
            </a:pPr>
            <a:r>
              <a:rPr lang="fr-FR" dirty="0" smtClean="0">
                <a:latin typeface="Berlin Sans FB" pitchFamily="34" charset="0"/>
              </a:rPr>
              <a:t>concepts dont l’explicitation nous parait </a:t>
            </a:r>
          </a:p>
          <a:p>
            <a:pPr marL="571500" indent="-571500">
              <a:buNone/>
            </a:pPr>
            <a:r>
              <a:rPr lang="fr-FR" dirty="0" smtClean="0">
                <a:latin typeface="Berlin Sans FB" pitchFamily="34" charset="0"/>
              </a:rPr>
              <a:t>nécessaires</a:t>
            </a:r>
          </a:p>
          <a:p>
            <a:pPr marL="571500" indent="-571500">
              <a:buAutoNum type="romanUcPeriod"/>
            </a:pPr>
            <a:r>
              <a:rPr lang="fr-FR" b="1" dirty="0" smtClean="0">
                <a:latin typeface="Berlin Sans FB" pitchFamily="34" charset="0"/>
              </a:rPr>
              <a:t>Définition des concepts</a:t>
            </a:r>
          </a:p>
          <a:p>
            <a:pPr marL="571500" indent="-571500">
              <a:buNone/>
            </a:pPr>
            <a:r>
              <a:rPr lang="fr-FR" dirty="0" smtClean="0">
                <a:latin typeface="Berlin Sans FB" pitchFamily="34" charset="0"/>
              </a:rPr>
              <a:t>Considérons une famille qui exploite un champ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depuis plusieurs années. La famille s’agrandit,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les besoins augmentent. Parallèlement, le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champ produit de moins en moins. Que faire?</a:t>
            </a:r>
          </a:p>
          <a:p>
            <a:pPr>
              <a:buNone/>
            </a:pP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La solution pourrait consister à découper le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champ et à le partager entre les ménages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composant la famille.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Si ce qui se fait au niveau de cette famille peut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recevoir une autre appellation, 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responsabilisation ou séparation, la même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pratique au niveau de l’Etat s’appelle la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décentralisation, conformément aux conditions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prévues par la loi.</a:t>
            </a:r>
            <a:endParaRPr lang="fr-FR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latin typeface="Berlin Sans FB" pitchFamily="34" charset="0"/>
            </a:endParaRP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L’on ne peut définir la décentralisation et les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concepts voisins sans se référer aux périodes où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ces techniques administratives ont été mises en </a:t>
            </a:r>
          </a:p>
          <a:p>
            <a:pPr>
              <a:buNone/>
            </a:pPr>
            <a:r>
              <a:rPr lang="fr-FR" dirty="0" smtClean="0">
                <a:latin typeface="Berlin Sans FB" pitchFamily="34" charset="0"/>
              </a:rPr>
              <a:t>œuvre.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1558</Words>
  <Application>Microsoft Office PowerPoint</Application>
  <PresentationFormat>Affichage à l'écran (4:3)</PresentationFormat>
  <Paragraphs>260</Paragraphs>
  <Slides>47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2" baseType="lpstr">
      <vt:lpstr>Arial</vt:lpstr>
      <vt:lpstr>Berlin Sans FB</vt:lpstr>
      <vt:lpstr>Berlin Sans FB Demi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 sur le budget </dc:title>
  <dc:creator>Papa</dc:creator>
  <cp:lastModifiedBy>Emilie BECLE</cp:lastModifiedBy>
  <cp:revision>25</cp:revision>
  <dcterms:created xsi:type="dcterms:W3CDTF">2018-10-31T17:41:49Z</dcterms:created>
  <dcterms:modified xsi:type="dcterms:W3CDTF">2019-11-20T13:02:06Z</dcterms:modified>
</cp:coreProperties>
</file>