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13"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DEEBCF8-F665-487D-8B81-A327EB55E30E}" type="datetimeFigureOut">
              <a:rPr lang="fr-FR" smtClean="0"/>
              <a:t>20/11/2019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751E9C-B126-414D-B9BA-9D6AA786BBE0}" type="slidenum">
              <a:rPr lang="fr-FR" smtClean="0"/>
              <a:t>‹N°›</a:t>
            </a:fld>
            <a:endParaRPr lang="fr-FR"/>
          </a:p>
        </p:txBody>
      </p:sp>
      <p:pic>
        <p:nvPicPr>
          <p:cNvPr id="7" name="Image 6" descr="C:\Users\dfa\Desktop\logo_CFI_RVB.jp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528" y="226695"/>
            <a:ext cx="1874520" cy="696595"/>
          </a:xfrm>
          <a:prstGeom prst="rect">
            <a:avLst/>
          </a:prstGeom>
          <a:noFill/>
          <a:ln>
            <a:noFill/>
          </a:ln>
        </p:spPr>
      </p:pic>
      <p:pic>
        <p:nvPicPr>
          <p:cNvPr id="8" name="Image 7" descr="LOGO EXPERTISE FRANCE"/>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745771" y="49212"/>
            <a:ext cx="1051560" cy="1051560"/>
          </a:xfrm>
          <a:prstGeom prst="rect">
            <a:avLst/>
          </a:prstGeom>
          <a:noFill/>
          <a:ln>
            <a:noFill/>
          </a:ln>
        </p:spPr>
      </p:pic>
      <p:sp>
        <p:nvSpPr>
          <p:cNvPr id="9" name="ZoneTexte 8"/>
          <p:cNvSpPr txBox="1"/>
          <p:nvPr userDrawn="1"/>
        </p:nvSpPr>
        <p:spPr>
          <a:xfrm>
            <a:off x="2771800" y="116632"/>
            <a:ext cx="3896072" cy="523220"/>
          </a:xfrm>
          <a:prstGeom prst="rect">
            <a:avLst/>
          </a:prstGeom>
          <a:noFill/>
        </p:spPr>
        <p:txBody>
          <a:bodyPr wrap="square" rtlCol="0">
            <a:spAutoFit/>
          </a:bodyPr>
          <a:lstStyle/>
          <a:p>
            <a:pPr algn="ctr"/>
            <a:r>
              <a:rPr lang="fr-FR" sz="1400" dirty="0" smtClean="0">
                <a:solidFill>
                  <a:schemeClr val="accent1">
                    <a:lumMod val="50000"/>
                  </a:schemeClr>
                </a:solidFill>
              </a:rPr>
              <a:t>Projet PAGOF – Appui aux Gouvernements Ouverts Francophones</a:t>
            </a:r>
            <a:endParaRPr lang="fr-FR" sz="1400" dirty="0">
              <a:solidFill>
                <a:schemeClr val="accent1">
                  <a:lumMod val="50000"/>
                </a:schemeClr>
              </a:solidFill>
            </a:endParaRPr>
          </a:p>
        </p:txBody>
      </p:sp>
    </p:spTree>
    <p:extLst>
      <p:ext uri="{BB962C8B-B14F-4D97-AF65-F5344CB8AC3E}">
        <p14:creationId xmlns:p14="http://schemas.microsoft.com/office/powerpoint/2010/main" val="105367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EEBCF8-F665-487D-8B81-A327EB55E30E}" type="datetimeFigureOut">
              <a:rPr lang="fr-FR" smtClean="0"/>
              <a:t>20/11/2019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4057170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EEBCF8-F665-487D-8B81-A327EB55E30E}" type="datetimeFigureOut">
              <a:rPr lang="fr-FR" smtClean="0"/>
              <a:t>20/11/2019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592767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EEBCF8-F665-487D-8B81-A327EB55E30E}" type="datetimeFigureOut">
              <a:rPr lang="fr-FR" smtClean="0"/>
              <a:t>20/11/2019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3255040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DEEBCF8-F665-487D-8B81-A327EB55E30E}" type="datetimeFigureOut">
              <a:rPr lang="fr-FR" smtClean="0"/>
              <a:t>20/11/2019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350974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DEEBCF8-F665-487D-8B81-A327EB55E30E}" type="datetimeFigureOut">
              <a:rPr lang="fr-FR" smtClean="0"/>
              <a:t>20/11/2019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16629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DEEBCF8-F665-487D-8B81-A327EB55E30E}" type="datetimeFigureOut">
              <a:rPr lang="fr-FR" smtClean="0"/>
              <a:t>20/11/2019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849609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DEEBCF8-F665-487D-8B81-A327EB55E30E}" type="datetimeFigureOut">
              <a:rPr lang="fr-FR" smtClean="0"/>
              <a:t>20/11/2019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3426182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EEBCF8-F665-487D-8B81-A327EB55E30E}" type="datetimeFigureOut">
              <a:rPr lang="fr-FR" smtClean="0"/>
              <a:t>20/11/2019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2968372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DEEBCF8-F665-487D-8B81-A327EB55E30E}" type="datetimeFigureOut">
              <a:rPr lang="fr-FR" smtClean="0"/>
              <a:t>20/11/2019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3234252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DEEBCF8-F665-487D-8B81-A327EB55E30E}" type="datetimeFigureOut">
              <a:rPr lang="fr-FR" smtClean="0"/>
              <a:t>20/11/2019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751E9C-B126-414D-B9BA-9D6AA786BBE0}" type="slidenum">
              <a:rPr lang="fr-FR" smtClean="0"/>
              <a:t>‹N°›</a:t>
            </a:fld>
            <a:endParaRPr lang="fr-FR"/>
          </a:p>
        </p:txBody>
      </p:sp>
    </p:spTree>
    <p:extLst>
      <p:ext uri="{BB962C8B-B14F-4D97-AF65-F5344CB8AC3E}">
        <p14:creationId xmlns:p14="http://schemas.microsoft.com/office/powerpoint/2010/main" val="157438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EBCF8-F665-487D-8B81-A327EB55E30E}" type="datetimeFigureOut">
              <a:rPr lang="fr-FR" smtClean="0"/>
              <a:t>20/11/2019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751E9C-B126-414D-B9BA-9D6AA786BBE0}" type="slidenum">
              <a:rPr lang="fr-FR" smtClean="0"/>
              <a:t>‹N°›</a:t>
            </a:fld>
            <a:endParaRPr lang="fr-FR"/>
          </a:p>
        </p:txBody>
      </p:sp>
    </p:spTree>
    <p:extLst>
      <p:ext uri="{BB962C8B-B14F-4D97-AF65-F5344CB8AC3E}">
        <p14:creationId xmlns:p14="http://schemas.microsoft.com/office/powerpoint/2010/main" val="2151274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budget%20citoyen%202014%20s&#233;n&#233;gal.pdf" TargetMode="External"/><Relationship Id="rId2" Type="http://schemas.openxmlformats.org/officeDocument/2006/relationships/hyperlink" Target="Budget%20Citoyen%202018%20BF.pdf" TargetMode="External"/><Relationship Id="rId1" Type="http://schemas.openxmlformats.org/officeDocument/2006/relationships/slideLayout" Target="../slideLayouts/slideLayout2.xml"/><Relationship Id="rId5" Type="http://schemas.openxmlformats.org/officeDocument/2006/relationships/hyperlink" Target="Budget%20citoyen%2020216%20Haiti.pdf" TargetMode="External"/><Relationship Id="rId4" Type="http://schemas.openxmlformats.org/officeDocument/2006/relationships/hyperlink" Target="Budget%20citoyen%202016%20maroc.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022871"/>
            <a:ext cx="7772400" cy="1470025"/>
          </a:xfrm>
        </p:spPr>
        <p:txBody>
          <a:bodyPr>
            <a:normAutofit/>
          </a:bodyPr>
          <a:lstStyle/>
          <a:p>
            <a:r>
              <a:rPr lang="fr-CA" sz="2000" b="1" dirty="0" smtClean="0">
                <a:solidFill>
                  <a:srgbClr val="3366CC"/>
                </a:solidFill>
                <a:latin typeface="Arial" charset="0"/>
                <a:cs typeface="Arial" charset="0"/>
              </a:rPr>
              <a:t>ATELIER SUR L’HARMONISATION DE LA PUBLICATION </a:t>
            </a:r>
            <a:br>
              <a:rPr lang="fr-CA" sz="2000" b="1" dirty="0" smtClean="0">
                <a:solidFill>
                  <a:srgbClr val="3366CC"/>
                </a:solidFill>
                <a:latin typeface="Arial" charset="0"/>
                <a:cs typeface="Arial" charset="0"/>
              </a:rPr>
            </a:br>
            <a:r>
              <a:rPr lang="fr-CA" sz="2000" b="1" dirty="0" smtClean="0">
                <a:solidFill>
                  <a:srgbClr val="3366CC"/>
                </a:solidFill>
                <a:latin typeface="Arial" charset="0"/>
                <a:cs typeface="Arial" charset="0"/>
              </a:rPr>
              <a:t>DES DOCUMENTS BUDGETAIRES DANS L’ADMINISTRATION TERRITORIALE</a:t>
            </a:r>
            <a:endParaRPr lang="fr-FR" sz="2000" dirty="0"/>
          </a:p>
        </p:txBody>
      </p:sp>
      <p:sp>
        <p:nvSpPr>
          <p:cNvPr id="3" name="Sous-titre 2"/>
          <p:cNvSpPr>
            <a:spLocks noGrp="1"/>
          </p:cNvSpPr>
          <p:nvPr>
            <p:ph type="subTitle" idx="1"/>
          </p:nvPr>
        </p:nvSpPr>
        <p:spPr>
          <a:xfrm>
            <a:off x="1369368" y="2492896"/>
            <a:ext cx="6400800" cy="1080120"/>
          </a:xfrm>
          <a:solidFill>
            <a:schemeClr val="tx2">
              <a:lumMod val="60000"/>
              <a:lumOff val="40000"/>
            </a:schemeClr>
          </a:solidFill>
        </p:spPr>
        <p:txBody>
          <a:bodyPr anchor="ctr"/>
          <a:lstStyle/>
          <a:p>
            <a:r>
              <a:rPr lang="fr-FR" b="1" dirty="0" smtClean="0">
                <a:solidFill>
                  <a:schemeClr val="tx1"/>
                </a:solidFill>
                <a:latin typeface="Arial" pitchFamily="34" charset="0"/>
                <a:cs typeface="Arial" pitchFamily="34" charset="0"/>
              </a:rPr>
              <a:t>SESSION SUR LE BUDGET CITOYEN</a:t>
            </a:r>
            <a:endParaRPr lang="fr-FR" b="1" dirty="0">
              <a:solidFill>
                <a:schemeClr val="tx1"/>
              </a:solidFill>
              <a:latin typeface="Arial" pitchFamily="34" charset="0"/>
              <a:cs typeface="Arial" pitchFamily="34" charset="0"/>
            </a:endParaRPr>
          </a:p>
        </p:txBody>
      </p:sp>
      <p:sp>
        <p:nvSpPr>
          <p:cNvPr id="4" name="Sous-titre 2"/>
          <p:cNvSpPr txBox="1">
            <a:spLocks/>
          </p:cNvSpPr>
          <p:nvPr/>
        </p:nvSpPr>
        <p:spPr>
          <a:xfrm>
            <a:off x="251520" y="5733256"/>
            <a:ext cx="8640959" cy="633844"/>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20000"/>
              </a:lnSpc>
              <a:buClr>
                <a:schemeClr val="tx1"/>
              </a:buClr>
            </a:pPr>
            <a:r>
              <a:rPr lang="fr-FR" sz="2000" b="1" dirty="0" smtClean="0">
                <a:solidFill>
                  <a:schemeClr val="tx1"/>
                </a:solidFill>
                <a:latin typeface="Book Antiqua" pitchFamily="18" charset="0"/>
                <a:ea typeface="+mj-ea"/>
                <a:cs typeface="Estrangelo Edessa" pitchFamily="66" charset="0"/>
              </a:rPr>
              <a:t>BAGA D. Moustapha		Koudougou les 5, 6, 7 et 8 novembre 2018</a:t>
            </a:r>
            <a:endParaRPr lang="fr-FR" sz="2000" b="1" dirty="0">
              <a:solidFill>
                <a:schemeClr val="tx1"/>
              </a:solidFill>
              <a:latin typeface="Book Antiqua" pitchFamily="18" charset="0"/>
              <a:ea typeface="+mj-ea"/>
              <a:cs typeface="Estrangelo Edessa" pitchFamily="66" charset="0"/>
            </a:endParaRPr>
          </a:p>
        </p:txBody>
      </p:sp>
    </p:spTree>
    <p:extLst>
      <p:ext uri="{BB962C8B-B14F-4D97-AF65-F5344CB8AC3E}">
        <p14:creationId xmlns:p14="http://schemas.microsoft.com/office/powerpoint/2010/main" val="167115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94122"/>
          </a:xfrm>
          <a:solidFill>
            <a:srgbClr val="00B0F0"/>
          </a:solidFill>
        </p:spPr>
        <p:txBody>
          <a:bodyPr>
            <a:normAutofit/>
          </a:bodyPr>
          <a:lstStyle/>
          <a:p>
            <a:r>
              <a:rPr lang="fr-FR" sz="3600" b="1" dirty="0" smtClean="0"/>
              <a:t>PLAN</a:t>
            </a:r>
            <a:endParaRPr lang="fr-FR" sz="3600" b="1" dirty="0"/>
          </a:p>
        </p:txBody>
      </p:sp>
      <p:sp>
        <p:nvSpPr>
          <p:cNvPr id="3" name="Espace réservé du contenu 2"/>
          <p:cNvSpPr>
            <a:spLocks noGrp="1"/>
          </p:cNvSpPr>
          <p:nvPr>
            <p:ph idx="1"/>
          </p:nvPr>
        </p:nvSpPr>
        <p:spPr>
          <a:xfrm>
            <a:off x="395536" y="1844824"/>
            <a:ext cx="8229600" cy="4525963"/>
          </a:xfrm>
        </p:spPr>
        <p:txBody>
          <a:bodyPr/>
          <a:lstStyle/>
          <a:p>
            <a:pPr>
              <a:spcBef>
                <a:spcPts val="1200"/>
              </a:spcBef>
              <a:spcAft>
                <a:spcPts val="1200"/>
              </a:spcAft>
            </a:pPr>
            <a:r>
              <a:rPr lang="fr-FR" b="1" dirty="0" smtClean="0"/>
              <a:t>DEFINITION</a:t>
            </a:r>
          </a:p>
          <a:p>
            <a:pPr>
              <a:spcBef>
                <a:spcPts val="1200"/>
              </a:spcBef>
              <a:spcAft>
                <a:spcPts val="1200"/>
              </a:spcAft>
            </a:pPr>
            <a:r>
              <a:rPr lang="fr-FR" b="1" dirty="0" smtClean="0"/>
              <a:t>OBJECTIFS DU BUDGET CITOYEN</a:t>
            </a:r>
          </a:p>
          <a:p>
            <a:pPr>
              <a:spcBef>
                <a:spcPts val="1200"/>
              </a:spcBef>
              <a:spcAft>
                <a:spcPts val="1200"/>
              </a:spcAft>
            </a:pPr>
            <a:r>
              <a:rPr lang="fr-FR" b="1" dirty="0" smtClean="0"/>
              <a:t>PRESENTATION DES DONNEES BUDGETAIRES</a:t>
            </a:r>
          </a:p>
          <a:p>
            <a:pPr>
              <a:spcBef>
                <a:spcPts val="1200"/>
              </a:spcBef>
              <a:spcAft>
                <a:spcPts val="1200"/>
              </a:spcAft>
            </a:pPr>
            <a:r>
              <a:rPr lang="fr-FR" b="1" dirty="0" smtClean="0"/>
              <a:t>MODELES DE BUDGET CITOYEN</a:t>
            </a:r>
          </a:p>
          <a:p>
            <a:pPr>
              <a:spcBef>
                <a:spcPts val="1200"/>
              </a:spcBef>
              <a:spcAft>
                <a:spcPts val="1200"/>
              </a:spcAft>
            </a:pPr>
            <a:endParaRPr lang="fr-FR" b="1" dirty="0"/>
          </a:p>
        </p:txBody>
      </p:sp>
    </p:spTree>
    <p:extLst>
      <p:ext uri="{BB962C8B-B14F-4D97-AF65-F5344CB8AC3E}">
        <p14:creationId xmlns:p14="http://schemas.microsoft.com/office/powerpoint/2010/main" val="192610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a:solidFill>
            <a:srgbClr val="00B0F0"/>
          </a:solidFill>
        </p:spPr>
        <p:txBody>
          <a:bodyPr>
            <a:normAutofit/>
          </a:bodyPr>
          <a:lstStyle/>
          <a:p>
            <a:r>
              <a:rPr lang="fr-FR" sz="3600" b="1" dirty="0" smtClean="0"/>
              <a:t>DEFINITION DU BUDGET CITOYEN</a:t>
            </a:r>
            <a:endParaRPr lang="fr-FR" sz="3600" b="1" dirty="0"/>
          </a:p>
        </p:txBody>
      </p:sp>
      <p:sp>
        <p:nvSpPr>
          <p:cNvPr id="3" name="Espace réservé du contenu 2"/>
          <p:cNvSpPr>
            <a:spLocks noGrp="1"/>
          </p:cNvSpPr>
          <p:nvPr>
            <p:ph idx="1"/>
          </p:nvPr>
        </p:nvSpPr>
        <p:spPr>
          <a:xfrm>
            <a:off x="467544" y="1556792"/>
            <a:ext cx="8435280" cy="5184576"/>
          </a:xfrm>
        </p:spPr>
        <p:txBody>
          <a:bodyPr>
            <a:normAutofit/>
          </a:bodyPr>
          <a:lstStyle/>
          <a:p>
            <a:pPr>
              <a:spcBef>
                <a:spcPts val="1200"/>
              </a:spcBef>
              <a:spcAft>
                <a:spcPts val="1200"/>
              </a:spcAft>
            </a:pPr>
            <a:r>
              <a:rPr lang="fr-FR" sz="2800" dirty="0"/>
              <a:t>Le budget citoyen est considéré comme un document simplifié de la Loi de Finances. </a:t>
            </a:r>
            <a:endParaRPr lang="fr-FR" sz="2800" dirty="0" smtClean="0"/>
          </a:p>
          <a:p>
            <a:pPr>
              <a:spcBef>
                <a:spcPts val="1200"/>
              </a:spcBef>
              <a:spcAft>
                <a:spcPts val="1200"/>
              </a:spcAft>
            </a:pPr>
            <a:r>
              <a:rPr lang="fr-FR" sz="2800" dirty="0" smtClean="0"/>
              <a:t>Il </a:t>
            </a:r>
            <a:r>
              <a:rPr lang="fr-FR" sz="2800" dirty="0"/>
              <a:t>résume les principaux chiffres figurant dans cette Loi, à travers lesquels le citoyen peut déterminer la façon dont les dépenses sont réparties pour financer les services publics, ainsi que les recettes provenant de diverses sources. </a:t>
            </a:r>
            <a:endParaRPr lang="fr-FR" sz="2800" dirty="0" smtClean="0"/>
          </a:p>
          <a:p>
            <a:pPr>
              <a:spcBef>
                <a:spcPts val="1200"/>
              </a:spcBef>
              <a:spcAft>
                <a:spcPts val="1200"/>
              </a:spcAft>
            </a:pPr>
            <a:r>
              <a:rPr lang="fr-FR" sz="2800" dirty="0" smtClean="0"/>
              <a:t>Il </a:t>
            </a:r>
            <a:r>
              <a:rPr lang="fr-FR" sz="2800" dirty="0"/>
              <a:t>facilite la lecture et la compréhension des inscriptions budgétaires et permet de faire participer le citoyen activement au processus budgétaire. </a:t>
            </a:r>
          </a:p>
        </p:txBody>
      </p:sp>
    </p:spTree>
    <p:extLst>
      <p:ext uri="{BB962C8B-B14F-4D97-AF65-F5344CB8AC3E}">
        <p14:creationId xmlns:p14="http://schemas.microsoft.com/office/powerpoint/2010/main" val="4006743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a:solidFill>
            <a:srgbClr val="00B0F0"/>
          </a:solidFill>
        </p:spPr>
        <p:txBody>
          <a:bodyPr>
            <a:normAutofit/>
          </a:bodyPr>
          <a:lstStyle/>
          <a:p>
            <a:r>
              <a:rPr lang="fr-FR" sz="3600" b="1" dirty="0"/>
              <a:t>OBJECTIFS DU BUDGET CITOYEN</a:t>
            </a:r>
          </a:p>
        </p:txBody>
      </p:sp>
      <p:sp>
        <p:nvSpPr>
          <p:cNvPr id="3" name="Espace réservé du contenu 2"/>
          <p:cNvSpPr>
            <a:spLocks noGrp="1"/>
          </p:cNvSpPr>
          <p:nvPr>
            <p:ph idx="1"/>
          </p:nvPr>
        </p:nvSpPr>
        <p:spPr>
          <a:xfrm>
            <a:off x="457200" y="1412776"/>
            <a:ext cx="8435280" cy="5184576"/>
          </a:xfrm>
        </p:spPr>
        <p:txBody>
          <a:bodyPr>
            <a:normAutofit fontScale="92500" lnSpcReduction="20000"/>
          </a:bodyPr>
          <a:lstStyle/>
          <a:p>
            <a:pPr>
              <a:spcBef>
                <a:spcPts val="1200"/>
              </a:spcBef>
              <a:spcAft>
                <a:spcPts val="1200"/>
              </a:spcAft>
            </a:pPr>
            <a:r>
              <a:rPr lang="fr-FR" sz="2800" dirty="0"/>
              <a:t>Le budget citoyen a pour but de vulgariser les termes techniques concernant le budget de l’Etat. </a:t>
            </a:r>
            <a:endParaRPr lang="fr-FR" sz="2800" dirty="0" smtClean="0"/>
          </a:p>
          <a:p>
            <a:pPr>
              <a:spcBef>
                <a:spcPts val="1200"/>
              </a:spcBef>
              <a:spcAft>
                <a:spcPts val="1200"/>
              </a:spcAft>
            </a:pPr>
            <a:r>
              <a:rPr lang="fr-FR" sz="2800" dirty="0"/>
              <a:t>I</a:t>
            </a:r>
            <a:r>
              <a:rPr lang="fr-FR" sz="2800" dirty="0" smtClean="0"/>
              <a:t>l </a:t>
            </a:r>
            <a:r>
              <a:rPr lang="fr-FR" sz="2800" dirty="0"/>
              <a:t>transforme l’information budgétaire complexe en information plus facilement accessible au citoyen lambda. </a:t>
            </a:r>
            <a:endParaRPr lang="fr-FR" sz="2800" dirty="0" smtClean="0"/>
          </a:p>
          <a:p>
            <a:pPr>
              <a:spcBef>
                <a:spcPts val="1200"/>
              </a:spcBef>
              <a:spcAft>
                <a:spcPts val="1200"/>
              </a:spcAft>
            </a:pPr>
            <a:r>
              <a:rPr lang="fr-FR" sz="2800" dirty="0" smtClean="0"/>
              <a:t>Il </a:t>
            </a:r>
            <a:r>
              <a:rPr lang="fr-FR" sz="2800" dirty="0"/>
              <a:t>permet ainsi de promouvoir l’accès des citoyens à une information budgétaire complète et pertinente. Aussi clarifie-t-il la manière dont l’Etat collecte les recettes et comment elles seront dépensées. </a:t>
            </a:r>
          </a:p>
          <a:p>
            <a:pPr>
              <a:spcBef>
                <a:spcPts val="1200"/>
              </a:spcBef>
              <a:spcAft>
                <a:spcPts val="1200"/>
              </a:spcAft>
            </a:pPr>
            <a:r>
              <a:rPr lang="fr-FR" sz="2800" dirty="0" smtClean="0"/>
              <a:t>Grâce </a:t>
            </a:r>
            <a:r>
              <a:rPr lang="fr-FR" sz="2800" dirty="0"/>
              <a:t>à cette forme de présentation du budget, les citoyens peuvent en avoir une vision et une compréhension plus claires, ce qui permettra une participation plus active de leur part dans l’évaluation des politiques publiques. </a:t>
            </a:r>
          </a:p>
        </p:txBody>
      </p:sp>
    </p:spTree>
    <p:extLst>
      <p:ext uri="{BB962C8B-B14F-4D97-AF65-F5344CB8AC3E}">
        <p14:creationId xmlns:p14="http://schemas.microsoft.com/office/powerpoint/2010/main" val="3818408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66130"/>
          </a:xfrm>
          <a:solidFill>
            <a:srgbClr val="00B0F0"/>
          </a:solidFill>
        </p:spPr>
        <p:txBody>
          <a:bodyPr>
            <a:noAutofit/>
          </a:bodyPr>
          <a:lstStyle/>
          <a:p>
            <a:r>
              <a:rPr lang="fr-FR" sz="3600" b="1" dirty="0" smtClean="0"/>
              <a:t>PRESENTATION DES DONNEES BUDGETAIRES</a:t>
            </a:r>
            <a:endParaRPr lang="fr-FR" sz="3600" b="1" dirty="0"/>
          </a:p>
        </p:txBody>
      </p:sp>
      <p:sp>
        <p:nvSpPr>
          <p:cNvPr id="3" name="Espace réservé du contenu 2"/>
          <p:cNvSpPr>
            <a:spLocks noGrp="1"/>
          </p:cNvSpPr>
          <p:nvPr>
            <p:ph idx="1"/>
          </p:nvPr>
        </p:nvSpPr>
        <p:spPr>
          <a:xfrm>
            <a:off x="457200" y="1844824"/>
            <a:ext cx="8435280" cy="4752528"/>
          </a:xfrm>
        </p:spPr>
        <p:txBody>
          <a:bodyPr>
            <a:normAutofit/>
          </a:bodyPr>
          <a:lstStyle/>
          <a:p>
            <a:pPr>
              <a:spcBef>
                <a:spcPts val="1800"/>
              </a:spcBef>
              <a:spcAft>
                <a:spcPts val="1800"/>
              </a:spcAft>
            </a:pPr>
            <a:r>
              <a:rPr lang="fr-FR" sz="2800" dirty="0" smtClean="0"/>
              <a:t>Utilisation des tableaux</a:t>
            </a:r>
          </a:p>
          <a:p>
            <a:pPr>
              <a:spcBef>
                <a:spcPts val="1200"/>
              </a:spcBef>
              <a:spcAft>
                <a:spcPts val="1200"/>
              </a:spcAft>
            </a:pPr>
            <a:r>
              <a:rPr lang="fr-FR" sz="2800" dirty="0" smtClean="0"/>
              <a:t>Utilisation des graphiques</a:t>
            </a:r>
          </a:p>
          <a:p>
            <a:pPr lvl="1">
              <a:spcBef>
                <a:spcPts val="1200"/>
              </a:spcBef>
              <a:spcAft>
                <a:spcPts val="1200"/>
              </a:spcAft>
            </a:pPr>
            <a:r>
              <a:rPr lang="fr-FR" sz="2400" dirty="0" smtClean="0"/>
              <a:t>Courbes</a:t>
            </a:r>
          </a:p>
          <a:p>
            <a:pPr lvl="1">
              <a:spcBef>
                <a:spcPts val="1200"/>
              </a:spcBef>
              <a:spcAft>
                <a:spcPts val="1200"/>
              </a:spcAft>
            </a:pPr>
            <a:r>
              <a:rPr lang="fr-FR" sz="2400" dirty="0" smtClean="0"/>
              <a:t>Histogrammes</a:t>
            </a:r>
          </a:p>
          <a:p>
            <a:pPr lvl="1">
              <a:spcBef>
                <a:spcPts val="1800"/>
              </a:spcBef>
              <a:spcAft>
                <a:spcPts val="1800"/>
              </a:spcAft>
            </a:pPr>
            <a:r>
              <a:rPr lang="fr-FR" sz="2400" dirty="0" smtClean="0"/>
              <a:t>camemberts</a:t>
            </a:r>
            <a:endParaRPr lang="fr-FR" sz="2400" dirty="0"/>
          </a:p>
          <a:p>
            <a:pPr>
              <a:spcBef>
                <a:spcPts val="1800"/>
              </a:spcBef>
              <a:spcAft>
                <a:spcPts val="1800"/>
              </a:spcAft>
            </a:pPr>
            <a:r>
              <a:rPr lang="fr-FR" sz="2400" dirty="0"/>
              <a:t>Utilisation  de </a:t>
            </a:r>
            <a:r>
              <a:rPr lang="fr-FR" sz="2400" dirty="0" smtClean="0"/>
              <a:t>l’infographie</a:t>
            </a:r>
            <a:endParaRPr lang="fr-FR" sz="2400" dirty="0"/>
          </a:p>
        </p:txBody>
      </p:sp>
    </p:spTree>
    <p:extLst>
      <p:ext uri="{BB962C8B-B14F-4D97-AF65-F5344CB8AC3E}">
        <p14:creationId xmlns:p14="http://schemas.microsoft.com/office/powerpoint/2010/main" val="3540361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a:solidFill>
            <a:srgbClr val="00B0F0"/>
          </a:solidFill>
        </p:spPr>
        <p:txBody>
          <a:bodyPr/>
          <a:lstStyle/>
          <a:p>
            <a:r>
              <a:rPr lang="fr-FR" dirty="0" smtClean="0"/>
              <a:t>MODELES DE BUDGET CITOYEN</a:t>
            </a:r>
            <a:endParaRPr lang="fr-FR" dirty="0"/>
          </a:p>
        </p:txBody>
      </p:sp>
      <p:sp>
        <p:nvSpPr>
          <p:cNvPr id="3" name="Espace réservé du contenu 2"/>
          <p:cNvSpPr>
            <a:spLocks noGrp="1"/>
          </p:cNvSpPr>
          <p:nvPr>
            <p:ph idx="1"/>
          </p:nvPr>
        </p:nvSpPr>
        <p:spPr>
          <a:xfrm>
            <a:off x="457200" y="1556792"/>
            <a:ext cx="8435280" cy="5040560"/>
          </a:xfrm>
        </p:spPr>
        <p:txBody>
          <a:bodyPr>
            <a:normAutofit/>
          </a:bodyPr>
          <a:lstStyle/>
          <a:p>
            <a:pPr>
              <a:spcBef>
                <a:spcPts val="1800"/>
              </a:spcBef>
              <a:spcAft>
                <a:spcPts val="1800"/>
              </a:spcAft>
            </a:pPr>
            <a:r>
              <a:rPr lang="fr-FR" sz="2800" dirty="0" smtClean="0">
                <a:hlinkClick r:id="rId2" action="ppaction://hlinkfile"/>
              </a:rPr>
              <a:t>Budget citoyen au Burkina Faso</a:t>
            </a:r>
            <a:endParaRPr lang="fr-FR" sz="2800" dirty="0" smtClean="0"/>
          </a:p>
          <a:p>
            <a:pPr>
              <a:spcBef>
                <a:spcPts val="1800"/>
              </a:spcBef>
              <a:spcAft>
                <a:spcPts val="1800"/>
              </a:spcAft>
            </a:pPr>
            <a:r>
              <a:rPr lang="fr-FR" sz="2800" dirty="0" smtClean="0">
                <a:hlinkClick r:id="rId3" action="ppaction://hlinkfile"/>
              </a:rPr>
              <a:t>Budget citoyen au Sénégal</a:t>
            </a:r>
            <a:endParaRPr lang="fr-FR" sz="2800" dirty="0" smtClean="0"/>
          </a:p>
          <a:p>
            <a:pPr>
              <a:spcBef>
                <a:spcPts val="1800"/>
              </a:spcBef>
              <a:spcAft>
                <a:spcPts val="1800"/>
              </a:spcAft>
            </a:pPr>
            <a:r>
              <a:rPr lang="fr-FR" sz="2800" dirty="0" smtClean="0">
                <a:hlinkClick r:id="rId4" action="ppaction://hlinkfile"/>
              </a:rPr>
              <a:t>Budget citoyen au Maroc</a:t>
            </a:r>
            <a:endParaRPr lang="fr-FR" sz="2800" dirty="0" smtClean="0"/>
          </a:p>
          <a:p>
            <a:pPr>
              <a:spcBef>
                <a:spcPts val="1800"/>
              </a:spcBef>
              <a:spcAft>
                <a:spcPts val="1800"/>
              </a:spcAft>
            </a:pPr>
            <a:r>
              <a:rPr lang="fr-FR" sz="2800" dirty="0" smtClean="0">
                <a:hlinkClick r:id="rId5" action="ppaction://hlinkfile"/>
              </a:rPr>
              <a:t>Budget citoyen en Haïti</a:t>
            </a:r>
            <a:endParaRPr lang="fr-FR" sz="2800" dirty="0"/>
          </a:p>
        </p:txBody>
      </p:sp>
    </p:spTree>
    <p:extLst>
      <p:ext uri="{BB962C8B-B14F-4D97-AF65-F5344CB8AC3E}">
        <p14:creationId xmlns:p14="http://schemas.microsoft.com/office/powerpoint/2010/main" val="2964688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2367</TotalTime>
  <Words>250</Words>
  <Application>Microsoft Office PowerPoint</Application>
  <PresentationFormat>Affichage à l'écran (4:3)</PresentationFormat>
  <Paragraphs>29</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Book Antiqua</vt:lpstr>
      <vt:lpstr>Calibri</vt:lpstr>
      <vt:lpstr>Estrangelo Edessa</vt:lpstr>
      <vt:lpstr>Thème Office</vt:lpstr>
      <vt:lpstr>ATELIER SUR L’HARMONISATION DE LA PUBLICATION  DES DOCUMENTS BUDGETAIRES DANS L’ADMINISTRATION TERRITORIALE</vt:lpstr>
      <vt:lpstr>PLAN</vt:lpstr>
      <vt:lpstr>DEFINITION DU BUDGET CITOYEN</vt:lpstr>
      <vt:lpstr>OBJECTIFS DU BUDGET CITOYEN</vt:lpstr>
      <vt:lpstr>PRESENTATION DES DONNEES BUDGETAIRES</vt:lpstr>
      <vt:lpstr>MODELES DE BUDGET CITOYEN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ATELIER SUR L’HARMONISATION DE LA PUBLICATION  DES DOCUMENTS BUDGETAIRES DANS L’ADMINISTRATION TERRITORIALE</dc:title>
  <dc:creator>ORDINATEUR</dc:creator>
  <cp:lastModifiedBy>Emilie BECLE</cp:lastModifiedBy>
  <cp:revision>18</cp:revision>
  <dcterms:created xsi:type="dcterms:W3CDTF">2018-11-03T05:55:42Z</dcterms:created>
  <dcterms:modified xsi:type="dcterms:W3CDTF">2019-11-20T12:58:36Z</dcterms:modified>
</cp:coreProperties>
</file>