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sldIdLst>
    <p:sldId id="413" r:id="rId2"/>
    <p:sldId id="258" r:id="rId3"/>
    <p:sldId id="534" r:id="rId4"/>
    <p:sldId id="488" r:id="rId5"/>
    <p:sldId id="449" r:id="rId6"/>
    <p:sldId id="530" r:id="rId7"/>
    <p:sldId id="535" r:id="rId8"/>
    <p:sldId id="531" r:id="rId9"/>
    <p:sldId id="536" r:id="rId10"/>
    <p:sldId id="539" r:id="rId11"/>
    <p:sldId id="538" r:id="rId12"/>
    <p:sldId id="540" r:id="rId13"/>
    <p:sldId id="532" r:id="rId14"/>
    <p:sldId id="537" r:id="rId15"/>
    <p:sldId id="541" r:id="rId16"/>
    <p:sldId id="542" r:id="rId17"/>
    <p:sldId id="451" r:id="rId18"/>
    <p:sldId id="452" r:id="rId19"/>
    <p:sldId id="454" r:id="rId20"/>
    <p:sldId id="456" r:id="rId21"/>
    <p:sldId id="457" r:id="rId22"/>
    <p:sldId id="458" r:id="rId23"/>
    <p:sldId id="459" r:id="rId24"/>
    <p:sldId id="489" r:id="rId25"/>
    <p:sldId id="460" r:id="rId26"/>
    <p:sldId id="543" r:id="rId27"/>
    <p:sldId id="461" r:id="rId28"/>
    <p:sldId id="544" r:id="rId29"/>
    <p:sldId id="545" r:id="rId30"/>
    <p:sldId id="525" r:id="rId31"/>
    <p:sldId id="546" r:id="rId32"/>
    <p:sldId id="547" r:id="rId33"/>
    <p:sldId id="526" r:id="rId34"/>
    <p:sldId id="527" r:id="rId35"/>
    <p:sldId id="506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772" autoAdjust="0"/>
  </p:normalViewPr>
  <p:slideViewPr>
    <p:cSldViewPr>
      <p:cViewPr varScale="1">
        <p:scale>
          <a:sx n="80" d="100"/>
          <a:sy n="80" d="100"/>
        </p:scale>
        <p:origin x="10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27A79-D0D3-423B-89BC-AFEAFBE0C70F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0A93B-45F0-4336-8D58-05920EF733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02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D9531-690C-42F1-AA45-9FD49222BCCF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28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C39E-C36F-42DB-A845-B1AD7A96D74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43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C39E-C36F-42DB-A845-B1AD7A96D74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2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 10" descr="C:\Users\dfa\Desktop\logo_CFI_RVB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3" y="222643"/>
            <a:ext cx="1874520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LOGO EXPERTISE FRANCE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06" y="45160"/>
            <a:ext cx="1051560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8"/>
          <p:cNvSpPr txBox="1"/>
          <p:nvPr userDrawn="1"/>
        </p:nvSpPr>
        <p:spPr>
          <a:xfrm>
            <a:off x="2847335" y="112580"/>
            <a:ext cx="389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Projet PAGOF – Appui aux Gouvernements Ouverts Francophones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75CEC7-DED9-40EA-8747-22A48906110C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12ADAB-9A74-4757-930E-E130293071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2304" y="2574327"/>
            <a:ext cx="8096200" cy="1872208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fr-CA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CA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SESSION SUR LE CADRE </a:t>
            </a:r>
            <a:r>
              <a:rPr lang="fr-CA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LEGAL DE PUBLICATION DES DONNEES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5769260"/>
            <a:ext cx="7848872" cy="32403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CA" sz="2000" b="1" dirty="0" smtClean="0">
                <a:effectLst/>
              </a:rPr>
              <a:t>Communicateur : BAGA D. Moustapha</a:t>
            </a:r>
            <a:endParaRPr lang="fr-FR" sz="2000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47800" y="1284733"/>
            <a:ext cx="7696472" cy="10801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CA" sz="2400" b="1" dirty="0">
                <a:solidFill>
                  <a:srgbClr val="3366CC"/>
                </a:solidFill>
                <a:latin typeface="Arial" charset="0"/>
                <a:cs typeface="Arial" charset="0"/>
              </a:rPr>
              <a:t>ATELIER SUR L’HARMONISATION DE LA PUBLICATION DES DOCUMENTS BUDGETAIRES DANS L’ADMINISTRATION TERRITORIALE</a:t>
            </a:r>
            <a:endParaRPr lang="fr-FR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4000" y="4865484"/>
            <a:ext cx="7848872" cy="32403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CA" sz="2000" b="1" dirty="0" smtClean="0">
                <a:effectLst/>
              </a:rPr>
              <a:t>Koudougou les 5, 6 et 7 novembre 2018</a:t>
            </a:r>
            <a:endParaRPr lang="fr-FR" sz="2000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II. Processus budgétaire ouvert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préparation du budget doit suivre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calendrier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établi et obéir à des objectifs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politique budgétaire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macroéconomique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bien définis.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L’exécution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le suivi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l’information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budgétaires doivent faire l’objet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procédures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claires. 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INTERNATIONALESS</a:t>
            </a:r>
          </a:p>
        </p:txBody>
      </p:sp>
    </p:spTree>
    <p:extLst>
      <p:ext uri="{BB962C8B-B14F-4D97-AF65-F5344CB8AC3E}">
        <p14:creationId xmlns:p14="http://schemas.microsoft.com/office/powerpoint/2010/main" val="29066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III.  Accès du public à l’information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public doit être pleinement informé de l’activité financière passée, présente et prévue et des principaux risques financiers.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informations financières doivent être présentées de manière à satisfaire aux besoins de l’analyse des politiques et a promouvoir la responsabilisation.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L’engagement doit être pris de diffuser en temps voulu des informations sur les finances publiques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INTERNATIONALESS</a:t>
            </a:r>
          </a:p>
        </p:txBody>
      </p:sp>
    </p:spTree>
    <p:extLst>
      <p:ext uri="{BB962C8B-B14F-4D97-AF65-F5344CB8AC3E}">
        <p14:creationId xmlns:p14="http://schemas.microsoft.com/office/powerpoint/2010/main" val="2307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IV. Garantir l’intégrité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données budgétaires doivent être conformes aux normes de qualité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reconnues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informations relatives aux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finances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publiques doivent être soumises à 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examen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extérieur.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INTERNATIONALESS</a:t>
            </a:r>
          </a:p>
        </p:txBody>
      </p:sp>
    </p:spTree>
    <p:extLst>
      <p:ext uri="{BB962C8B-B14F-4D97-AF65-F5344CB8AC3E}">
        <p14:creationId xmlns:p14="http://schemas.microsoft.com/office/powerpoint/2010/main" val="14091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de création : 1961</a:t>
            </a:r>
          </a:p>
          <a:p>
            <a:pPr marL="82296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OCDE : </a:t>
            </a:r>
            <a:r>
              <a:rPr lang="fr-FR" sz="2800" b="1" dirty="0" smtClean="0"/>
              <a:t>Transparence budgétaire : Les meilleurs pratiques</a:t>
            </a: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9766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>
            <a:normAutofit/>
          </a:bodyPr>
          <a:lstStyle/>
          <a:p>
            <a:r>
              <a:rPr lang="fr-FR" sz="2800" dirty="0"/>
              <a:t>La relation entre la bonne gouvernance et de meilleurs résultats </a:t>
            </a:r>
            <a:r>
              <a:rPr lang="fr-FR" sz="2800" dirty="0" smtClean="0"/>
              <a:t>économiques </a:t>
            </a:r>
            <a:r>
              <a:rPr lang="fr-FR" sz="2800" dirty="0"/>
              <a:t>et sociaux est de plus en plus reconnue. </a:t>
            </a:r>
            <a:endParaRPr lang="fr-FR" sz="2800" dirty="0" smtClean="0"/>
          </a:p>
          <a:p>
            <a:r>
              <a:rPr lang="fr-FR" sz="2800" dirty="0" smtClean="0"/>
              <a:t>La </a:t>
            </a:r>
            <a:r>
              <a:rPr lang="fr-FR" sz="2800" dirty="0"/>
              <a:t>transparence – </a:t>
            </a:r>
            <a:r>
              <a:rPr lang="fr-FR" sz="2800" i="1" dirty="0"/>
              <a:t>le degré </a:t>
            </a:r>
            <a:r>
              <a:rPr lang="fr-FR" sz="2800" i="1" dirty="0" smtClean="0"/>
              <a:t>d’ouverture </a:t>
            </a:r>
            <a:r>
              <a:rPr lang="fr-FR" sz="2800" i="1" dirty="0"/>
              <a:t>qui concerne les intentions, la formulation et la mise en œuvre des </a:t>
            </a:r>
            <a:r>
              <a:rPr lang="fr-FR" sz="2800" i="1" dirty="0" smtClean="0"/>
              <a:t>politiques suivies </a:t>
            </a:r>
            <a:r>
              <a:rPr lang="fr-FR" sz="2800" dirty="0"/>
              <a:t>– est un élément primordial d’une bonne gouvernance.</a:t>
            </a:r>
          </a:p>
          <a:p>
            <a:pPr marL="82296" indent="0" algn="just"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1806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5112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 smtClean="0"/>
              <a:t>1</a:t>
            </a:r>
            <a:r>
              <a:rPr lang="fr-FR" sz="2800" baseline="30000" dirty="0" smtClean="0"/>
              <a:t>ère</a:t>
            </a:r>
            <a:r>
              <a:rPr lang="fr-FR" sz="2800" dirty="0" smtClean="0"/>
              <a:t> Partie : Principaux </a:t>
            </a:r>
            <a:r>
              <a:rPr lang="fr-FR" sz="2800" dirty="0"/>
              <a:t>rapports budgétaires que les gouvernements devraient établir </a:t>
            </a:r>
            <a:r>
              <a:rPr lang="fr-FR" sz="2800" dirty="0" smtClean="0"/>
              <a:t>et les </a:t>
            </a:r>
            <a:r>
              <a:rPr lang="fr-FR" sz="2800" dirty="0"/>
              <a:t>grandes lignes de leur contenu. </a:t>
            </a:r>
            <a:endParaRPr lang="fr-FR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 smtClean="0"/>
              <a:t>2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Partie : Informations </a:t>
            </a:r>
            <a:r>
              <a:rPr lang="fr-FR" sz="2800" dirty="0"/>
              <a:t>particulières</a:t>
            </a:r>
          </a:p>
          <a:p>
            <a:pPr marL="82296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800" dirty="0" smtClean="0"/>
              <a:t> qui </a:t>
            </a:r>
            <a:r>
              <a:rPr lang="fr-FR" sz="2800" dirty="0"/>
              <a:t>devraient figurer dans les rapports. Elles comprennent des informations </a:t>
            </a:r>
            <a:r>
              <a:rPr lang="fr-FR" sz="2800" dirty="0" smtClean="0"/>
              <a:t>sur les </a:t>
            </a:r>
            <a:r>
              <a:rPr lang="fr-FR" sz="2800" dirty="0"/>
              <a:t>performances financières et non financières. </a:t>
            </a:r>
            <a:endParaRPr lang="fr-FR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dirty="0" smtClean="0"/>
              <a:t>3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Partie : Pratiques </a:t>
            </a:r>
            <a:r>
              <a:rPr lang="fr-FR" sz="2800" dirty="0"/>
              <a:t>propres à assurer la qualité et l’impartialité des rapports.</a:t>
            </a:r>
          </a:p>
          <a:p>
            <a:pPr marL="82296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</p:spTree>
    <p:extLst>
      <p:ext uri="{BB962C8B-B14F-4D97-AF65-F5344CB8AC3E}">
        <p14:creationId xmlns:p14="http://schemas.microsoft.com/office/powerpoint/2010/main" val="36500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060848"/>
            <a:ext cx="7818072" cy="4536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Charte africaine de la démocratie, des élections et de la gouvernance de l’UA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Protocole sur la démocratie et la bonne gouvernance de la CEDEAO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224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REGIONALES ET SOUS REGIONALES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 anchor="ctr">
            <a:normAutofit/>
          </a:bodyPr>
          <a:lstStyle/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CHARTE AFRICAINE DE LA DEMOCRATIE, </a:t>
            </a: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ELECTIONS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 LA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GOUVERNANCE</a:t>
            </a:r>
          </a:p>
          <a:p>
            <a:pPr marL="82296" indent="0" algn="ctr">
              <a:buNone/>
            </a:pPr>
            <a:r>
              <a:rPr lang="fr-FR" sz="2000" dirty="0"/>
              <a:t>30 JANVIER 2007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01272" y="171223"/>
            <a:ext cx="7746064" cy="12961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REGIONALES ET SOUS REGIONALES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9811"/>
            <a:ext cx="33123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0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12776"/>
            <a:ext cx="8100392" cy="5445224"/>
          </a:xfrm>
        </p:spPr>
        <p:txBody>
          <a:bodyPr>
            <a:noAutofit/>
          </a:bodyPr>
          <a:lstStyle/>
          <a:p>
            <a:pPr marL="3860800" indent="0" algn="just">
              <a:buNone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Chapitre III</a:t>
            </a:r>
          </a:p>
          <a:p>
            <a:pPr marL="3860800" indent="0" algn="just">
              <a:buNone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 3 </a:t>
            </a:r>
          </a:p>
          <a:p>
            <a:pPr marL="3860800" indent="0" algn="just"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États parties s’engagent à mettre en œuvre la présente Charte conformément aux principes énoncés ci-après :</a:t>
            </a:r>
          </a:p>
          <a:p>
            <a:pPr marL="82296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 respect des droits de l’homme et des principes démocratiques.</a:t>
            </a:r>
          </a:p>
          <a:p>
            <a:pPr marL="82296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L’accès au pouvoir et son exercice, conformément à la Constitution de l’Etat partie et au principe de l’Etat de droit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961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REGIONALES ET SOUS REGIONALES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7127"/>
            <a:ext cx="3600400" cy="268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1200"/>
              </a:spcAft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La promotion d’un système de gouvernement représentatif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spcAft>
                <a:spcPts val="1200"/>
              </a:spcAft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participation effective des citoyens aux processus démocratiques et de développement et à la gestion des affaires publiques.</a:t>
            </a:r>
          </a:p>
          <a:p>
            <a:pPr marL="82296" indent="0" algn="just">
              <a:spcAft>
                <a:spcPts val="1200"/>
              </a:spcAft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La transparence et la justice dans la gestion des affaires publiques.</a:t>
            </a:r>
          </a:p>
          <a:p>
            <a:pPr marL="82296" indent="0" algn="just">
              <a:spcAft>
                <a:spcPts val="1200"/>
              </a:spcAft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La condamnation et la répression des actes de corruption, des infractions et de l’impunité qui y sont liées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961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REGIONALES ET SOUS REGIONALES</a:t>
            </a:r>
          </a:p>
        </p:txBody>
      </p:sp>
    </p:spTree>
    <p:extLst>
      <p:ext uri="{BB962C8B-B14F-4D97-AF65-F5344CB8AC3E}">
        <p14:creationId xmlns:p14="http://schemas.microsoft.com/office/powerpoint/2010/main" val="38552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923348" cy="5040560"/>
          </a:xfrm>
        </p:spPr>
        <p:txBody>
          <a:bodyPr>
            <a:normAutofit/>
          </a:bodyPr>
          <a:lstStyle/>
          <a:p>
            <a:pPr marL="530225" indent="-366713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Bell MT" pitchFamily="18" charset="0"/>
                <a:ea typeface="+mj-ea"/>
                <a:cs typeface="+mj-cs"/>
              </a:rPr>
              <a:t>REFERENCES AU NIVEAU INTERNATIONAL</a:t>
            </a:r>
          </a:p>
          <a:p>
            <a:pPr marL="530225" indent="-366713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>
                <a:solidFill>
                  <a:schemeClr val="tx1"/>
                </a:solidFill>
                <a:latin typeface="Bell MT" pitchFamily="18" charset="0"/>
                <a:ea typeface="+mj-ea"/>
                <a:cs typeface="+mj-cs"/>
              </a:rPr>
              <a:t>REFERENCES AU NIVEAU </a:t>
            </a:r>
            <a:r>
              <a:rPr lang="fr-FR" sz="2400" b="1" dirty="0" smtClean="0">
                <a:solidFill>
                  <a:schemeClr val="tx1"/>
                </a:solidFill>
                <a:latin typeface="Bell MT" pitchFamily="18" charset="0"/>
                <a:ea typeface="+mj-ea"/>
                <a:cs typeface="+mj-cs"/>
              </a:rPr>
              <a:t>REGIONAL, </a:t>
            </a:r>
            <a:r>
              <a:rPr lang="fr-FR" sz="2400" b="1" dirty="0">
                <a:solidFill>
                  <a:schemeClr val="tx1"/>
                </a:solidFill>
                <a:latin typeface="Bell MT" pitchFamily="18" charset="0"/>
                <a:ea typeface="+mj-ea"/>
                <a:cs typeface="+mj-cs"/>
              </a:rPr>
              <a:t>SOUS </a:t>
            </a:r>
            <a:r>
              <a:rPr lang="fr-FR" sz="2400" b="1" dirty="0" smtClean="0">
                <a:solidFill>
                  <a:schemeClr val="tx1"/>
                </a:solidFill>
                <a:latin typeface="Bell MT" pitchFamily="18" charset="0"/>
                <a:ea typeface="+mj-ea"/>
                <a:cs typeface="+mj-cs"/>
              </a:rPr>
              <a:t>REGIONAL ET COMMUNAUTAIRE</a:t>
            </a:r>
          </a:p>
          <a:p>
            <a:pPr marL="530225" indent="-366713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Bell MT" pitchFamily="18" charset="0"/>
                <a:ea typeface="+mj-ea"/>
                <a:cs typeface="+mj-cs"/>
              </a:rPr>
              <a:t>REFERENCES AU NIVEAU NATIONAL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074493" y="194268"/>
            <a:ext cx="7560840" cy="842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LA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 anchor="ctr">
            <a:normAutofit/>
          </a:bodyPr>
          <a:lstStyle/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A/SP1/12/01 SUR LA DEMOCRATIE ET LA BONNE GOUVERNANCE ADDITIONNEL AU PROTOCOLE RELATIF AU MECANISME DE PREVENTION, DE GESTION, DE REGLEMENT DES CONFLITS, DE MAINTIEN DE LA PAIX ET DE LA SECURITE </a:t>
            </a:r>
          </a:p>
          <a:p>
            <a:pPr marL="82296" indent="0" algn="ctr">
              <a:buNone/>
            </a:pPr>
            <a:r>
              <a:rPr lang="fr-FR" sz="2000" dirty="0"/>
              <a:t>21 DECEMBRE 2001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961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REGIONALES ET SOUS REGIONALES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5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rmAutofit/>
          </a:bodyPr>
          <a:lstStyle/>
          <a:p>
            <a:pPr marL="3314700" indent="0">
              <a:buNone/>
            </a:pPr>
            <a:r>
              <a:rPr lang="fr-FR" sz="2400" b="1" dirty="0" smtClean="0"/>
              <a:t>SECTION </a:t>
            </a:r>
            <a:r>
              <a:rPr lang="fr-FR" sz="2400" b="1" dirty="0"/>
              <a:t>VII – DE L’ETAT DE DROIT, DES DROITS DE LA </a:t>
            </a:r>
            <a:r>
              <a:rPr lang="fr-FR" sz="2400" b="1" dirty="0" smtClean="0"/>
              <a:t>PERSONNE ET </a:t>
            </a:r>
            <a:r>
              <a:rPr lang="fr-FR" sz="2400" b="1" dirty="0"/>
              <a:t>DE LA BONNE GOUVERNANCE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fr-FR" sz="2400" b="1" dirty="0" smtClean="0"/>
          </a:p>
          <a:p>
            <a:pPr marL="82296" indent="0" algn="just">
              <a:buNone/>
            </a:pPr>
            <a:endParaRPr lang="fr-FR" sz="2400" b="1" dirty="0" smtClean="0"/>
          </a:p>
          <a:p>
            <a:endParaRPr lang="fr-FR" sz="2400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15212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REGIONALES ET SOUS REGIONALES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3123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393305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ARTICLE 34</a:t>
            </a:r>
          </a:p>
          <a:p>
            <a:r>
              <a:rPr lang="fr-FR" sz="2400" dirty="0" smtClean="0"/>
              <a:t>Alinéa </a:t>
            </a:r>
            <a:r>
              <a:rPr lang="fr-FR" sz="2400" dirty="0"/>
              <a:t>2 : Les Etats membres s’emploieront en outre à assurer responsabilité, professionnalisme, expertise et transparence dans les secteurs public et privé.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20072" y="334770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ARTICLE 38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/>
              <a:t>Les Etats membres s’engagent à lutter contre la corruption, à gérer les ressources nationales dans la transparence et à en assurer une équitable répartition.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420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 anchor="ctr">
            <a:normAutofit/>
          </a:bodyPr>
          <a:lstStyle/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N°01/2009/CM/UEMOA PORTANT CODE DE TRANSPARENCE DANS LA GESTION DES FINANCES PUBLIQUES AU SEIN DE L’UEMOA</a:t>
            </a:r>
          </a:p>
          <a:p>
            <a:pPr marL="82296" indent="0" algn="ctr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15212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6805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5328592"/>
          </a:xfrm>
        </p:spPr>
        <p:txBody>
          <a:bodyPr>
            <a:noAutofit/>
          </a:bodyPr>
          <a:lstStyle/>
          <a:p>
            <a:pPr marL="82296" indent="0" algn="just">
              <a:spcAft>
                <a:spcPts val="1200"/>
              </a:spcAft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 INFORMATION DU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</a:p>
          <a:p>
            <a:pPr marL="82296" indent="0" algn="just">
              <a:spcAft>
                <a:spcPts val="1200"/>
              </a:spcAft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Aft>
                <a:spcPts val="1200"/>
              </a:spcAft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Aft>
                <a:spcPts val="1200"/>
              </a:spcAft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Aft>
                <a:spcPts val="1200"/>
              </a:spcAft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Aft>
                <a:spcPts val="1200"/>
              </a:spcAft>
              <a:buNone/>
            </a:pP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spcAft>
                <a:spcPts val="1200"/>
              </a:spcAft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calendrier de diffusion des informations sur les finances publiques est annoncé au seuil de chaque année et respecté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24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COMMUNAUTAIRES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59632" y="2048669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just" defTabSz="255588">
              <a:spcAft>
                <a:spcPts val="1200"/>
              </a:spcAft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La publication, dans des délais appropriés, d’informations sur les finances publiques est définie comme une obligation légale de l’administration publique.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9983"/>
            <a:ext cx="3600400" cy="283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6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8407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4896544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50000"/>
              </a:lnSpc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 régulière du public sur les grandes étapes de la procédure budgétaire, leurs enjeux économiques, sociaux et financiers sont organisés dans un souci de pédagogie et d’objectivité ; la presse, les partenaires sociaux et d’une façon générale tous les acteurs de la société civile sont encouragés à participer à la diffusion des informations ainsi qu’au débat public sur la gouvernance et la gestion des finances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publiques.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24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COMMUNAUTAIRES</a:t>
            </a:r>
          </a:p>
        </p:txBody>
      </p:sp>
    </p:spTree>
    <p:extLst>
      <p:ext uri="{BB962C8B-B14F-4D97-AF65-F5344CB8AC3E}">
        <p14:creationId xmlns:p14="http://schemas.microsoft.com/office/powerpoint/2010/main" val="19734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752528"/>
          </a:xfrm>
        </p:spPr>
        <p:txBody>
          <a:bodyPr anchor="ctr">
            <a:normAutofit/>
          </a:bodyPr>
          <a:lstStyle/>
          <a:p>
            <a:pPr marL="528638" indent="-433388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  <a:cs typeface="Times New Roman" panose="02020603050405020304" pitchFamily="18" charset="0"/>
              </a:rPr>
              <a:t>Les dispositions légales favorables à la participation citoyenne dans la Constitution du 02 juin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</a:p>
          <a:p>
            <a:pPr marL="528638" indent="-433388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Loi portant Code de transparence dans la gestion des finances publiques au Burkina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Faso</a:t>
            </a:r>
          </a:p>
          <a:p>
            <a:pPr marL="528638" indent="-433388">
              <a:spcBef>
                <a:spcPts val="24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 Code Général des Collectivités Territoriales (CGCT)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24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752528"/>
          </a:xfrm>
        </p:spPr>
        <p:txBody>
          <a:bodyPr anchor="ctr">
            <a:normAutofit/>
          </a:bodyPr>
          <a:lstStyle/>
          <a:p>
            <a:pPr marL="82296" indent="0" algn="ctr">
              <a:buNone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CONSTITUTION DU 2 JUIN 1991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24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060848"/>
            <a:ext cx="7818072" cy="367240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constitution burkinabè garantie au peuple des droits lui permettant d’agir sur les pouvoirs publics notamment les autorités étatiques et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collectivités décentralisées. </a:t>
            </a:r>
          </a:p>
          <a:p>
            <a:pPr marL="82296" indent="0" algn="just">
              <a:buNone/>
            </a:pPr>
            <a:endParaRPr lang="fr-FR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6064" cy="10801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39609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752528"/>
          </a:xfrm>
        </p:spPr>
        <p:txBody>
          <a:bodyPr anchor="ctr">
            <a:normAutofit/>
          </a:bodyPr>
          <a:lstStyle/>
          <a:p>
            <a:pPr marL="82296" indent="0" algn="ctr">
              <a:buNone/>
            </a:pPr>
            <a:r>
              <a:rPr lang="fr-FR" sz="2400" b="1" dirty="0" smtClean="0">
                <a:latin typeface="Times New Roman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LOI N° 008-2013/AN PORTANT CODE DE TRANSPARENCE DANS LA GESTION DES FINANCES PUBLIQUES AU BURKINA FASO</a:t>
            </a:r>
          </a:p>
          <a:p>
            <a:pPr marL="82296" indent="0" algn="ctr">
              <a:buNone/>
            </a:pPr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224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525658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Article 43 :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publication, dans des délais appropriés,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d’informations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sur les finances publiques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définie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comme une obligation légale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l’administration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publique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calendrier de diffusion des informations sur les finances publiques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annoncé au début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chaque année et respecté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Article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45 :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L’information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régulière du public sur les grandes étapes de la procédure budgétaire,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leurs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enjeux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économiques, sociaux et financiers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organisée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dans un souci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pédagogie et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d’objectivité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presse, les partenaires sociaux et tous les acteurs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société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civile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encouragés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à participer à la diffusion des informations ainsi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qu’au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débat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public sur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gouvernance et la gestion des finances publiques.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00811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33309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923348" cy="5040560"/>
          </a:xfrm>
        </p:spPr>
        <p:txBody>
          <a:bodyPr>
            <a:normAutofit/>
          </a:bodyPr>
          <a:lstStyle/>
          <a:p>
            <a:pPr marL="530225" indent="-366713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La déclaration Universelle des Droits de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l’Homme</a:t>
            </a:r>
          </a:p>
          <a:p>
            <a:pPr marL="530225" indent="-366713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Les Objectifs de Développement Durable (ODD)</a:t>
            </a:r>
          </a:p>
          <a:p>
            <a:pPr marL="530225" indent="-366713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Le Code de bonnes pratiques en matière de transparence des finances publiques du FMI</a:t>
            </a:r>
            <a:endParaRPr lang="fr-FR" sz="2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530225" indent="-366713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Font typeface="+mj-lt"/>
              <a:buAutoNum type="romanUcPeriod"/>
              <a:tabLst>
                <a:tab pos="450850" algn="l"/>
                <a:tab pos="531813" algn="l"/>
              </a:tabLst>
            </a:pPr>
            <a:r>
              <a:rPr lang="fr-FR" sz="24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Les meilleures pratiques en matière de transparence budgétaire de l’OCDE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074492" y="332656"/>
            <a:ext cx="7889996" cy="842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5400600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CODE GENERAL DES COLLECTIVITES TERRITORIALES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0801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39314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53285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Article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11 : (modifié par la loi 065-2009/AN du 21 décembre 2009)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habitants de la collectivité territoriale ont droit à l’information sur la gestion des affaires locales. Ce droit s’exerce par :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1. leur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participation aux débats publics sur les projets et programmes locaux de développement et sur les grandes orientations du budget local 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2. la mise à la disposition des personnes physiques ou morales du budget et des comptes des collectivités territoriales 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3. l’accès du public aux séances des conseils des collectivités territoriales, à l’exception de celles tenues à huis clos ;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0801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33345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556792"/>
            <a:ext cx="7818072" cy="5184576"/>
          </a:xfrm>
        </p:spPr>
        <p:txBody>
          <a:bodyPr>
            <a:noAutofit/>
          </a:bodyPr>
          <a:lstStyle/>
          <a:p>
            <a:pPr marL="354013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la publication des délibérations du conseil et des actes des autorités locales relatives au budget, à la création des établissements publics locaux, aux emprunts, à la coopération décentralisée, aux accords passés avec l’Etat ou avec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partenaires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extérieurs, à l’acceptation des dons et legs et à la prise de participation dans toute société. </a:t>
            </a:r>
          </a:p>
          <a:p>
            <a:pPr marL="354013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Toute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personne peut obtenir à ses frais, copies desdits documents auprès du président du conseil de la collectivité ou de tout service public habilité ; </a:t>
            </a:r>
          </a:p>
          <a:p>
            <a:pPr marL="354013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5. la publication du bilan annuel d’activités du conseil de la collectivité.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fr-F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0801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1626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53285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Article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171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 cours du premier trimestre de chaque année, le président du conseil régional rend compte au conseil par un rapport spécial de :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1) la situation de la région sur les matières transférées 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2) l’activité et du fonctionnement des différents services de la région et des organismes relevant de celle-ci 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3) l’état d’exécution des délibérations du conseil 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4) la situation financière de la région.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 rapport donne lieu à débats mais n’est pas suivi de vote. La séance est publique et le rapport est transmis au gouverneur pour information.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100811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8208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268760"/>
            <a:ext cx="8028384" cy="547260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Article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250 : (modifié par la loi 065-2009/AN du 21 décembre 2009)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 cours du premier trimestre de chaque année, le maire rend compte au conseil municipal par un rapport spécial de: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1. la situation de la commune sur les matières transférées;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2. l’activité et du fonctionnement des différents services de la commune et des organismes relevant de celle-ci 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3. l’état d’exécution des délibérations du conseil; </a:t>
            </a:r>
          </a:p>
          <a:p>
            <a:pPr marL="354013" indent="0">
              <a:spcAft>
                <a:spcPts val="600"/>
              </a:spcAft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4. la situation financière de la commune urbaine. 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 rapport donne lieu à débats mais n’est pas suivi de vote. La séance est publique et le rapport est transmis à l’autorité administrative territorialement compétente pour information.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10801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NATIONALES</a:t>
            </a:r>
          </a:p>
        </p:txBody>
      </p:sp>
    </p:spTree>
    <p:extLst>
      <p:ext uri="{BB962C8B-B14F-4D97-AF65-F5344CB8AC3E}">
        <p14:creationId xmlns:p14="http://schemas.microsoft.com/office/powerpoint/2010/main" val="40935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47800"/>
            <a:ext cx="7920880" cy="4800600"/>
          </a:xfrm>
        </p:spPr>
        <p:txBody>
          <a:bodyPr anchor="ctr">
            <a:normAutofit/>
          </a:bodyPr>
          <a:lstStyle/>
          <a:p>
            <a:pPr marL="82296" indent="0">
              <a:buNone/>
            </a:pPr>
            <a:r>
              <a:rPr lang="fr-FR" sz="3000" dirty="0" smtClean="0"/>
              <a:t>MERCI POUR VOTRE AIMABLE ATTENTION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3774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320480"/>
          </a:xfrm>
        </p:spPr>
        <p:txBody>
          <a:bodyPr anchor="t">
            <a:normAutofit/>
          </a:bodyPr>
          <a:lstStyle/>
          <a:p>
            <a:pPr marL="69850" indent="0"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282575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848871" cy="51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5256584"/>
          </a:xfrm>
        </p:spPr>
        <p:txBody>
          <a:bodyPr>
            <a:normAutofit/>
          </a:bodyPr>
          <a:lstStyle/>
          <a:p>
            <a:pPr marL="69850" indent="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Déclaration universelle des droits de l’Homme</a:t>
            </a:r>
          </a:p>
          <a:p>
            <a:pPr marL="352425" indent="-282575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21 -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 accès aux fonctions publiques et démocratiques, liberté du vote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 personne a le droit de prendre part à la direction des affaires publiques de son pays, soit directement, soit par l'intermédiaire de représentants librement choisis. 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indent="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 2"/>
              <a:buNone/>
            </a:pP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 a droit à accéder, dans des conditions d'égalité, aux fonctions publiques de son pays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00811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INTERNATIONALES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51125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Les Objectifs de Développement Durable (ODD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adopté par l'ONU en septembre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2015</a:t>
            </a:r>
          </a:p>
          <a:p>
            <a:pPr marL="82296" indent="0" algn="just">
              <a:buNone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3663"/>
            <a:ext cx="7704856" cy="38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3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endParaRPr lang="fr-F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Objectif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16. Justice et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paix</a:t>
            </a:r>
          </a:p>
          <a:p>
            <a:pPr marL="82296" indent="0" algn="just">
              <a:buNone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16.6 Développer des institutions efficaces, responsables et transparentes à tous les niveaux.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16.7 Assurer des prises de décision réactives, inclusives, participatives et représentatives à tous 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niveaux.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16.10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Assurer l’accès public à l’information et la protection des libertés fondamentales, conformément à la législation nationale et aux accords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internationaux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167157" cy="123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6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818072" cy="4680520"/>
          </a:xfrm>
        </p:spPr>
        <p:txBody>
          <a:bodyPr anchor="ctr">
            <a:normAutofit/>
          </a:bodyPr>
          <a:lstStyle/>
          <a:p>
            <a:pPr marL="3671888" indent="0" algn="ctr">
              <a:buNone/>
            </a:pPr>
            <a:r>
              <a:rPr lang="fr-FR" sz="2800" b="1" dirty="0" smtClean="0">
                <a:latin typeface="Times New Roman" pitchFamily="18" charset="0"/>
                <a:cs typeface="Times New Roman" panose="02020603050405020304" pitchFamily="18" charset="0"/>
              </a:rPr>
              <a:t>FMI : </a:t>
            </a:r>
          </a:p>
          <a:p>
            <a:pPr marL="3671888" indent="0" algn="ctr">
              <a:buNone/>
            </a:pPr>
            <a:r>
              <a:rPr lang="fr-FR" sz="2800" b="1" dirty="0" smtClean="0">
                <a:latin typeface="Times New Roman" pitchFamily="18" charset="0"/>
                <a:cs typeface="Times New Roman" panose="02020603050405020304" pitchFamily="18" charset="0"/>
              </a:rPr>
              <a:t>Code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bonnes pratiques en matière de transparence des finances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publiques</a:t>
            </a:r>
          </a:p>
          <a:p>
            <a:pPr marL="3671888" indent="0" algn="ctr"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71888" indent="0" algn="ctr"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Adopté en 1998 et actualisé en 2007</a:t>
            </a:r>
          </a:p>
          <a:p>
            <a:pPr algn="ctr"/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6724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5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4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I. Définition claire des attributions et des responsabilités</a:t>
            </a:r>
          </a:p>
          <a:p>
            <a:pPr marL="623888" indent="-282575">
              <a:spcBef>
                <a:spcPts val="1200"/>
              </a:spcBef>
              <a:spcAft>
                <a:spcPts val="1200"/>
              </a:spcAft>
            </a:pPr>
            <a:r>
              <a:rPr lang="fr-FR" sz="2800" dirty="0"/>
              <a:t>Le secteur de l’administration </a:t>
            </a:r>
            <a:r>
              <a:rPr lang="fr-FR" sz="2800" dirty="0" smtClean="0"/>
              <a:t>publique doit </a:t>
            </a:r>
            <a:r>
              <a:rPr lang="fr-FR" sz="2800" dirty="0"/>
              <a:t>être distinct du reste du secteur </a:t>
            </a:r>
            <a:r>
              <a:rPr lang="fr-FR" sz="2800" dirty="0" smtClean="0"/>
              <a:t>public </a:t>
            </a:r>
            <a:r>
              <a:rPr lang="fr-FR" sz="2800" dirty="0"/>
              <a:t>et du reste </a:t>
            </a:r>
            <a:r>
              <a:rPr lang="fr-FR" sz="2800" dirty="0" smtClean="0"/>
              <a:t>de l’économie</a:t>
            </a:r>
            <a:r>
              <a:rPr lang="fr-FR" sz="2800" dirty="0"/>
              <a:t>, et la répartition des </a:t>
            </a:r>
            <a:r>
              <a:rPr lang="fr-FR" sz="2800" dirty="0" smtClean="0"/>
              <a:t>attributions </a:t>
            </a:r>
            <a:r>
              <a:rPr lang="fr-FR" sz="2800" dirty="0"/>
              <a:t>au sein du secteur </a:t>
            </a:r>
            <a:r>
              <a:rPr lang="fr-FR" sz="2800" dirty="0" smtClean="0"/>
              <a:t>public </a:t>
            </a:r>
            <a:r>
              <a:rPr lang="fr-FR" sz="2800" dirty="0"/>
              <a:t>en matière de décision et de </a:t>
            </a:r>
            <a:r>
              <a:rPr lang="fr-FR" sz="2800" dirty="0" smtClean="0"/>
              <a:t>gestion </a:t>
            </a:r>
            <a:r>
              <a:rPr lang="fr-FR" sz="2800" dirty="0"/>
              <a:t>doit être claire </a:t>
            </a:r>
            <a:r>
              <a:rPr lang="fr-FR" sz="2800" dirty="0" smtClean="0"/>
              <a:t>et </a:t>
            </a:r>
            <a:r>
              <a:rPr lang="fr-FR" sz="2800" dirty="0"/>
              <a:t>rendue publique. </a:t>
            </a:r>
          </a:p>
          <a:p>
            <a:pPr marL="623888" indent="-282575">
              <a:spcBef>
                <a:spcPts val="1200"/>
              </a:spcBef>
              <a:spcAft>
                <a:spcPts val="1200"/>
              </a:spcAft>
            </a:pPr>
            <a:r>
              <a:rPr lang="fr-FR" sz="2800" dirty="0"/>
              <a:t>La gestion des finances publiques </a:t>
            </a:r>
            <a:r>
              <a:rPr lang="fr-FR" sz="2800" dirty="0" smtClean="0"/>
              <a:t>doit s’inscrire </a:t>
            </a:r>
            <a:r>
              <a:rPr lang="fr-FR" sz="2800" dirty="0"/>
              <a:t>dans un cadre </a:t>
            </a:r>
            <a:r>
              <a:rPr lang="fr-FR" sz="2800" dirty="0" smtClean="0"/>
              <a:t>juridique, réglementaire </a:t>
            </a:r>
            <a:r>
              <a:rPr lang="fr-FR" sz="2800" dirty="0"/>
              <a:t>et administratif clair et </a:t>
            </a:r>
            <a:r>
              <a:rPr lang="fr-FR" sz="2800" dirty="0" smtClean="0"/>
              <a:t>ouvert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46064" cy="9361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5250" algn="ctr">
              <a:lnSpc>
                <a:spcPct val="120000"/>
              </a:lnSpc>
              <a:spcAft>
                <a:spcPts val="1200"/>
              </a:spcAft>
              <a:tabLst>
                <a:tab pos="450850" algn="l"/>
                <a:tab pos="531813" algn="l"/>
              </a:tabLst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INTERNATIONALESS</a:t>
            </a:r>
          </a:p>
        </p:txBody>
      </p:sp>
    </p:spTree>
    <p:extLst>
      <p:ext uri="{BB962C8B-B14F-4D97-AF65-F5344CB8AC3E}">
        <p14:creationId xmlns:p14="http://schemas.microsoft.com/office/powerpoint/2010/main" val="20544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15578</TotalTime>
  <Words>1657</Words>
  <Application>Microsoft Office PowerPoint</Application>
  <PresentationFormat>Affichage à l'écran (4:3)</PresentationFormat>
  <Paragraphs>173</Paragraphs>
  <Slides>35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</vt:lpstr>
      <vt:lpstr>Bell MT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Présentation PowerPoint</vt:lpstr>
      <vt:lpstr>Présentation PowerPoint</vt:lpstr>
      <vt:lpstr>Présentation PowerPoint</vt:lpstr>
      <vt:lpstr>REFERENCES INTERNATIONALES</vt:lpstr>
      <vt:lpstr>REFERENCES INTERNATIONALES</vt:lpstr>
      <vt:lpstr>REFERENCES INTERNATIONALES</vt:lpstr>
      <vt:lpstr>REFERENCES INTERNATIONALES</vt:lpstr>
      <vt:lpstr>REFERENCES INTERNATIONALES</vt:lpstr>
      <vt:lpstr>REFERENCES INTERNATIONALESS</vt:lpstr>
      <vt:lpstr>REFERENCES INTERNATIONALESS</vt:lpstr>
      <vt:lpstr>REFERENCES INTERNATIONALESS</vt:lpstr>
      <vt:lpstr>REFERENCES INTERNATIONALESS</vt:lpstr>
      <vt:lpstr>REFERENCES INTERNATIONALES</vt:lpstr>
      <vt:lpstr>REFERENCES INTERNATIONALES</vt:lpstr>
      <vt:lpstr>REFERENCES INTERNATIONALES</vt:lpstr>
      <vt:lpstr>REFERENCES REGIONALES ET SOUS REGIONALES</vt:lpstr>
      <vt:lpstr>REFERENCES REGIONALES ET SOUS REGIONALES</vt:lpstr>
      <vt:lpstr>REFERENCES REGIONALES ET SOUS REGIONALES</vt:lpstr>
      <vt:lpstr>REFERENCES REGIONALES ET SOUS REGIONALES</vt:lpstr>
      <vt:lpstr>REFERENCES REGIONALES ET SOUS REGIONALES</vt:lpstr>
      <vt:lpstr>REFERENCES REGIONALES ET SOUS REGIONALES</vt:lpstr>
      <vt:lpstr>REFERENCES COMMUNAUTAIRES</vt:lpstr>
      <vt:lpstr>REFERENCES COMMUNAUTAIRES</vt:lpstr>
      <vt:lpstr>REFERENCES COMMUNAUTAIRES</vt:lpstr>
      <vt:lpstr>REFERENCES NATIONALES</vt:lpstr>
      <vt:lpstr>REFERENCES NATIONALES</vt:lpstr>
      <vt:lpstr>REFERENCES NATIONALES</vt:lpstr>
      <vt:lpstr>REFERENCES NATIONALES</vt:lpstr>
      <vt:lpstr>REFERENCES NATIONALES</vt:lpstr>
      <vt:lpstr>REFERENCES NATIONALES</vt:lpstr>
      <vt:lpstr>REFERENCES NATIONALES</vt:lpstr>
      <vt:lpstr>REFERENCES NATIONALES</vt:lpstr>
      <vt:lpstr>REFERENCES NATIONALES</vt:lpstr>
      <vt:lpstr>REFERENCES NATIONALES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Emilie BECLE</cp:lastModifiedBy>
  <cp:revision>556</cp:revision>
  <dcterms:created xsi:type="dcterms:W3CDTF">2013-06-24T11:36:17Z</dcterms:created>
  <dcterms:modified xsi:type="dcterms:W3CDTF">2019-11-20T12:58:49Z</dcterms:modified>
</cp:coreProperties>
</file>