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0" r:id="rId1"/>
  </p:sldMasterIdLst>
  <p:notesMasterIdLst>
    <p:notesMasterId r:id="rId12"/>
  </p:notesMasterIdLst>
  <p:sldIdLst>
    <p:sldId id="256" r:id="rId2"/>
    <p:sldId id="278" r:id="rId3"/>
    <p:sldId id="269" r:id="rId4"/>
    <p:sldId id="271" r:id="rId5"/>
    <p:sldId id="272" r:id="rId6"/>
    <p:sldId id="273" r:id="rId7"/>
    <p:sldId id="274" r:id="rId8"/>
    <p:sldId id="275" r:id="rId9"/>
    <p:sldId id="276" r:id="rId10"/>
    <p:sldId id="277" r:id="rId11"/>
  </p:sldIdLst>
  <p:sldSz cx="9144000" cy="6858000" type="screen4x3"/>
  <p:notesSz cx="6858000" cy="9144000"/>
  <p:embeddedFontLst>
    <p:embeddedFont>
      <p:font typeface="Calibri" panose="020F0502020204030204" pitchFamily="34" charset="0"/>
      <p:regular r:id="rId13"/>
      <p:bold r:id="rId14"/>
      <p:italic r:id="rId15"/>
      <p:boldItalic r:id="rId16"/>
    </p:embeddedFont>
    <p:embeddedFont>
      <p:font typeface="Lato" panose="020F0502020204030203" pitchFamily="34" charset="77"/>
      <p:regular r:id="rId17"/>
      <p:bold r:id="rId18"/>
      <p:italic r:id="rId19"/>
      <p:boldItalic r:id="rId20"/>
    </p:embeddedFont>
    <p:embeddedFont>
      <p:font typeface="Raleway" panose="020B0503030101060003" pitchFamily="34" charset="77"/>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écile Le Gue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89"/>
    <p:restoredTop sz="94624"/>
  </p:normalViewPr>
  <p:slideViewPr>
    <p:cSldViewPr snapToGrid="0">
      <p:cViewPr varScale="1">
        <p:scale>
          <a:sx n="90" d="100"/>
          <a:sy n="90" d="100"/>
        </p:scale>
        <p:origin x="106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805575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518974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504506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737655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358244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358039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456343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598551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42635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49021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65145113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tiff"/><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tiff"/><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bg>
      <p:bgPr>
        <a:solidFill>
          <a:schemeClr val="lt2"/>
        </a:solidFill>
        <a:effectLst/>
      </p:bgPr>
    </p:bg>
    <p:spTree>
      <p:nvGrpSpPr>
        <p:cNvPr id="1" name="Shape 9"/>
        <p:cNvGrpSpPr/>
        <p:nvPr/>
      </p:nvGrpSpPr>
      <p:grpSpPr>
        <a:xfrm>
          <a:off x="0" y="0"/>
          <a:ext cx="0" cy="0"/>
          <a:chOff x="0" y="0"/>
          <a:chExt cx="0" cy="0"/>
        </a:xfrm>
      </p:grpSpPr>
      <p:sp>
        <p:nvSpPr>
          <p:cNvPr id="10" name="Shape 10"/>
          <p:cNvSpPr/>
          <p:nvPr userDrawn="1"/>
        </p:nvSpPr>
        <p:spPr>
          <a:xfrm>
            <a:off x="1500" y="-14001"/>
            <a:ext cx="9144000" cy="846161"/>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1" name="Shape 11"/>
          <p:cNvGrpSpPr/>
          <p:nvPr/>
        </p:nvGrpSpPr>
        <p:grpSpPr>
          <a:xfrm>
            <a:off x="830392" y="1588427"/>
            <a:ext cx="745763" cy="61102"/>
            <a:chOff x="4580561" y="2589004"/>
            <a:chExt cx="1064464" cy="25200"/>
          </a:xfrm>
        </p:grpSpPr>
        <p:sp>
          <p:nvSpPr>
            <p:cNvPr id="12" name="Shape 12"/>
            <p:cNvSpPr/>
            <p:nvPr/>
          </p:nvSpPr>
          <p:spPr>
            <a:xfrm rot="-5400000">
              <a:off x="5366325" y="2335504"/>
              <a:ext cx="25200" cy="532200"/>
            </a:xfrm>
            <a:prstGeom prst="rect">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rot="-5400000">
              <a:off x="4836311" y="2333254"/>
              <a:ext cx="25200" cy="536700"/>
            </a:xfrm>
            <a:prstGeom prst="rect">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Shape 14"/>
          <p:cNvSpPr txBox="1">
            <a:spLocks noGrp="1"/>
          </p:cNvSpPr>
          <p:nvPr>
            <p:ph type="ctrTitle"/>
          </p:nvPr>
        </p:nvSpPr>
        <p:spPr>
          <a:xfrm>
            <a:off x="729450" y="1763267"/>
            <a:ext cx="7688100" cy="22197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dirty="0"/>
          </a:p>
        </p:txBody>
      </p:sp>
      <p:sp>
        <p:nvSpPr>
          <p:cNvPr id="15" name="Shape 15"/>
          <p:cNvSpPr txBox="1">
            <a:spLocks noGrp="1"/>
          </p:cNvSpPr>
          <p:nvPr>
            <p:ph type="subTitle" idx="1"/>
          </p:nvPr>
        </p:nvSpPr>
        <p:spPr>
          <a:xfrm>
            <a:off x="729627" y="4230533"/>
            <a:ext cx="7688100" cy="7215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Shape 16"/>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GB"/>
              <a:t>‹N°›</a:t>
            </a:fld>
            <a:endParaRPr/>
          </a:p>
        </p:txBody>
      </p:sp>
      <p:pic>
        <p:nvPicPr>
          <p:cNvPr id="17" name="Shape 18">
            <a:extLst>
              <a:ext uri="{FF2B5EF4-FFF2-40B4-BE49-F238E27FC236}">
                <a16:creationId xmlns:a16="http://schemas.microsoft.com/office/drawing/2014/main" id="{F28FB8DA-8367-BE4E-A3B2-B87161412411}"/>
              </a:ext>
            </a:extLst>
          </p:cNvPr>
          <p:cNvPicPr/>
          <p:nvPr userDrawn="1"/>
        </p:nvPicPr>
        <p:blipFill>
          <a:blip r:embed="rId2">
            <a:alphaModFix/>
          </a:blip>
          <a:stretch>
            <a:fillRect/>
          </a:stretch>
        </p:blipFill>
        <p:spPr>
          <a:xfrm>
            <a:off x="6558086" y="159652"/>
            <a:ext cx="518795" cy="544830"/>
          </a:xfrm>
          <a:prstGeom prst="rect">
            <a:avLst/>
          </a:prstGeom>
          <a:noFill/>
          <a:ln>
            <a:noFill/>
          </a:ln>
        </p:spPr>
      </p:pic>
      <p:pic>
        <p:nvPicPr>
          <p:cNvPr id="20" name="Image 19">
            <a:extLst>
              <a:ext uri="{FF2B5EF4-FFF2-40B4-BE49-F238E27FC236}">
                <a16:creationId xmlns:a16="http://schemas.microsoft.com/office/drawing/2014/main" id="{AA10A82B-A1D8-6E45-912B-9B62EB41981B}"/>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223437" y="155543"/>
            <a:ext cx="774700" cy="190500"/>
          </a:xfrm>
          <a:prstGeom prst="rect">
            <a:avLst/>
          </a:prstGeom>
        </p:spPr>
      </p:pic>
      <p:pic>
        <p:nvPicPr>
          <p:cNvPr id="22" name="Image 21" descr="etalab_fond_transparent.png">
            <a:extLst>
              <a:ext uri="{FF2B5EF4-FFF2-40B4-BE49-F238E27FC236}">
                <a16:creationId xmlns:a16="http://schemas.microsoft.com/office/drawing/2014/main" id="{9E8930E0-BE77-FD49-9F98-8E3952B18A9C}"/>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240582" y="329533"/>
            <a:ext cx="539750" cy="539750"/>
          </a:xfrm>
          <a:prstGeom prst="rect">
            <a:avLst/>
          </a:prstGeom>
        </p:spPr>
      </p:pic>
      <p:pic>
        <p:nvPicPr>
          <p:cNvPr id="23" name="Image 22" descr="Résultat de recherche d'images pour &quot;CFAD logo&quot;">
            <a:extLst>
              <a:ext uri="{FF2B5EF4-FFF2-40B4-BE49-F238E27FC236}">
                <a16:creationId xmlns:a16="http://schemas.microsoft.com/office/drawing/2014/main" id="{806D0107-0C07-CB4F-AE83-B3ED0E8F2753}"/>
              </a:ext>
            </a:extLst>
          </p:cNvPr>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387273" y="180943"/>
            <a:ext cx="406400" cy="444500"/>
          </a:xfrm>
          <a:prstGeom prst="rect">
            <a:avLst/>
          </a:prstGeom>
          <a:noFill/>
          <a:ln>
            <a:noFill/>
          </a:ln>
        </p:spPr>
      </p:pic>
      <p:pic>
        <p:nvPicPr>
          <p:cNvPr id="24" name="Image 23">
            <a:extLst>
              <a:ext uri="{FF2B5EF4-FFF2-40B4-BE49-F238E27FC236}">
                <a16:creationId xmlns:a16="http://schemas.microsoft.com/office/drawing/2014/main" id="{537E1467-4D04-F044-B062-E928154CF4EC}"/>
              </a:ext>
            </a:extLst>
          </p:cNvPr>
          <p:cNvPicPr/>
          <p:nvPr userDrawn="1"/>
        </p:nvPicPr>
        <p:blipFill>
          <a:blip r:embed="rId6" cstate="print">
            <a:extLst>
              <a:ext uri="{28A0092B-C50C-407E-A947-70E740481C1C}">
                <a14:useLocalDpi xmlns:a14="http://schemas.microsoft.com/office/drawing/2010/main" val="0"/>
              </a:ext>
            </a:extLst>
          </a:blip>
          <a:stretch>
            <a:fillRect/>
          </a:stretch>
        </p:blipFill>
        <p:spPr>
          <a:xfrm>
            <a:off x="8433773" y="149193"/>
            <a:ext cx="539750" cy="539750"/>
          </a:xfrm>
          <a:prstGeom prst="rect">
            <a:avLst/>
          </a:prstGeom>
        </p:spPr>
      </p:pic>
      <p:pic>
        <p:nvPicPr>
          <p:cNvPr id="25" name="Image 24" descr="Image result for logo ministère des affaires locales">
            <a:extLst>
              <a:ext uri="{FF2B5EF4-FFF2-40B4-BE49-F238E27FC236}">
                <a16:creationId xmlns:a16="http://schemas.microsoft.com/office/drawing/2014/main" id="{5FCA50BE-4C40-514D-8E99-691A99D2ABA3}"/>
              </a:ext>
            </a:extLst>
          </p:cNvPr>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989469" y="124175"/>
            <a:ext cx="1062355" cy="565150"/>
          </a:xfrm>
          <a:prstGeom prst="rect">
            <a:avLst/>
          </a:prstGeom>
          <a:noFill/>
          <a:ln>
            <a:noFill/>
          </a:ln>
        </p:spPr>
      </p:pic>
      <p:pic>
        <p:nvPicPr>
          <p:cNvPr id="26" name="Image 25">
            <a:extLst>
              <a:ext uri="{FF2B5EF4-FFF2-40B4-BE49-F238E27FC236}">
                <a16:creationId xmlns:a16="http://schemas.microsoft.com/office/drawing/2014/main" id="{C456CA77-D793-0A47-80F3-58A7883E0777}"/>
              </a:ext>
            </a:extLst>
          </p:cNvPr>
          <p:cNvPicPr/>
          <p:nvPr userDrawn="1"/>
        </p:nvPicPr>
        <p:blipFill>
          <a:blip r:embed="rId8">
            <a:extLst>
              <a:ext uri="{28A0092B-C50C-407E-A947-70E740481C1C}">
                <a14:useLocalDpi xmlns:a14="http://schemas.microsoft.com/office/drawing/2010/main" val="0"/>
              </a:ext>
            </a:extLst>
          </a:blip>
          <a:stretch>
            <a:fillRect/>
          </a:stretch>
        </p:blipFill>
        <p:spPr>
          <a:xfrm>
            <a:off x="7459994" y="269843"/>
            <a:ext cx="800735" cy="298450"/>
          </a:xfrm>
          <a:prstGeom prst="rect">
            <a:avLst/>
          </a:prstGeom>
        </p:spPr>
      </p:pic>
      <p:pic>
        <p:nvPicPr>
          <p:cNvPr id="27" name="Image 26">
            <a:extLst>
              <a:ext uri="{FF2B5EF4-FFF2-40B4-BE49-F238E27FC236}">
                <a16:creationId xmlns:a16="http://schemas.microsoft.com/office/drawing/2014/main" id="{7F4102C3-4BF2-AD4B-B488-9875D5CD87C8}"/>
              </a:ext>
            </a:extLst>
          </p:cNvPr>
          <p:cNvPicPr/>
          <p:nvPr userDrawn="1"/>
        </p:nvPicPr>
        <p:blipFill>
          <a:blip r:embed="rId9">
            <a:extLst>
              <a:ext uri="{28A0092B-C50C-407E-A947-70E740481C1C}">
                <a14:useLocalDpi xmlns:a14="http://schemas.microsoft.com/office/drawing/2010/main" val="0"/>
              </a:ext>
            </a:extLst>
          </a:blip>
          <a:stretch>
            <a:fillRect/>
          </a:stretch>
        </p:blipFill>
        <p:spPr>
          <a:xfrm>
            <a:off x="3197908" y="276492"/>
            <a:ext cx="807085" cy="311150"/>
          </a:xfrm>
          <a:prstGeom prst="rect">
            <a:avLst/>
          </a:prstGeom>
        </p:spPr>
      </p:pic>
      <p:pic>
        <p:nvPicPr>
          <p:cNvPr id="28" name="Image 27">
            <a:extLst>
              <a:ext uri="{FF2B5EF4-FFF2-40B4-BE49-F238E27FC236}">
                <a16:creationId xmlns:a16="http://schemas.microsoft.com/office/drawing/2014/main" id="{923770F2-9BF6-0C4F-8A81-7E942878CA51}"/>
              </a:ext>
            </a:extLst>
          </p:cNvPr>
          <p:cNvPicPr/>
          <p:nvPr userDrawn="1"/>
        </p:nvPicPr>
        <p:blipFill>
          <a:blip r:embed="rId10">
            <a:extLst>
              <a:ext uri="{28A0092B-C50C-407E-A947-70E740481C1C}">
                <a14:useLocalDpi xmlns:a14="http://schemas.microsoft.com/office/drawing/2010/main" val="0"/>
              </a:ext>
            </a:extLst>
          </a:blip>
          <a:stretch>
            <a:fillRect/>
          </a:stretch>
        </p:blipFill>
        <p:spPr>
          <a:xfrm>
            <a:off x="4249103" y="234454"/>
            <a:ext cx="1200150" cy="415925"/>
          </a:xfrm>
          <a:prstGeom prst="rect">
            <a:avLst/>
          </a:prstGeom>
        </p:spPr>
      </p:pic>
      <p:pic>
        <p:nvPicPr>
          <p:cNvPr id="29" name="Shape 19">
            <a:extLst>
              <a:ext uri="{FF2B5EF4-FFF2-40B4-BE49-F238E27FC236}">
                <a16:creationId xmlns:a16="http://schemas.microsoft.com/office/drawing/2014/main" id="{3B40AEE0-84D8-B340-B764-1949784D2CA7}"/>
              </a:ext>
            </a:extLst>
          </p:cNvPr>
          <p:cNvPicPr/>
          <p:nvPr userDrawn="1"/>
        </p:nvPicPr>
        <p:blipFill>
          <a:blip r:embed="rId11">
            <a:alphaModFix/>
            <a:extLst>
              <a:ext uri="{28A0092B-C50C-407E-A947-70E740481C1C}">
                <a14:useLocalDpi xmlns:a14="http://schemas.microsoft.com/office/drawing/2010/main" val="0"/>
              </a:ext>
            </a:extLst>
          </a:blip>
          <a:stretch>
            <a:fillRect/>
          </a:stretch>
        </p:blipFill>
        <p:spPr>
          <a:xfrm>
            <a:off x="5604917" y="160623"/>
            <a:ext cx="508000" cy="324485"/>
          </a:xfrm>
          <a:prstGeom prst="rect">
            <a:avLst/>
          </a:prstGeom>
          <a:noFill/>
          <a:ln>
            <a:noFill/>
          </a:ln>
        </p:spPr>
      </p:pic>
      <p:pic>
        <p:nvPicPr>
          <p:cNvPr id="30" name="Image 29">
            <a:extLst>
              <a:ext uri="{FF2B5EF4-FFF2-40B4-BE49-F238E27FC236}">
                <a16:creationId xmlns:a16="http://schemas.microsoft.com/office/drawing/2014/main" id="{9587BB37-9DAA-E149-893E-4870E70E0746}"/>
              </a:ext>
            </a:extLst>
          </p:cNvPr>
          <p:cNvPicPr/>
          <p:nvPr userDrawn="1"/>
        </p:nvPicPr>
        <p:blipFill>
          <a:blip r:embed="rId12"/>
          <a:stretch>
            <a:fillRect/>
          </a:stretch>
        </p:blipFill>
        <p:spPr>
          <a:xfrm>
            <a:off x="5588870" y="520863"/>
            <a:ext cx="922020" cy="32321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userDrawn="1">
  <p:cSld name="TITLE_AND_BODY">
    <p:spTree>
      <p:nvGrpSpPr>
        <p:cNvPr id="1" name="Shape 26"/>
        <p:cNvGrpSpPr/>
        <p:nvPr/>
      </p:nvGrpSpPr>
      <p:grpSpPr>
        <a:xfrm>
          <a:off x="0" y="0"/>
          <a:ext cx="0" cy="0"/>
          <a:chOff x="0" y="0"/>
          <a:chExt cx="0" cy="0"/>
        </a:xfrm>
      </p:grpSpPr>
      <p:grpSp>
        <p:nvGrpSpPr>
          <p:cNvPr id="28" name="Shape 28"/>
          <p:cNvGrpSpPr/>
          <p:nvPr/>
        </p:nvGrpSpPr>
        <p:grpSpPr>
          <a:xfrm>
            <a:off x="830392" y="1588427"/>
            <a:ext cx="745763" cy="61102"/>
            <a:chOff x="4580561" y="2589004"/>
            <a:chExt cx="1064464" cy="25200"/>
          </a:xfrm>
        </p:grpSpPr>
        <p:sp>
          <p:nvSpPr>
            <p:cNvPr id="29" name="Shape 2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 name="Shape 30"/>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1" name="Shape 31"/>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dirty="0"/>
          </a:p>
        </p:txBody>
      </p:sp>
      <p:sp>
        <p:nvSpPr>
          <p:cNvPr id="32" name="Shape 32"/>
          <p:cNvSpPr txBox="1">
            <a:spLocks noGrp="1"/>
          </p:cNvSpPr>
          <p:nvPr>
            <p:ph type="body" idx="1"/>
          </p:nvPr>
        </p:nvSpPr>
        <p:spPr>
          <a:xfrm>
            <a:off x="729450" y="2771833"/>
            <a:ext cx="7688700" cy="30147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3" name="Shape 33"/>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GB"/>
              <a:t>‹N°›</a:t>
            </a:fld>
            <a:endParaRPr/>
          </a:p>
        </p:txBody>
      </p:sp>
      <p:grpSp>
        <p:nvGrpSpPr>
          <p:cNvPr id="34" name="Shape 34"/>
          <p:cNvGrpSpPr/>
          <p:nvPr/>
        </p:nvGrpSpPr>
        <p:grpSpPr>
          <a:xfrm>
            <a:off x="830392" y="1588427"/>
            <a:ext cx="745763" cy="61102"/>
            <a:chOff x="4580561" y="2589004"/>
            <a:chExt cx="1064464" cy="25200"/>
          </a:xfrm>
        </p:grpSpPr>
        <p:sp>
          <p:nvSpPr>
            <p:cNvPr id="35" name="Shape 35"/>
            <p:cNvSpPr/>
            <p:nvPr/>
          </p:nvSpPr>
          <p:spPr>
            <a:xfrm rot="-5400000">
              <a:off x="5366325" y="2335504"/>
              <a:ext cx="25200" cy="532200"/>
            </a:xfrm>
            <a:prstGeom prst="rect">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 name="Shape 36"/>
            <p:cNvSpPr/>
            <p:nvPr/>
          </p:nvSpPr>
          <p:spPr>
            <a:xfrm rot="-5400000">
              <a:off x="4836311" y="2333254"/>
              <a:ext cx="25200" cy="536700"/>
            </a:xfrm>
            <a:prstGeom prst="rect">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5" name="Shape 10"/>
          <p:cNvSpPr/>
          <p:nvPr userDrawn="1"/>
        </p:nvSpPr>
        <p:spPr>
          <a:xfrm>
            <a:off x="1500" y="-14001"/>
            <a:ext cx="9144000" cy="846161"/>
          </a:xfrm>
          <a:prstGeom prst="rect">
            <a:avLst/>
          </a:prstGeom>
          <a:solidFill>
            <a:schemeClr val="bg1">
              <a:lumMod val="9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21" name="Shape 18">
            <a:extLst>
              <a:ext uri="{FF2B5EF4-FFF2-40B4-BE49-F238E27FC236}">
                <a16:creationId xmlns:a16="http://schemas.microsoft.com/office/drawing/2014/main" id="{3B883D28-6073-6948-BA64-E4E26B399EC2}"/>
              </a:ext>
            </a:extLst>
          </p:cNvPr>
          <p:cNvPicPr/>
          <p:nvPr userDrawn="1"/>
        </p:nvPicPr>
        <p:blipFill>
          <a:blip r:embed="rId2">
            <a:alphaModFix/>
          </a:blip>
          <a:stretch>
            <a:fillRect/>
          </a:stretch>
        </p:blipFill>
        <p:spPr>
          <a:xfrm>
            <a:off x="6558086" y="106644"/>
            <a:ext cx="518795" cy="544830"/>
          </a:xfrm>
          <a:prstGeom prst="rect">
            <a:avLst/>
          </a:prstGeom>
          <a:noFill/>
          <a:ln>
            <a:noFill/>
          </a:ln>
        </p:spPr>
      </p:pic>
      <p:pic>
        <p:nvPicPr>
          <p:cNvPr id="22" name="Image 21">
            <a:extLst>
              <a:ext uri="{FF2B5EF4-FFF2-40B4-BE49-F238E27FC236}">
                <a16:creationId xmlns:a16="http://schemas.microsoft.com/office/drawing/2014/main" id="{B0671350-891D-954C-B4EF-C7C7BE6689BD}"/>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223437" y="102535"/>
            <a:ext cx="774700" cy="190500"/>
          </a:xfrm>
          <a:prstGeom prst="rect">
            <a:avLst/>
          </a:prstGeom>
        </p:spPr>
      </p:pic>
      <p:pic>
        <p:nvPicPr>
          <p:cNvPr id="23" name="Image 22" descr="etalab_fond_transparent.png">
            <a:extLst>
              <a:ext uri="{FF2B5EF4-FFF2-40B4-BE49-F238E27FC236}">
                <a16:creationId xmlns:a16="http://schemas.microsoft.com/office/drawing/2014/main" id="{2B90CDEC-F8A3-E948-9DA9-D9814B7ED6A2}"/>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240582" y="276525"/>
            <a:ext cx="539750" cy="539750"/>
          </a:xfrm>
          <a:prstGeom prst="rect">
            <a:avLst/>
          </a:prstGeom>
        </p:spPr>
      </p:pic>
      <p:pic>
        <p:nvPicPr>
          <p:cNvPr id="24" name="Image 23" descr="Résultat de recherche d'images pour &quot;CFAD logo&quot;">
            <a:extLst>
              <a:ext uri="{FF2B5EF4-FFF2-40B4-BE49-F238E27FC236}">
                <a16:creationId xmlns:a16="http://schemas.microsoft.com/office/drawing/2014/main" id="{836081ED-8EB4-4E48-9EED-13248FC57A99}"/>
              </a:ext>
            </a:extLst>
          </p:cNvPr>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387273" y="127935"/>
            <a:ext cx="406400" cy="444500"/>
          </a:xfrm>
          <a:prstGeom prst="rect">
            <a:avLst/>
          </a:prstGeom>
          <a:noFill/>
          <a:ln>
            <a:noFill/>
          </a:ln>
        </p:spPr>
      </p:pic>
      <p:pic>
        <p:nvPicPr>
          <p:cNvPr id="25" name="Image 24">
            <a:extLst>
              <a:ext uri="{FF2B5EF4-FFF2-40B4-BE49-F238E27FC236}">
                <a16:creationId xmlns:a16="http://schemas.microsoft.com/office/drawing/2014/main" id="{A117DDC4-2740-B043-8627-9445C743AD7F}"/>
              </a:ext>
            </a:extLst>
          </p:cNvPr>
          <p:cNvPicPr/>
          <p:nvPr userDrawn="1"/>
        </p:nvPicPr>
        <p:blipFill>
          <a:blip r:embed="rId6" cstate="print">
            <a:extLst>
              <a:ext uri="{28A0092B-C50C-407E-A947-70E740481C1C}">
                <a14:useLocalDpi xmlns:a14="http://schemas.microsoft.com/office/drawing/2010/main" val="0"/>
              </a:ext>
            </a:extLst>
          </a:blip>
          <a:stretch>
            <a:fillRect/>
          </a:stretch>
        </p:blipFill>
        <p:spPr>
          <a:xfrm>
            <a:off x="8433773" y="96185"/>
            <a:ext cx="539750" cy="539750"/>
          </a:xfrm>
          <a:prstGeom prst="rect">
            <a:avLst/>
          </a:prstGeom>
        </p:spPr>
      </p:pic>
      <p:pic>
        <p:nvPicPr>
          <p:cNvPr id="26" name="Image 25" descr="Image result for logo ministère des affaires locales">
            <a:extLst>
              <a:ext uri="{FF2B5EF4-FFF2-40B4-BE49-F238E27FC236}">
                <a16:creationId xmlns:a16="http://schemas.microsoft.com/office/drawing/2014/main" id="{83695282-6237-294A-AF50-FAEA9537BDE2}"/>
              </a:ext>
            </a:extLst>
          </p:cNvPr>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989469" y="71167"/>
            <a:ext cx="1062355" cy="565150"/>
          </a:xfrm>
          <a:prstGeom prst="rect">
            <a:avLst/>
          </a:prstGeom>
          <a:noFill/>
          <a:ln>
            <a:noFill/>
          </a:ln>
        </p:spPr>
      </p:pic>
      <p:pic>
        <p:nvPicPr>
          <p:cNvPr id="27" name="Image 26">
            <a:extLst>
              <a:ext uri="{FF2B5EF4-FFF2-40B4-BE49-F238E27FC236}">
                <a16:creationId xmlns:a16="http://schemas.microsoft.com/office/drawing/2014/main" id="{62A9FD5A-0F58-7143-82EB-BCF5E14F8B40}"/>
              </a:ext>
            </a:extLst>
          </p:cNvPr>
          <p:cNvPicPr/>
          <p:nvPr userDrawn="1"/>
        </p:nvPicPr>
        <p:blipFill>
          <a:blip r:embed="rId8">
            <a:extLst>
              <a:ext uri="{28A0092B-C50C-407E-A947-70E740481C1C}">
                <a14:useLocalDpi xmlns:a14="http://schemas.microsoft.com/office/drawing/2010/main" val="0"/>
              </a:ext>
            </a:extLst>
          </a:blip>
          <a:stretch>
            <a:fillRect/>
          </a:stretch>
        </p:blipFill>
        <p:spPr>
          <a:xfrm>
            <a:off x="7459994" y="216835"/>
            <a:ext cx="800735" cy="298450"/>
          </a:xfrm>
          <a:prstGeom prst="rect">
            <a:avLst/>
          </a:prstGeom>
        </p:spPr>
      </p:pic>
      <p:pic>
        <p:nvPicPr>
          <p:cNvPr id="37" name="Image 36">
            <a:extLst>
              <a:ext uri="{FF2B5EF4-FFF2-40B4-BE49-F238E27FC236}">
                <a16:creationId xmlns:a16="http://schemas.microsoft.com/office/drawing/2014/main" id="{1276BE71-7CC5-C547-AC57-2F9F6DC89DBC}"/>
              </a:ext>
            </a:extLst>
          </p:cNvPr>
          <p:cNvPicPr/>
          <p:nvPr userDrawn="1"/>
        </p:nvPicPr>
        <p:blipFill>
          <a:blip r:embed="rId9">
            <a:extLst>
              <a:ext uri="{28A0092B-C50C-407E-A947-70E740481C1C}">
                <a14:useLocalDpi xmlns:a14="http://schemas.microsoft.com/office/drawing/2010/main" val="0"/>
              </a:ext>
            </a:extLst>
          </a:blip>
          <a:stretch>
            <a:fillRect/>
          </a:stretch>
        </p:blipFill>
        <p:spPr>
          <a:xfrm>
            <a:off x="3197908" y="223484"/>
            <a:ext cx="807085" cy="311150"/>
          </a:xfrm>
          <a:prstGeom prst="rect">
            <a:avLst/>
          </a:prstGeom>
        </p:spPr>
      </p:pic>
      <p:pic>
        <p:nvPicPr>
          <p:cNvPr id="38" name="Image 37">
            <a:extLst>
              <a:ext uri="{FF2B5EF4-FFF2-40B4-BE49-F238E27FC236}">
                <a16:creationId xmlns:a16="http://schemas.microsoft.com/office/drawing/2014/main" id="{22F2B852-5E20-4A4D-854B-F8D1689C0C23}"/>
              </a:ext>
            </a:extLst>
          </p:cNvPr>
          <p:cNvPicPr/>
          <p:nvPr userDrawn="1"/>
        </p:nvPicPr>
        <p:blipFill>
          <a:blip r:embed="rId10">
            <a:extLst>
              <a:ext uri="{28A0092B-C50C-407E-A947-70E740481C1C}">
                <a14:useLocalDpi xmlns:a14="http://schemas.microsoft.com/office/drawing/2010/main" val="0"/>
              </a:ext>
            </a:extLst>
          </a:blip>
          <a:stretch>
            <a:fillRect/>
          </a:stretch>
        </p:blipFill>
        <p:spPr>
          <a:xfrm>
            <a:off x="4249103" y="181446"/>
            <a:ext cx="1200150" cy="415925"/>
          </a:xfrm>
          <a:prstGeom prst="rect">
            <a:avLst/>
          </a:prstGeom>
        </p:spPr>
      </p:pic>
      <p:pic>
        <p:nvPicPr>
          <p:cNvPr id="39" name="Shape 19">
            <a:extLst>
              <a:ext uri="{FF2B5EF4-FFF2-40B4-BE49-F238E27FC236}">
                <a16:creationId xmlns:a16="http://schemas.microsoft.com/office/drawing/2014/main" id="{05CF5F02-39F9-F94A-BB54-0F58258A70C8}"/>
              </a:ext>
            </a:extLst>
          </p:cNvPr>
          <p:cNvPicPr/>
          <p:nvPr userDrawn="1"/>
        </p:nvPicPr>
        <p:blipFill>
          <a:blip r:embed="rId11">
            <a:alphaModFix/>
            <a:extLst>
              <a:ext uri="{28A0092B-C50C-407E-A947-70E740481C1C}">
                <a14:useLocalDpi xmlns:a14="http://schemas.microsoft.com/office/drawing/2010/main" val="0"/>
              </a:ext>
            </a:extLst>
          </a:blip>
          <a:stretch>
            <a:fillRect/>
          </a:stretch>
        </p:blipFill>
        <p:spPr>
          <a:xfrm>
            <a:off x="5604917" y="107615"/>
            <a:ext cx="508000" cy="324485"/>
          </a:xfrm>
          <a:prstGeom prst="rect">
            <a:avLst/>
          </a:prstGeom>
          <a:noFill/>
          <a:ln>
            <a:noFill/>
          </a:ln>
        </p:spPr>
      </p:pic>
      <p:pic>
        <p:nvPicPr>
          <p:cNvPr id="40" name="Image 39">
            <a:extLst>
              <a:ext uri="{FF2B5EF4-FFF2-40B4-BE49-F238E27FC236}">
                <a16:creationId xmlns:a16="http://schemas.microsoft.com/office/drawing/2014/main" id="{216A7576-91EB-B146-8C24-F4BBF4C9C3A8}"/>
              </a:ext>
            </a:extLst>
          </p:cNvPr>
          <p:cNvPicPr/>
          <p:nvPr userDrawn="1"/>
        </p:nvPicPr>
        <p:blipFill>
          <a:blip r:embed="rId12"/>
          <a:stretch>
            <a:fillRect/>
          </a:stretch>
        </p:blipFill>
        <p:spPr>
          <a:xfrm>
            <a:off x="5588870" y="467855"/>
            <a:ext cx="922020" cy="32321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724950" y="5830068"/>
            <a:ext cx="7697400" cy="614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300"/>
              <a:buNone/>
              <a:defRPr/>
            </a:lvl1pPr>
          </a:lstStyle>
          <a:p>
            <a:endParaRPr/>
          </a:p>
        </p:txBody>
      </p:sp>
      <p:sp>
        <p:nvSpPr>
          <p:cNvPr id="102" name="Shape 102"/>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0"/>
        <p:cNvGrpSpPr/>
        <p:nvPr/>
      </p:nvGrpSpPr>
      <p:grpSpPr>
        <a:xfrm>
          <a:off x="0" y="0"/>
          <a:ext cx="0" cy="0"/>
          <a:chOff x="0" y="0"/>
          <a:chExt cx="0" cy="0"/>
        </a:xfrm>
      </p:grpSpPr>
      <p:sp>
        <p:nvSpPr>
          <p:cNvPr id="111" name="Shape 111"/>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GB"/>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Shape 7"/>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Shape 8"/>
          <p:cNvSpPr txBox="1">
            <a:spLocks noGrp="1"/>
          </p:cNvSpPr>
          <p:nvPr>
            <p:ph type="sldNum" idx="12"/>
          </p:nvPr>
        </p:nvSpPr>
        <p:spPr>
          <a:xfrm>
            <a:off x="8536302" y="6333134"/>
            <a:ext cx="548700" cy="524700"/>
          </a:xfrm>
          <a:prstGeom prst="rect">
            <a:avLst/>
          </a:prstGeom>
          <a:noFill/>
          <a:ln>
            <a:noFill/>
          </a:ln>
        </p:spPr>
        <p:txBody>
          <a:bodyPr spcFirstLastPara="1" wrap="square" lIns="91425" tIns="91425" rIns="91425" bIns="91425" anchor="ctr" anchorCtr="0">
            <a:noAutofit/>
          </a:bodyPr>
          <a:lstStyle>
            <a:lvl1pPr lvl="0" algn="r">
              <a:spcBef>
                <a:spcPts val="0"/>
              </a:spcBef>
              <a:buNone/>
              <a:defRPr sz="1000">
                <a:solidFill>
                  <a:schemeClr val="accent1"/>
                </a:solidFill>
                <a:latin typeface="Lato"/>
                <a:ea typeface="Lato"/>
                <a:cs typeface="Lato"/>
                <a:sym typeface="Lato"/>
              </a:defRPr>
            </a:lvl1pPr>
            <a:lvl2pPr lvl="1" algn="r">
              <a:spcBef>
                <a:spcPts val="0"/>
              </a:spcBef>
              <a:buNone/>
              <a:defRPr sz="1000">
                <a:solidFill>
                  <a:schemeClr val="accent1"/>
                </a:solidFill>
                <a:latin typeface="Lato"/>
                <a:ea typeface="Lato"/>
                <a:cs typeface="Lato"/>
                <a:sym typeface="Lato"/>
              </a:defRPr>
            </a:lvl2pPr>
            <a:lvl3pPr lvl="2" algn="r">
              <a:spcBef>
                <a:spcPts val="0"/>
              </a:spcBef>
              <a:buNone/>
              <a:defRPr sz="1000">
                <a:solidFill>
                  <a:schemeClr val="accent1"/>
                </a:solidFill>
                <a:latin typeface="Lato"/>
                <a:ea typeface="Lato"/>
                <a:cs typeface="Lato"/>
                <a:sym typeface="Lato"/>
              </a:defRPr>
            </a:lvl3pPr>
            <a:lvl4pPr lvl="3" algn="r">
              <a:spcBef>
                <a:spcPts val="0"/>
              </a:spcBef>
              <a:buNone/>
              <a:defRPr sz="1000">
                <a:solidFill>
                  <a:schemeClr val="accent1"/>
                </a:solidFill>
                <a:latin typeface="Lato"/>
                <a:ea typeface="Lato"/>
                <a:cs typeface="Lato"/>
                <a:sym typeface="Lato"/>
              </a:defRPr>
            </a:lvl4pPr>
            <a:lvl5pPr lvl="4" algn="r">
              <a:spcBef>
                <a:spcPts val="0"/>
              </a:spcBef>
              <a:buNone/>
              <a:defRPr sz="1000">
                <a:solidFill>
                  <a:schemeClr val="accent1"/>
                </a:solidFill>
                <a:latin typeface="Lato"/>
                <a:ea typeface="Lato"/>
                <a:cs typeface="Lato"/>
                <a:sym typeface="Lato"/>
              </a:defRPr>
            </a:lvl5pPr>
            <a:lvl6pPr lvl="5" algn="r">
              <a:spcBef>
                <a:spcPts val="0"/>
              </a:spcBef>
              <a:buNone/>
              <a:defRPr sz="1000">
                <a:solidFill>
                  <a:schemeClr val="accent1"/>
                </a:solidFill>
                <a:latin typeface="Lato"/>
                <a:ea typeface="Lato"/>
                <a:cs typeface="Lato"/>
                <a:sym typeface="Lato"/>
              </a:defRPr>
            </a:lvl6pPr>
            <a:lvl7pPr lvl="6" algn="r">
              <a:spcBef>
                <a:spcPts val="0"/>
              </a:spcBef>
              <a:buNone/>
              <a:defRPr sz="1000">
                <a:solidFill>
                  <a:schemeClr val="accent1"/>
                </a:solidFill>
                <a:latin typeface="Lato"/>
                <a:ea typeface="Lato"/>
                <a:cs typeface="Lato"/>
                <a:sym typeface="Lato"/>
              </a:defRPr>
            </a:lvl7pPr>
            <a:lvl8pPr lvl="7" algn="r">
              <a:spcBef>
                <a:spcPts val="0"/>
              </a:spcBef>
              <a:buNone/>
              <a:defRPr sz="1000">
                <a:solidFill>
                  <a:schemeClr val="accent1"/>
                </a:solidFill>
                <a:latin typeface="Lato"/>
                <a:ea typeface="Lato"/>
                <a:cs typeface="Lato"/>
                <a:sym typeface="Lato"/>
              </a:defRPr>
            </a:lvl8pPr>
            <a:lvl9pPr lvl="8" algn="r">
              <a:spcBef>
                <a:spcPts val="0"/>
              </a:spcBef>
              <a:buNone/>
              <a:defRPr sz="1000">
                <a:solidFill>
                  <a:schemeClr val="accent1"/>
                </a:solidFill>
                <a:latin typeface="Lato"/>
                <a:ea typeface="Lato"/>
                <a:cs typeface="Lato"/>
                <a:sym typeface="Lato"/>
              </a:defRPr>
            </a:lvl9pPr>
          </a:lstStyle>
          <a:p>
            <a:pPr marL="0" lvl="0" indent="0">
              <a:spcBef>
                <a:spcPts val="0"/>
              </a:spcBef>
              <a:spcAft>
                <a:spcPts val="0"/>
              </a:spcAft>
              <a:buNone/>
            </a:pPr>
            <a:fld id="{00000000-1234-1234-1234-123412341234}" type="slidenum">
              <a:rPr lang="en-GB"/>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6" r:id="rId3"/>
    <p:sldLayoutId id="2147483658"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tiff"/><Relationship Id="rId3" Type="http://schemas.openxmlformats.org/officeDocument/2006/relationships/image" Target="../media/image16.tiff"/><Relationship Id="rId7" Type="http://schemas.openxmlformats.org/officeDocument/2006/relationships/image" Target="../media/image17.tif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iort.gov.tn/WD120AWP/WD120Awp.exe/CTX_8884-62-GkIjbwftFf/RechercheTexte/SYNC_1238257876" TargetMode="External"/><Relationship Id="rId11" Type="http://schemas.openxmlformats.org/officeDocument/2006/relationships/image" Target="../media/image24.emf"/><Relationship Id="rId5" Type="http://schemas.openxmlformats.org/officeDocument/2006/relationships/hyperlink" Target="http://www.iort.gov.tn/WD120AWP/WD120Awp.exe/CTX_8884-62-GkIjbwftFf/RechercheTexte/SYNC_1237436251" TargetMode="External"/><Relationship Id="rId10" Type="http://schemas.openxmlformats.org/officeDocument/2006/relationships/image" Target="../media/image23.emf"/><Relationship Id="rId4" Type="http://schemas.openxmlformats.org/officeDocument/2006/relationships/hyperlink" Target="http://www.legislation.tn/fr/%D8%AF%D8%B3%D8%AA%D9%88%D8%B1-%D8%A7%D9%84%D8%AC%D9%85%D9%87%D9%88%D8%B1%D9%8A%D8%A9-%D8%A7%D9%84%D8%AA%D9%88%D9%86%D8%B3%D9%8A%D8%A9/article-15" TargetMode="External"/><Relationship Id="rId9" Type="http://schemas.openxmlformats.org/officeDocument/2006/relationships/hyperlink" Target="https://play.google.com/store/apps/details?id=com.jfic.jemmel&amp;hl=e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tiff"/><Relationship Id="rId7"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tiff"/><Relationship Id="rId4" Type="http://schemas.openxmlformats.org/officeDocument/2006/relationships/hyperlink" Target="http://fr.data.gov.tn/"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www.iort.gov.tn/WD120AWP/WD120Awp.exe/CTX_8884-62-GkIjbwftFf/RechercheTexte/SYNC_1238257876" TargetMode="External"/><Relationship Id="rId13" Type="http://schemas.openxmlformats.org/officeDocument/2006/relationships/image" Target="../media/image15.emf"/><Relationship Id="rId3" Type="http://schemas.openxmlformats.org/officeDocument/2006/relationships/image" Target="../media/image16.tiff"/><Relationship Id="rId7" Type="http://schemas.openxmlformats.org/officeDocument/2006/relationships/hyperlink" Target="http://www.legislation.tn/fr/detailtexte/Loi-num-2016-22-du----jort-2016-026__2016026000221?shorten=08gZ" TargetMode="External"/><Relationship Id="rId12"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iort.gov.tn/WD120AWP/WD120Awp.exe/CTX_8884-62-GkIjbwftFf/RechercheTexte/SYNC_1237436251" TargetMode="External"/><Relationship Id="rId11" Type="http://schemas.openxmlformats.org/officeDocument/2006/relationships/image" Target="../media/image18.tiff"/><Relationship Id="rId5" Type="http://schemas.openxmlformats.org/officeDocument/2006/relationships/hyperlink" Target="http://www.legislation.tn/fr/%D8%AF%D8%B3%D8%AA%D9%88%D8%B1-%D8%A7%D9%84%D8%AC%D9%85%D9%87%D9%88%D8%B1%D9%8A%D8%A9-%D8%A7%D9%84%D8%AA%D9%88%D9%86%D8%B3%D9%8A%D8%A9/article-32" TargetMode="External"/><Relationship Id="rId10" Type="http://schemas.openxmlformats.org/officeDocument/2006/relationships/image" Target="../media/image17.tiff"/><Relationship Id="rId4" Type="http://schemas.openxmlformats.org/officeDocument/2006/relationships/hyperlink" Target="http://www.legislation.tn/fr/%D8%AF%D8%B3%D8%AA%D9%88%D8%B1-%D8%A7%D9%84%D8%AC%D9%85%D9%87%D9%88%D8%B1%D9%8A%D8%A9-%D8%A7%D9%84%D8%AA%D9%88%D9%86%D8%B3%D9%8A%D8%A9/article-15" TargetMode="External"/><Relationship Id="rId9" Type="http://schemas.openxmlformats.org/officeDocument/2006/relationships/hyperlink" Target="http://www.legislation.tn/fr/circulaires/circulaire-numero-19-3"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2.tiff"/><Relationship Id="rId7" Type="http://schemas.openxmlformats.org/officeDocument/2006/relationships/image" Target="../media/image19.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tiff"/><Relationship Id="rId5" Type="http://schemas.openxmlformats.org/officeDocument/2006/relationships/hyperlink" Target="http://www.e-participation.tn/" TargetMode="External"/><Relationship Id="rId4" Type="http://schemas.openxmlformats.org/officeDocument/2006/relationships/hyperlink" Target="https://www.e-people.gov.tn/"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6.tiff"/><Relationship Id="rId7" Type="http://schemas.openxmlformats.org/officeDocument/2006/relationships/image" Target="../media/image18.tif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tiff"/><Relationship Id="rId5" Type="http://schemas.openxmlformats.org/officeDocument/2006/relationships/hyperlink" Target="http://www.legislation.tn/detailtexte/Loi-num-2018-29-du----jort-2018-039__2018039000291?shorten=WXzD" TargetMode="External"/><Relationship Id="rId4" Type="http://schemas.openxmlformats.org/officeDocument/2006/relationships/hyperlink" Target="http://www.legislation.tn/fr/%D8%AF%D8%B3%D8%AA%D9%88%D8%B1-%D8%A7%D9%84%D8%AC%D9%85%D9%87%D9%88%D8%B1%D9%8A%D8%A9-%D8%A7%D9%84%D8%AA%D9%88%D9%86%D8%B3%D9%8A%D8%A9/article-139" TargetMode="External"/><Relationship Id="rId9" Type="http://schemas.openxmlformats.org/officeDocument/2006/relationships/image" Target="../media/image20.emf"/></Relationships>
</file>

<file path=ppt/slides/_rels/slide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13.tiff"/></Relationships>
</file>

<file path=ppt/slides/_rels/slide8.xml.rels><?xml version="1.0" encoding="UTF-8" standalone="yes"?>
<Relationships xmlns="http://schemas.openxmlformats.org/package/2006/relationships"><Relationship Id="rId8" Type="http://schemas.openxmlformats.org/officeDocument/2006/relationships/image" Target="../media/image17.tiff"/><Relationship Id="rId3" Type="http://schemas.openxmlformats.org/officeDocument/2006/relationships/image" Target="../media/image16.tiff"/><Relationship Id="rId7" Type="http://schemas.openxmlformats.org/officeDocument/2006/relationships/hyperlink" Target="http://www.legislation.tn/detailtexte/D%C3%A9cret-num-2007-1259-du-21-05-2007-jort-2007-043__2007043012593"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legislation.tn/sites/default/files/circulaires/11-12.pdf" TargetMode="External"/><Relationship Id="rId11" Type="http://schemas.openxmlformats.org/officeDocument/2006/relationships/image" Target="../media/image22.emf"/><Relationship Id="rId5" Type="http://schemas.openxmlformats.org/officeDocument/2006/relationships/hyperlink" Target="http://www.legislation.tn/sites/default/files/fraction-journal-officiel/2018/2018F/028/Tf20183283.pdf" TargetMode="External"/><Relationship Id="rId10" Type="http://schemas.openxmlformats.org/officeDocument/2006/relationships/image" Target="../media/image21.emf"/><Relationship Id="rId4" Type="http://schemas.openxmlformats.org/officeDocument/2006/relationships/hyperlink" Target="http://www.legislation.tn/sites/default/files/news/constitution-b-a-t.pdf" TargetMode="External"/><Relationship Id="rId9" Type="http://schemas.openxmlformats.org/officeDocument/2006/relationships/image" Target="../media/image18.tiff"/></Relationships>
</file>

<file path=ppt/slides/_rels/slide9.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1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2" name="Rectangle 11">
            <a:extLst>
              <a:ext uri="{FF2B5EF4-FFF2-40B4-BE49-F238E27FC236}">
                <a16:creationId xmlns:a16="http://schemas.microsoft.com/office/drawing/2014/main" id="{7BEF796A-9B8E-F045-9332-D01EA758A1FB}"/>
              </a:ext>
            </a:extLst>
          </p:cNvPr>
          <p:cNvSpPr/>
          <p:nvPr/>
        </p:nvSpPr>
        <p:spPr>
          <a:xfrm>
            <a:off x="0" y="5508702"/>
            <a:ext cx="9144000" cy="134929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3" name="Shape 163"/>
          <p:cNvSpPr txBox="1">
            <a:spLocks noGrp="1"/>
          </p:cNvSpPr>
          <p:nvPr>
            <p:ph type="ctrTitle"/>
          </p:nvPr>
        </p:nvSpPr>
        <p:spPr>
          <a:xfrm>
            <a:off x="729450" y="1763276"/>
            <a:ext cx="7754150" cy="2372100"/>
          </a:xfrm>
          <a:prstGeom prst="rect">
            <a:avLst/>
          </a:prstGeom>
        </p:spPr>
        <p:txBody>
          <a:bodyPr spcFirstLastPara="1" wrap="square" lIns="91425" tIns="91425" rIns="91425" bIns="91425" anchor="t" anchorCtr="0">
            <a:noAutofit/>
          </a:bodyPr>
          <a:lstStyle/>
          <a:p>
            <a:pPr lvl="0"/>
            <a:r>
              <a:rPr lang="fr-FR" dirty="0"/>
              <a:t>Mettre en place  </a:t>
            </a:r>
            <a:br>
              <a:rPr lang="fr-FR" dirty="0"/>
            </a:br>
            <a:r>
              <a:rPr lang="fr-FR" dirty="0"/>
              <a:t>les principes du Gouvernement Ouvert</a:t>
            </a:r>
            <a:endParaRPr sz="1400" dirty="0"/>
          </a:p>
        </p:txBody>
      </p:sp>
      <p:sp>
        <p:nvSpPr>
          <p:cNvPr id="165" name="Shape 165"/>
          <p:cNvSpPr txBox="1"/>
          <p:nvPr/>
        </p:nvSpPr>
        <p:spPr>
          <a:xfrm>
            <a:off x="1706875" y="6080750"/>
            <a:ext cx="5928300" cy="721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6" name="Shape 166"/>
          <p:cNvSpPr txBox="1">
            <a:spLocks noGrp="1"/>
          </p:cNvSpPr>
          <p:nvPr>
            <p:ph type="subTitle" idx="1"/>
          </p:nvPr>
        </p:nvSpPr>
        <p:spPr>
          <a:xfrm>
            <a:off x="572464" y="4084514"/>
            <a:ext cx="7688100" cy="721500"/>
          </a:xfrm>
          <a:prstGeom prst="rect">
            <a:avLst/>
          </a:prstGeom>
        </p:spPr>
        <p:txBody>
          <a:bodyPr spcFirstLastPara="1" wrap="square" lIns="91425" tIns="91425" rIns="91425" bIns="91425" anchor="t" anchorCtr="0">
            <a:noAutofit/>
          </a:bodyPr>
          <a:lstStyle/>
          <a:p>
            <a:r>
              <a:rPr lang="fr-FR" sz="2000" dirty="0"/>
              <a:t>Guide pratique à destination des Municipalités Tunisiennes</a:t>
            </a:r>
          </a:p>
        </p:txBody>
      </p:sp>
      <p:sp>
        <p:nvSpPr>
          <p:cNvPr id="10" name="Shape 166">
            <a:extLst>
              <a:ext uri="{FF2B5EF4-FFF2-40B4-BE49-F238E27FC236}">
                <a16:creationId xmlns:a16="http://schemas.microsoft.com/office/drawing/2014/main" id="{D6D77EF7-6B2D-354D-B4CC-C840706DB3A7}"/>
              </a:ext>
            </a:extLst>
          </p:cNvPr>
          <p:cNvSpPr txBox="1">
            <a:spLocks/>
          </p:cNvSpPr>
          <p:nvPr/>
        </p:nvSpPr>
        <p:spPr>
          <a:xfrm>
            <a:off x="572464" y="4594888"/>
            <a:ext cx="1999286" cy="721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1pPr>
            <a:lvl2pPr marL="914400" marR="0" lvl="1" indent="-298450"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2pPr>
            <a:lvl3pPr marL="1371600" marR="0" lvl="2" indent="-298450"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3pPr>
            <a:lvl4pPr marL="1828800" marR="0" lvl="3" indent="-298450"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4pPr>
            <a:lvl5pPr marL="2286000" marR="0" lvl="4" indent="-298450"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5pPr>
            <a:lvl6pPr marL="2743200" marR="0" lvl="5" indent="-298450"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6pPr>
            <a:lvl7pPr marL="3200400" marR="0" lvl="6" indent="-298450"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7pPr>
            <a:lvl8pPr marL="3657600" marR="0" lvl="7" indent="-298450"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8pPr>
            <a:lvl9pPr marL="4114800" marR="0" lvl="8" indent="-298450"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9pPr>
          </a:lstStyle>
          <a:p>
            <a:r>
              <a:rPr lang="fr-FR" i="1" dirty="0"/>
              <a:t>Octobre 2018</a:t>
            </a:r>
          </a:p>
        </p:txBody>
      </p:sp>
      <p:sp>
        <p:nvSpPr>
          <p:cNvPr id="4" name="Rectangle 3">
            <a:extLst>
              <a:ext uri="{FF2B5EF4-FFF2-40B4-BE49-F238E27FC236}">
                <a16:creationId xmlns:a16="http://schemas.microsoft.com/office/drawing/2014/main" id="{D273262B-0015-924C-9257-49FA98280023}"/>
              </a:ext>
            </a:extLst>
          </p:cNvPr>
          <p:cNvSpPr/>
          <p:nvPr/>
        </p:nvSpPr>
        <p:spPr>
          <a:xfrm>
            <a:off x="807188" y="5940813"/>
            <a:ext cx="7529625" cy="584775"/>
          </a:xfrm>
          <a:prstGeom prst="rect">
            <a:avLst/>
          </a:prstGeom>
        </p:spPr>
        <p:txBody>
          <a:bodyPr wrap="none">
            <a:spAutoFit/>
          </a:bodyPr>
          <a:lstStyle/>
          <a:p>
            <a:pPr fontAlgn="base"/>
            <a:r>
              <a:rPr lang="fr-FR" sz="3200" b="1" i="1" dirty="0">
                <a:solidFill>
                  <a:schemeClr val="bg1"/>
                </a:solidFill>
                <a:latin typeface="Calibri" panose="020F0502020204030204" pitchFamily="34" charset="0"/>
                <a:ea typeface="Times New Roman" panose="02020603050405020304" pitchFamily="18" charset="0"/>
                <a:cs typeface="Calibri" panose="020F0502020204030204" pitchFamily="34" charset="0"/>
              </a:rPr>
              <a:t>Votre ville est à votre image ! </a:t>
            </a:r>
            <a:r>
              <a:rPr lang="ar-SA" sz="3200" b="1" i="1" dirty="0">
                <a:solidFill>
                  <a:schemeClr val="bg1"/>
                </a:solidFill>
                <a:latin typeface="Calibri" panose="020F0502020204030204" pitchFamily="34" charset="0"/>
                <a:ea typeface="Times New Roman" panose="02020603050405020304" pitchFamily="18" charset="0"/>
                <a:cs typeface="Calibri" panose="020F0502020204030204" pitchFamily="34" charset="0"/>
              </a:rPr>
              <a:t>حومتك صورتك</a:t>
            </a:r>
            <a:endParaRPr lang="fr-FR" sz="3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30" name="Rectangle 29">
            <a:extLst>
              <a:ext uri="{FF2B5EF4-FFF2-40B4-BE49-F238E27FC236}">
                <a16:creationId xmlns:a16="http://schemas.microsoft.com/office/drawing/2014/main" id="{EC61BAB3-8FFB-F642-A061-1DB9636051FE}"/>
              </a:ext>
            </a:extLst>
          </p:cNvPr>
          <p:cNvSpPr/>
          <p:nvPr/>
        </p:nvSpPr>
        <p:spPr>
          <a:xfrm>
            <a:off x="-1" y="1733049"/>
            <a:ext cx="9144001" cy="58684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6" name="Shape 176"/>
          <p:cNvSpPr txBox="1">
            <a:spLocks noGrp="1"/>
          </p:cNvSpPr>
          <p:nvPr>
            <p:ph type="title"/>
          </p:nvPr>
        </p:nvSpPr>
        <p:spPr>
          <a:xfrm>
            <a:off x="0" y="929525"/>
            <a:ext cx="8738241" cy="713700"/>
          </a:xfrm>
          <a:prstGeom prst="rect">
            <a:avLst/>
          </a:prstGeom>
        </p:spPr>
        <p:txBody>
          <a:bodyPr spcFirstLastPara="1" wrap="square" lIns="91425" tIns="91425" rIns="91425" bIns="91425" anchor="t" anchorCtr="0">
            <a:noAutofit/>
          </a:bodyPr>
          <a:lstStyle/>
          <a:p>
            <a:pPr lvl="0"/>
            <a:r>
              <a:rPr lang="en-GB" dirty="0"/>
              <a:t>4. </a:t>
            </a:r>
            <a:r>
              <a:rPr lang="en-GB" dirty="0" err="1"/>
              <a:t>Intégrité</a:t>
            </a:r>
            <a:r>
              <a:rPr lang="en-GB" dirty="0"/>
              <a:t> et </a:t>
            </a:r>
            <a:r>
              <a:rPr lang="en-GB" dirty="0" err="1"/>
              <a:t>redevabilité</a:t>
            </a:r>
            <a:r>
              <a:rPr lang="en-GB" dirty="0"/>
              <a:t> (2/2)</a:t>
            </a:r>
            <a:endParaRPr dirty="0"/>
          </a:p>
        </p:txBody>
      </p:sp>
      <p:sp>
        <p:nvSpPr>
          <p:cNvPr id="22" name="ZoneTexte 21">
            <a:extLst>
              <a:ext uri="{FF2B5EF4-FFF2-40B4-BE49-F238E27FC236}">
                <a16:creationId xmlns:a16="http://schemas.microsoft.com/office/drawing/2014/main" id="{57A0EE53-6A15-514A-9A0C-5A8D8CC12400}"/>
              </a:ext>
            </a:extLst>
          </p:cNvPr>
          <p:cNvSpPr txBox="1"/>
          <p:nvPr/>
        </p:nvSpPr>
        <p:spPr>
          <a:xfrm>
            <a:off x="447011" y="1863008"/>
            <a:ext cx="1123298" cy="307777"/>
          </a:xfrm>
          <a:prstGeom prst="rect">
            <a:avLst/>
          </a:prstGeom>
          <a:noFill/>
        </p:spPr>
        <p:txBody>
          <a:bodyPr wrap="square" rtlCol="0">
            <a:spAutoFit/>
          </a:bodyPr>
          <a:lstStyle/>
          <a:p>
            <a:pPr algn="ctr"/>
            <a:r>
              <a:rPr lang="fr-FR" b="1" dirty="0">
                <a:solidFill>
                  <a:schemeClr val="accent5"/>
                </a:solidFill>
              </a:rPr>
              <a:t>#confiance </a:t>
            </a:r>
          </a:p>
        </p:txBody>
      </p:sp>
      <p:sp>
        <p:nvSpPr>
          <p:cNvPr id="23" name="Rectangle 22">
            <a:extLst>
              <a:ext uri="{FF2B5EF4-FFF2-40B4-BE49-F238E27FC236}">
                <a16:creationId xmlns:a16="http://schemas.microsoft.com/office/drawing/2014/main" id="{0F703882-0919-454D-8E8D-A473808E3AB4}"/>
              </a:ext>
            </a:extLst>
          </p:cNvPr>
          <p:cNvSpPr/>
          <p:nvPr/>
        </p:nvSpPr>
        <p:spPr>
          <a:xfrm>
            <a:off x="1828944" y="1863008"/>
            <a:ext cx="1640360" cy="523220"/>
          </a:xfrm>
          <a:prstGeom prst="rect">
            <a:avLst/>
          </a:prstGeom>
        </p:spPr>
        <p:txBody>
          <a:bodyPr wrap="square">
            <a:spAutoFit/>
          </a:bodyPr>
          <a:lstStyle/>
          <a:p>
            <a:r>
              <a:rPr lang="fr-FR" b="1" dirty="0">
                <a:solidFill>
                  <a:schemeClr val="accent5"/>
                </a:solidFill>
                <a:latin typeface="Arial" panose="020B0604020202020204" pitchFamily="34" charset="0"/>
                <a:ea typeface="Times New Roman" panose="02020603050405020304" pitchFamily="18" charset="0"/>
              </a:rPr>
              <a:t>#communication</a:t>
            </a:r>
            <a:r>
              <a:rPr lang="fr-FR" dirty="0">
                <a:solidFill>
                  <a:schemeClr val="accent5"/>
                </a:solidFill>
              </a:rPr>
              <a:t>  	</a:t>
            </a:r>
          </a:p>
        </p:txBody>
      </p:sp>
      <p:sp>
        <p:nvSpPr>
          <p:cNvPr id="26" name="Rectangle 25">
            <a:extLst>
              <a:ext uri="{FF2B5EF4-FFF2-40B4-BE49-F238E27FC236}">
                <a16:creationId xmlns:a16="http://schemas.microsoft.com/office/drawing/2014/main" id="{000E3A71-BB8C-BB4E-AE56-C71E35972DC0}"/>
              </a:ext>
            </a:extLst>
          </p:cNvPr>
          <p:cNvSpPr/>
          <p:nvPr/>
        </p:nvSpPr>
        <p:spPr>
          <a:xfrm>
            <a:off x="3727939" y="1863008"/>
            <a:ext cx="1491333" cy="307777"/>
          </a:xfrm>
          <a:prstGeom prst="rect">
            <a:avLst/>
          </a:prstGeom>
        </p:spPr>
        <p:txBody>
          <a:bodyPr wrap="square">
            <a:spAutoFit/>
          </a:bodyPr>
          <a:lstStyle/>
          <a:p>
            <a:r>
              <a:rPr lang="fr-FR" b="1" dirty="0">
                <a:solidFill>
                  <a:schemeClr val="accent5"/>
                </a:solidFill>
                <a:latin typeface="Arial" panose="020B0604020202020204" pitchFamily="34" charset="0"/>
                <a:ea typeface="Times New Roman" panose="02020603050405020304" pitchFamily="18" charset="0"/>
              </a:rPr>
              <a:t>#participation </a:t>
            </a:r>
            <a:endParaRPr lang="fr-FR" b="1" dirty="0">
              <a:solidFill>
                <a:schemeClr val="accent5"/>
              </a:solidFill>
            </a:endParaRPr>
          </a:p>
        </p:txBody>
      </p:sp>
      <p:sp>
        <p:nvSpPr>
          <p:cNvPr id="28" name="Rectangle 27">
            <a:extLst>
              <a:ext uri="{FF2B5EF4-FFF2-40B4-BE49-F238E27FC236}">
                <a16:creationId xmlns:a16="http://schemas.microsoft.com/office/drawing/2014/main" id="{FB5C4D6A-4439-E941-9A5B-35F68EB6E433}"/>
              </a:ext>
            </a:extLst>
          </p:cNvPr>
          <p:cNvSpPr/>
          <p:nvPr/>
        </p:nvSpPr>
        <p:spPr>
          <a:xfrm>
            <a:off x="5477907" y="1863008"/>
            <a:ext cx="1316662" cy="523220"/>
          </a:xfrm>
          <a:prstGeom prst="rect">
            <a:avLst/>
          </a:prstGeom>
        </p:spPr>
        <p:txBody>
          <a:bodyPr wrap="square">
            <a:spAutoFit/>
          </a:bodyPr>
          <a:lstStyle/>
          <a:p>
            <a:r>
              <a:rPr lang="fr-FR" b="1" dirty="0">
                <a:solidFill>
                  <a:schemeClr val="accent5"/>
                </a:solidFill>
                <a:latin typeface="Arial" panose="020B0604020202020204" pitchFamily="34" charset="0"/>
                <a:ea typeface="Times New Roman" panose="02020603050405020304" pitchFamily="18" charset="0"/>
              </a:rPr>
              <a:t>#coopération</a:t>
            </a:r>
            <a:r>
              <a:rPr lang="fr-FR" dirty="0">
                <a:solidFill>
                  <a:schemeClr val="accent5"/>
                </a:solidFill>
              </a:rPr>
              <a:t>	</a:t>
            </a:r>
          </a:p>
        </p:txBody>
      </p:sp>
      <p:sp>
        <p:nvSpPr>
          <p:cNvPr id="29" name="Rectangle 28">
            <a:extLst>
              <a:ext uri="{FF2B5EF4-FFF2-40B4-BE49-F238E27FC236}">
                <a16:creationId xmlns:a16="http://schemas.microsoft.com/office/drawing/2014/main" id="{17411C62-0E63-584B-A72C-499E1AD56998}"/>
              </a:ext>
            </a:extLst>
          </p:cNvPr>
          <p:cNvSpPr/>
          <p:nvPr/>
        </p:nvSpPr>
        <p:spPr>
          <a:xfrm>
            <a:off x="7053205" y="1863008"/>
            <a:ext cx="1324090" cy="523220"/>
          </a:xfrm>
          <a:prstGeom prst="rect">
            <a:avLst/>
          </a:prstGeom>
        </p:spPr>
        <p:txBody>
          <a:bodyPr wrap="square">
            <a:spAutoFit/>
          </a:bodyPr>
          <a:lstStyle/>
          <a:p>
            <a:r>
              <a:rPr lang="fr-FR" b="1" dirty="0">
                <a:solidFill>
                  <a:schemeClr val="accent5"/>
                </a:solidFill>
                <a:latin typeface="Arial" panose="020B0604020202020204" pitchFamily="34" charset="0"/>
                <a:ea typeface="Times New Roman" panose="02020603050405020304" pitchFamily="18" charset="0"/>
              </a:rPr>
              <a:t>#réutilisation</a:t>
            </a:r>
            <a:r>
              <a:rPr lang="fr-FR" dirty="0">
                <a:solidFill>
                  <a:schemeClr val="accent5"/>
                </a:solidFill>
              </a:rPr>
              <a:t>	</a:t>
            </a:r>
          </a:p>
        </p:txBody>
      </p:sp>
      <p:sp>
        <p:nvSpPr>
          <p:cNvPr id="32" name="Rectangle 31">
            <a:extLst>
              <a:ext uri="{FF2B5EF4-FFF2-40B4-BE49-F238E27FC236}">
                <a16:creationId xmlns:a16="http://schemas.microsoft.com/office/drawing/2014/main" id="{D2B796FB-F067-B34D-83BA-FECAB6D64F56}"/>
              </a:ext>
            </a:extLst>
          </p:cNvPr>
          <p:cNvSpPr/>
          <p:nvPr/>
        </p:nvSpPr>
        <p:spPr>
          <a:xfrm>
            <a:off x="1421" y="2449855"/>
            <a:ext cx="1217393" cy="24779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a:extLst>
              <a:ext uri="{FF2B5EF4-FFF2-40B4-BE49-F238E27FC236}">
                <a16:creationId xmlns:a16="http://schemas.microsoft.com/office/drawing/2014/main" id="{D36ED096-01B2-9C4F-8563-2AEB841D222D}"/>
              </a:ext>
            </a:extLst>
          </p:cNvPr>
          <p:cNvSpPr txBox="1"/>
          <p:nvPr/>
        </p:nvSpPr>
        <p:spPr>
          <a:xfrm>
            <a:off x="64699" y="3772129"/>
            <a:ext cx="1214438" cy="523220"/>
          </a:xfrm>
          <a:prstGeom prst="rect">
            <a:avLst/>
          </a:prstGeom>
          <a:noFill/>
        </p:spPr>
        <p:txBody>
          <a:bodyPr wrap="square" rtlCol="0">
            <a:spAutoFit/>
          </a:bodyPr>
          <a:lstStyle/>
          <a:p>
            <a:pPr algn="ctr"/>
            <a:r>
              <a:rPr lang="fr-FR" b="1" dirty="0">
                <a:solidFill>
                  <a:schemeClr val="bg2"/>
                </a:solidFill>
              </a:rPr>
              <a:t>Textes de références </a:t>
            </a:r>
          </a:p>
        </p:txBody>
      </p:sp>
      <p:pic>
        <p:nvPicPr>
          <p:cNvPr id="31" name="Image 30">
            <a:extLst>
              <a:ext uri="{FF2B5EF4-FFF2-40B4-BE49-F238E27FC236}">
                <a16:creationId xmlns:a16="http://schemas.microsoft.com/office/drawing/2014/main" id="{58EFD0B9-7FA7-684A-99FD-41A82BBD8734}"/>
              </a:ext>
            </a:extLst>
          </p:cNvPr>
          <p:cNvPicPr>
            <a:picLocks noChangeAspect="1"/>
          </p:cNvPicPr>
          <p:nvPr/>
        </p:nvPicPr>
        <p:blipFill>
          <a:blip r:embed="rId3"/>
          <a:stretch>
            <a:fillRect/>
          </a:stretch>
        </p:blipFill>
        <p:spPr>
          <a:xfrm>
            <a:off x="244321" y="3021268"/>
            <a:ext cx="731592" cy="731592"/>
          </a:xfrm>
          <a:prstGeom prst="rect">
            <a:avLst/>
          </a:prstGeom>
        </p:spPr>
      </p:pic>
      <p:sp>
        <p:nvSpPr>
          <p:cNvPr id="37" name="Rectangle 36">
            <a:extLst>
              <a:ext uri="{FF2B5EF4-FFF2-40B4-BE49-F238E27FC236}">
                <a16:creationId xmlns:a16="http://schemas.microsoft.com/office/drawing/2014/main" id="{77E52602-D57E-F243-8595-600FDC51A86B}"/>
              </a:ext>
            </a:extLst>
          </p:cNvPr>
          <p:cNvSpPr/>
          <p:nvPr/>
        </p:nvSpPr>
        <p:spPr>
          <a:xfrm>
            <a:off x="1183304" y="2432613"/>
            <a:ext cx="7703521" cy="2462213"/>
          </a:xfrm>
          <a:prstGeom prst="rect">
            <a:avLst/>
          </a:prstGeom>
        </p:spPr>
        <p:txBody>
          <a:bodyPr wrap="square">
            <a:spAutoFit/>
          </a:bodyPr>
          <a:lstStyle/>
          <a:p>
            <a:pPr marL="285750" indent="-285750">
              <a:buFont typeface="Wingdings" pitchFamily="2" charset="2"/>
              <a:buChar char="§"/>
            </a:pPr>
            <a:r>
              <a:rPr lang="fr-FR" dirty="0"/>
              <a:t>Principes :  </a:t>
            </a:r>
            <a:r>
              <a:rPr lang="fr-FR" u="sng" dirty="0">
                <a:hlinkClick r:id="rId4"/>
              </a:rPr>
              <a:t>Constitution, Chapitre I, Article 15</a:t>
            </a:r>
            <a:r>
              <a:rPr lang="fr-FR" dirty="0"/>
              <a:t> “L’Administration publique est au service du citoyen et de l’intérêt général. Elle est organisée et agit conformément aux principes de neutralité, d’égalité et de continuité du service public, et conformément aux règles de transparence, d’</a:t>
            </a:r>
            <a:r>
              <a:rPr lang="fr-FR" b="1" dirty="0"/>
              <a:t>intégrité</a:t>
            </a:r>
            <a:r>
              <a:rPr lang="fr-FR" dirty="0"/>
              <a:t>, d’efficience et de </a:t>
            </a:r>
            <a:r>
              <a:rPr lang="fr-FR" b="1" dirty="0"/>
              <a:t>redevabilité</a:t>
            </a:r>
            <a:r>
              <a:rPr lang="fr-FR" dirty="0"/>
              <a:t>.”</a:t>
            </a:r>
          </a:p>
          <a:p>
            <a:pPr marL="285750" indent="-285750">
              <a:buFont typeface="Wingdings" pitchFamily="2" charset="2"/>
              <a:buChar char="§"/>
            </a:pPr>
            <a:r>
              <a:rPr lang="fr-FR" dirty="0"/>
              <a:t>Au niveau local, l’</a:t>
            </a:r>
            <a:r>
              <a:rPr lang="fr-FR" u="sng" dirty="0">
                <a:hlinkClick r:id="rId5"/>
              </a:rPr>
              <a:t>Article 75 de la loi organique n°2018-29 du 9 mai 2018</a:t>
            </a:r>
            <a:r>
              <a:rPr lang="fr-FR" dirty="0"/>
              <a:t> relative au Code des Collectivités Locales</a:t>
            </a:r>
          </a:p>
          <a:p>
            <a:pPr marL="285750" indent="-285750">
              <a:buFont typeface="Wingdings" pitchFamily="2" charset="2"/>
              <a:buChar char="§"/>
            </a:pPr>
            <a:r>
              <a:rPr lang="fr-FR" dirty="0"/>
              <a:t>Parmi les outils qui permettent d’assurer les principes d’Intégrité et de Redevabilité, la déclaration du patrimoine et des intérêts est essentielle (loi n°2018-46 du 1er août 2018). </a:t>
            </a:r>
          </a:p>
          <a:p>
            <a:pPr marL="285750" indent="-285750">
              <a:buFont typeface="Wingdings" pitchFamily="2" charset="2"/>
              <a:buChar char="§"/>
            </a:pPr>
            <a:r>
              <a:rPr lang="fr-FR" dirty="0"/>
              <a:t>Une corruption constatée peut être dénoncée et la </a:t>
            </a:r>
            <a:r>
              <a:rPr lang="fr-FR" u="sng" dirty="0">
                <a:hlinkClick r:id="rId6"/>
              </a:rPr>
              <a:t>loi organique n°2017-10 du 7 mars 2017</a:t>
            </a:r>
            <a:r>
              <a:rPr lang="fr-FR" dirty="0"/>
              <a:t> énonce la protection des dénonciateurs et les dispositions d’identification de la structure administrative appropriée par l’administration incriminée.</a:t>
            </a:r>
          </a:p>
        </p:txBody>
      </p:sp>
      <p:sp>
        <p:nvSpPr>
          <p:cNvPr id="34" name="Rectangle 33">
            <a:extLst>
              <a:ext uri="{FF2B5EF4-FFF2-40B4-BE49-F238E27FC236}">
                <a16:creationId xmlns:a16="http://schemas.microsoft.com/office/drawing/2014/main" id="{7D13A6DE-91D0-BB4E-BFDA-9FDDD7015AB8}"/>
              </a:ext>
            </a:extLst>
          </p:cNvPr>
          <p:cNvSpPr/>
          <p:nvPr/>
        </p:nvSpPr>
        <p:spPr>
          <a:xfrm>
            <a:off x="1" y="4927754"/>
            <a:ext cx="4230093" cy="3397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a:extLst>
              <a:ext uri="{FF2B5EF4-FFF2-40B4-BE49-F238E27FC236}">
                <a16:creationId xmlns:a16="http://schemas.microsoft.com/office/drawing/2014/main" id="{CBB2C9A8-1C1A-5C4E-81FD-EDBD11891009}"/>
              </a:ext>
            </a:extLst>
          </p:cNvPr>
          <p:cNvSpPr txBox="1"/>
          <p:nvPr/>
        </p:nvSpPr>
        <p:spPr>
          <a:xfrm>
            <a:off x="355870" y="4924566"/>
            <a:ext cx="3786759" cy="307777"/>
          </a:xfrm>
          <a:prstGeom prst="rect">
            <a:avLst/>
          </a:prstGeom>
          <a:noFill/>
        </p:spPr>
        <p:txBody>
          <a:bodyPr wrap="square" rtlCol="0">
            <a:spAutoFit/>
          </a:bodyPr>
          <a:lstStyle/>
          <a:p>
            <a:pPr algn="ctr"/>
            <a:r>
              <a:rPr lang="fr-FR" b="1" dirty="0">
                <a:solidFill>
                  <a:schemeClr val="bg1"/>
                </a:solidFill>
              </a:rPr>
              <a:t>Exemples Tunisiens</a:t>
            </a:r>
          </a:p>
        </p:txBody>
      </p:sp>
      <p:pic>
        <p:nvPicPr>
          <p:cNvPr id="9" name="Image 8">
            <a:extLst>
              <a:ext uri="{FF2B5EF4-FFF2-40B4-BE49-F238E27FC236}">
                <a16:creationId xmlns:a16="http://schemas.microsoft.com/office/drawing/2014/main" id="{3FD7596D-FFE7-5342-8BEF-351EA7CAA35B}"/>
              </a:ext>
            </a:extLst>
          </p:cNvPr>
          <p:cNvPicPr>
            <a:picLocks noChangeAspect="1"/>
          </p:cNvPicPr>
          <p:nvPr/>
        </p:nvPicPr>
        <p:blipFill>
          <a:blip r:embed="rId7"/>
          <a:stretch>
            <a:fillRect/>
          </a:stretch>
        </p:blipFill>
        <p:spPr>
          <a:xfrm>
            <a:off x="-3470" y="4930944"/>
            <a:ext cx="495582" cy="331139"/>
          </a:xfrm>
          <a:prstGeom prst="rect">
            <a:avLst/>
          </a:prstGeom>
        </p:spPr>
      </p:pic>
      <p:sp>
        <p:nvSpPr>
          <p:cNvPr id="36" name="Rectangle 35">
            <a:extLst>
              <a:ext uri="{FF2B5EF4-FFF2-40B4-BE49-F238E27FC236}">
                <a16:creationId xmlns:a16="http://schemas.microsoft.com/office/drawing/2014/main" id="{B142F3EE-4329-4044-9234-062F66C4B851}"/>
              </a:ext>
            </a:extLst>
          </p:cNvPr>
          <p:cNvSpPr/>
          <p:nvPr/>
        </p:nvSpPr>
        <p:spPr>
          <a:xfrm>
            <a:off x="4438880" y="4930944"/>
            <a:ext cx="4705120" cy="3397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5EE22B9A-D8DD-9043-A56E-F9607FAFA48F}"/>
              </a:ext>
            </a:extLst>
          </p:cNvPr>
          <p:cNvSpPr txBox="1"/>
          <p:nvPr/>
        </p:nvSpPr>
        <p:spPr>
          <a:xfrm>
            <a:off x="4590536" y="4924566"/>
            <a:ext cx="3786759" cy="307777"/>
          </a:xfrm>
          <a:prstGeom prst="rect">
            <a:avLst/>
          </a:prstGeom>
          <a:noFill/>
        </p:spPr>
        <p:txBody>
          <a:bodyPr wrap="square" rtlCol="0">
            <a:spAutoFit/>
          </a:bodyPr>
          <a:lstStyle/>
          <a:p>
            <a:pPr algn="ctr"/>
            <a:r>
              <a:rPr lang="fr-FR" b="1" dirty="0">
                <a:solidFill>
                  <a:schemeClr val="bg1"/>
                </a:solidFill>
              </a:rPr>
              <a:t>Exemples Européens</a:t>
            </a:r>
          </a:p>
        </p:txBody>
      </p:sp>
      <p:pic>
        <p:nvPicPr>
          <p:cNvPr id="10" name="Image 9">
            <a:extLst>
              <a:ext uri="{FF2B5EF4-FFF2-40B4-BE49-F238E27FC236}">
                <a16:creationId xmlns:a16="http://schemas.microsoft.com/office/drawing/2014/main" id="{9D1F1B88-C71C-F440-96AE-63B5963DB832}"/>
              </a:ext>
            </a:extLst>
          </p:cNvPr>
          <p:cNvPicPr>
            <a:picLocks noChangeAspect="1"/>
          </p:cNvPicPr>
          <p:nvPr/>
        </p:nvPicPr>
        <p:blipFill>
          <a:blip r:embed="rId8"/>
          <a:stretch>
            <a:fillRect/>
          </a:stretch>
        </p:blipFill>
        <p:spPr>
          <a:xfrm>
            <a:off x="4438880" y="4930944"/>
            <a:ext cx="497613" cy="331139"/>
          </a:xfrm>
          <a:prstGeom prst="rect">
            <a:avLst/>
          </a:prstGeom>
        </p:spPr>
      </p:pic>
      <p:sp>
        <p:nvSpPr>
          <p:cNvPr id="12" name="Rectangle 11">
            <a:extLst>
              <a:ext uri="{FF2B5EF4-FFF2-40B4-BE49-F238E27FC236}">
                <a16:creationId xmlns:a16="http://schemas.microsoft.com/office/drawing/2014/main" id="{499065BD-A6ED-2C45-9B4C-B9434618F7A0}"/>
              </a:ext>
            </a:extLst>
          </p:cNvPr>
          <p:cNvSpPr/>
          <p:nvPr/>
        </p:nvSpPr>
        <p:spPr>
          <a:xfrm>
            <a:off x="18536" y="5351098"/>
            <a:ext cx="4211558" cy="984885"/>
          </a:xfrm>
          <a:prstGeom prst="rect">
            <a:avLst/>
          </a:prstGeom>
        </p:spPr>
        <p:txBody>
          <a:bodyPr wrap="square">
            <a:spAutoFit/>
          </a:bodyPr>
          <a:lstStyle/>
          <a:p>
            <a:pPr marL="285750" indent="-285750">
              <a:buFont typeface="Wingdings" pitchFamily="2" charset="2"/>
              <a:buChar char="§"/>
            </a:pPr>
            <a:r>
              <a:rPr lang="fr-FR" b="1" dirty="0"/>
              <a:t>Sfax</a:t>
            </a:r>
            <a:endParaRPr lang="fr-FR" dirty="0"/>
          </a:p>
          <a:p>
            <a:r>
              <a:rPr lang="fr-FR" dirty="0"/>
              <a:t>Mise en place d’une application et carte en ligne de déclaration des plaintes et réclamations</a:t>
            </a:r>
          </a:p>
          <a:p>
            <a:endParaRPr lang="fr-FR" sz="1600" dirty="0">
              <a:effectLst/>
              <a:latin typeface="Times New Roman" panose="02020603050405020304" pitchFamily="18" charset="0"/>
              <a:ea typeface="Times New Roman" panose="02020603050405020304" pitchFamily="18" charset="0"/>
            </a:endParaRPr>
          </a:p>
        </p:txBody>
      </p:sp>
      <p:sp>
        <p:nvSpPr>
          <p:cNvPr id="13" name="Rectangle 12">
            <a:extLst>
              <a:ext uri="{FF2B5EF4-FFF2-40B4-BE49-F238E27FC236}">
                <a16:creationId xmlns:a16="http://schemas.microsoft.com/office/drawing/2014/main" id="{81F04467-35FF-BB4D-B11A-ACAE17483C47}"/>
              </a:ext>
            </a:extLst>
          </p:cNvPr>
          <p:cNvSpPr/>
          <p:nvPr/>
        </p:nvSpPr>
        <p:spPr>
          <a:xfrm>
            <a:off x="18536" y="6134463"/>
            <a:ext cx="4165395" cy="738664"/>
          </a:xfrm>
          <a:prstGeom prst="rect">
            <a:avLst/>
          </a:prstGeom>
        </p:spPr>
        <p:txBody>
          <a:bodyPr wrap="square">
            <a:spAutoFit/>
          </a:bodyPr>
          <a:lstStyle/>
          <a:p>
            <a:pPr marL="285750" indent="-285750">
              <a:buFont typeface="Wingdings" pitchFamily="2" charset="2"/>
              <a:buChar char="§"/>
            </a:pPr>
            <a:r>
              <a:rPr lang="fr-FR" b="1" dirty="0" err="1"/>
              <a:t>Jemmel</a:t>
            </a:r>
            <a:r>
              <a:rPr lang="fr-FR" dirty="0"/>
              <a:t> </a:t>
            </a:r>
          </a:p>
          <a:p>
            <a:r>
              <a:rPr lang="fr-FR" dirty="0"/>
              <a:t>« </a:t>
            </a:r>
            <a:r>
              <a:rPr lang="fr-FR" u="sng" dirty="0">
                <a:hlinkClick r:id="rId9"/>
              </a:rPr>
              <a:t>Jemmel App </a:t>
            </a:r>
            <a:r>
              <a:rPr lang="fr-FR" dirty="0"/>
              <a:t>» une application mobile pour les citoyens de </a:t>
            </a:r>
            <a:r>
              <a:rPr lang="fr-FR" dirty="0" err="1"/>
              <a:t>Jemmel</a:t>
            </a:r>
            <a:r>
              <a:rPr lang="fr-FR" dirty="0"/>
              <a:t> </a:t>
            </a:r>
            <a:endParaRPr lang="fr-FR" sz="1600" dirty="0">
              <a:effectLst/>
              <a:latin typeface="Times New Roman" panose="02020603050405020304" pitchFamily="18" charset="0"/>
              <a:ea typeface="Times New Roman" panose="02020603050405020304" pitchFamily="18" charset="0"/>
            </a:endParaRPr>
          </a:p>
        </p:txBody>
      </p:sp>
      <p:cxnSp>
        <p:nvCxnSpPr>
          <p:cNvPr id="19" name="Connecteur droit 18">
            <a:extLst>
              <a:ext uri="{FF2B5EF4-FFF2-40B4-BE49-F238E27FC236}">
                <a16:creationId xmlns:a16="http://schemas.microsoft.com/office/drawing/2014/main" id="{4E92835B-0148-0041-AC64-C6E670EBD29E}"/>
              </a:ext>
            </a:extLst>
          </p:cNvPr>
          <p:cNvCxnSpPr/>
          <p:nvPr/>
        </p:nvCxnSpPr>
        <p:spPr>
          <a:xfrm>
            <a:off x="4315522" y="4930944"/>
            <a:ext cx="0" cy="1927056"/>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8A683A0-2E26-4846-806A-039989CAA2E6}"/>
              </a:ext>
            </a:extLst>
          </p:cNvPr>
          <p:cNvSpPr/>
          <p:nvPr/>
        </p:nvSpPr>
        <p:spPr>
          <a:xfrm>
            <a:off x="4400950" y="5351098"/>
            <a:ext cx="4743049" cy="738664"/>
          </a:xfrm>
          <a:prstGeom prst="rect">
            <a:avLst/>
          </a:prstGeom>
        </p:spPr>
        <p:txBody>
          <a:bodyPr wrap="square">
            <a:spAutoFit/>
          </a:bodyPr>
          <a:lstStyle/>
          <a:p>
            <a:pPr marL="285750" indent="-285750">
              <a:buFont typeface="Wingdings" pitchFamily="2" charset="2"/>
              <a:buChar char="§"/>
            </a:pPr>
            <a:r>
              <a:rPr lang="fr-FR" b="1" dirty="0"/>
              <a:t>Metz (France)</a:t>
            </a:r>
            <a:endParaRPr lang="fr-FR" dirty="0"/>
          </a:p>
          <a:p>
            <a:r>
              <a:rPr lang="fr-FR" dirty="0"/>
              <a:t>Mise en place de procédures de transparence </a:t>
            </a:r>
          </a:p>
          <a:p>
            <a:r>
              <a:rPr lang="fr-FR" dirty="0"/>
              <a:t> </a:t>
            </a:r>
          </a:p>
        </p:txBody>
      </p:sp>
      <p:sp>
        <p:nvSpPr>
          <p:cNvPr id="21" name="Rectangle 20">
            <a:extLst>
              <a:ext uri="{FF2B5EF4-FFF2-40B4-BE49-F238E27FC236}">
                <a16:creationId xmlns:a16="http://schemas.microsoft.com/office/drawing/2014/main" id="{3E621113-4B2D-154F-BBC9-81D60965B48F}"/>
              </a:ext>
            </a:extLst>
          </p:cNvPr>
          <p:cNvSpPr/>
          <p:nvPr/>
        </p:nvSpPr>
        <p:spPr>
          <a:xfrm>
            <a:off x="4400950" y="6134463"/>
            <a:ext cx="4572000" cy="523220"/>
          </a:xfrm>
          <a:prstGeom prst="rect">
            <a:avLst/>
          </a:prstGeom>
        </p:spPr>
        <p:txBody>
          <a:bodyPr>
            <a:spAutoFit/>
          </a:bodyPr>
          <a:lstStyle/>
          <a:p>
            <a:pPr marL="285750" indent="-285750">
              <a:buFont typeface="Wingdings" pitchFamily="2" charset="2"/>
              <a:buChar char="§"/>
            </a:pPr>
            <a:r>
              <a:rPr lang="fr-FR" b="1" dirty="0"/>
              <a:t>Allemagne</a:t>
            </a:r>
            <a:endParaRPr lang="fr-FR" dirty="0"/>
          </a:p>
          <a:p>
            <a:r>
              <a:rPr lang="fr-FR" dirty="0"/>
              <a:t>Mise en place d’un pacte d’intégrité</a:t>
            </a:r>
          </a:p>
        </p:txBody>
      </p:sp>
      <p:pic>
        <p:nvPicPr>
          <p:cNvPr id="27" name="Image 26">
            <a:extLst>
              <a:ext uri="{FF2B5EF4-FFF2-40B4-BE49-F238E27FC236}">
                <a16:creationId xmlns:a16="http://schemas.microsoft.com/office/drawing/2014/main" id="{53B05A94-9F81-3342-88D0-F8EDFE138A7B}"/>
              </a:ext>
            </a:extLst>
          </p:cNvPr>
          <p:cNvPicPr>
            <a:picLocks noChangeAspect="1"/>
          </p:cNvPicPr>
          <p:nvPr/>
        </p:nvPicPr>
        <p:blipFill>
          <a:blip r:embed="rId10"/>
          <a:stretch>
            <a:fillRect/>
          </a:stretch>
        </p:blipFill>
        <p:spPr>
          <a:xfrm>
            <a:off x="7310806" y="1000363"/>
            <a:ext cx="825500" cy="431800"/>
          </a:xfrm>
          <a:prstGeom prst="rect">
            <a:avLst/>
          </a:prstGeom>
        </p:spPr>
      </p:pic>
      <p:pic>
        <p:nvPicPr>
          <p:cNvPr id="39" name="Image 38">
            <a:extLst>
              <a:ext uri="{FF2B5EF4-FFF2-40B4-BE49-F238E27FC236}">
                <a16:creationId xmlns:a16="http://schemas.microsoft.com/office/drawing/2014/main" id="{D24E61F8-4E35-3A4C-9D1D-7C81ABBB76D4}"/>
              </a:ext>
            </a:extLst>
          </p:cNvPr>
          <p:cNvPicPr>
            <a:picLocks noChangeAspect="1"/>
          </p:cNvPicPr>
          <p:nvPr/>
        </p:nvPicPr>
        <p:blipFill>
          <a:blip r:embed="rId11"/>
          <a:stretch>
            <a:fillRect/>
          </a:stretch>
        </p:blipFill>
        <p:spPr>
          <a:xfrm>
            <a:off x="6865984" y="1393537"/>
            <a:ext cx="1892300" cy="241300"/>
          </a:xfrm>
          <a:prstGeom prst="rect">
            <a:avLst/>
          </a:prstGeom>
        </p:spPr>
      </p:pic>
    </p:spTree>
    <p:extLst>
      <p:ext uri="{BB962C8B-B14F-4D97-AF65-F5344CB8AC3E}">
        <p14:creationId xmlns:p14="http://schemas.microsoft.com/office/powerpoint/2010/main" val="954506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29" name="Rectangle 28">
            <a:extLst>
              <a:ext uri="{FF2B5EF4-FFF2-40B4-BE49-F238E27FC236}">
                <a16:creationId xmlns:a16="http://schemas.microsoft.com/office/drawing/2014/main" id="{2BFA94D2-6B26-FB42-BB37-D08D60F57A26}"/>
              </a:ext>
            </a:extLst>
          </p:cNvPr>
          <p:cNvSpPr/>
          <p:nvPr/>
        </p:nvSpPr>
        <p:spPr>
          <a:xfrm>
            <a:off x="0" y="4367032"/>
            <a:ext cx="9144000" cy="24909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DAC42638-4791-3C4E-B0C0-1B192DB60F8C}"/>
              </a:ext>
            </a:extLst>
          </p:cNvPr>
          <p:cNvSpPr/>
          <p:nvPr/>
        </p:nvSpPr>
        <p:spPr>
          <a:xfrm>
            <a:off x="133813" y="1813585"/>
            <a:ext cx="1749215" cy="88094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6" name="Shape 176"/>
          <p:cNvSpPr txBox="1">
            <a:spLocks noGrp="1"/>
          </p:cNvSpPr>
          <p:nvPr>
            <p:ph type="title"/>
          </p:nvPr>
        </p:nvSpPr>
        <p:spPr>
          <a:xfrm>
            <a:off x="291458" y="929525"/>
            <a:ext cx="8738241" cy="713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err="1"/>
              <a:t>Qu’est</a:t>
            </a:r>
            <a:r>
              <a:rPr lang="en-GB" dirty="0"/>
              <a:t> </a:t>
            </a:r>
            <a:r>
              <a:rPr lang="en-GB" dirty="0" err="1"/>
              <a:t>ce</a:t>
            </a:r>
            <a:r>
              <a:rPr lang="en-GB" dirty="0"/>
              <a:t> que le </a:t>
            </a:r>
            <a:r>
              <a:rPr lang="en-GB" dirty="0" err="1"/>
              <a:t>Gouvernement</a:t>
            </a:r>
            <a:r>
              <a:rPr lang="en-GB" dirty="0"/>
              <a:t> </a:t>
            </a:r>
            <a:r>
              <a:rPr lang="en-GB" dirty="0" err="1"/>
              <a:t>ouvert</a:t>
            </a:r>
            <a:r>
              <a:rPr lang="en-GB" dirty="0"/>
              <a:t> ? </a:t>
            </a:r>
            <a:endParaRPr dirty="0"/>
          </a:p>
        </p:txBody>
      </p:sp>
      <p:sp>
        <p:nvSpPr>
          <p:cNvPr id="13" name="ZoneTexte 12">
            <a:extLst>
              <a:ext uri="{FF2B5EF4-FFF2-40B4-BE49-F238E27FC236}">
                <a16:creationId xmlns:a16="http://schemas.microsoft.com/office/drawing/2014/main" id="{E9F78FD6-3A16-9347-8661-F672B5B20A8B}"/>
              </a:ext>
            </a:extLst>
          </p:cNvPr>
          <p:cNvSpPr txBox="1"/>
          <p:nvPr/>
        </p:nvSpPr>
        <p:spPr>
          <a:xfrm>
            <a:off x="133813" y="1992448"/>
            <a:ext cx="1749215" cy="523220"/>
          </a:xfrm>
          <a:prstGeom prst="rect">
            <a:avLst/>
          </a:prstGeom>
          <a:noFill/>
        </p:spPr>
        <p:txBody>
          <a:bodyPr wrap="square" rtlCol="0">
            <a:spAutoFit/>
          </a:bodyPr>
          <a:lstStyle/>
          <a:p>
            <a:pPr algn="ctr"/>
            <a:r>
              <a:rPr lang="fr-FR" b="1" dirty="0">
                <a:solidFill>
                  <a:schemeClr val="bg1"/>
                </a:solidFill>
              </a:rPr>
              <a:t>Gouvernement Ouvert</a:t>
            </a:r>
          </a:p>
        </p:txBody>
      </p:sp>
      <p:sp>
        <p:nvSpPr>
          <p:cNvPr id="15" name="Rectangle 14">
            <a:extLst>
              <a:ext uri="{FF2B5EF4-FFF2-40B4-BE49-F238E27FC236}">
                <a16:creationId xmlns:a16="http://schemas.microsoft.com/office/drawing/2014/main" id="{CB1239E8-197E-4E4B-9CD4-51EC3FA66738}"/>
              </a:ext>
            </a:extLst>
          </p:cNvPr>
          <p:cNvSpPr/>
          <p:nvPr/>
        </p:nvSpPr>
        <p:spPr>
          <a:xfrm>
            <a:off x="2172959" y="1715287"/>
            <a:ext cx="6813396" cy="1600438"/>
          </a:xfrm>
          <a:prstGeom prst="rect">
            <a:avLst/>
          </a:prstGeom>
        </p:spPr>
        <p:txBody>
          <a:bodyPr wrap="square">
            <a:spAutoFit/>
          </a:bodyPr>
          <a:lstStyle/>
          <a:p>
            <a:pPr marL="285750" indent="-285750" algn="just">
              <a:buFont typeface="Wingdings" pitchFamily="2" charset="2"/>
              <a:buChar char="§"/>
            </a:pPr>
            <a:r>
              <a:rPr lang="fr-FR" b="1" dirty="0">
                <a:latin typeface="Arial" panose="020B0604020202020204" pitchFamily="34" charset="0"/>
                <a:ea typeface="Times New Roman" panose="02020603050405020304" pitchFamily="18" charset="0"/>
              </a:rPr>
              <a:t>Le gouvernement ouvert est un mode de gouvernance qui vise à améliorer l'efficacité et la responsabilité du gouvernement et de l’action publique. </a:t>
            </a:r>
          </a:p>
          <a:p>
            <a:pPr marL="285750" indent="-285750" algn="just">
              <a:buFont typeface="Wingdings" pitchFamily="2" charset="2"/>
              <a:buChar char="§"/>
            </a:pPr>
            <a:r>
              <a:rPr lang="fr-FR" dirty="0">
                <a:latin typeface="Arial" panose="020B0604020202020204" pitchFamily="34" charset="0"/>
                <a:ea typeface="Times New Roman" panose="02020603050405020304" pitchFamily="18" charset="0"/>
              </a:rPr>
              <a:t>Création en 2011 du Partenariat pour un Gouvernement Ouvert (PGO ou Open </a:t>
            </a:r>
            <a:r>
              <a:rPr lang="fr-FR" dirty="0" err="1">
                <a:latin typeface="Arial" panose="020B0604020202020204" pitchFamily="34" charset="0"/>
                <a:ea typeface="Times New Roman" panose="02020603050405020304" pitchFamily="18" charset="0"/>
              </a:rPr>
              <a:t>Government</a:t>
            </a:r>
            <a:r>
              <a:rPr lang="fr-FR" dirty="0">
                <a:latin typeface="Arial" panose="020B0604020202020204" pitchFamily="34" charset="0"/>
                <a:ea typeface="Times New Roman" panose="02020603050405020304" pitchFamily="18" charset="0"/>
              </a:rPr>
              <a:t> </a:t>
            </a:r>
            <a:r>
              <a:rPr lang="fr-FR" dirty="0" err="1">
                <a:latin typeface="Arial" panose="020B0604020202020204" pitchFamily="34" charset="0"/>
                <a:ea typeface="Times New Roman" panose="02020603050405020304" pitchFamily="18" charset="0"/>
              </a:rPr>
              <a:t>Partnership</a:t>
            </a:r>
            <a:r>
              <a:rPr lang="fr-FR" dirty="0">
                <a:latin typeface="Arial" panose="020B0604020202020204" pitchFamily="34" charset="0"/>
                <a:ea typeface="Times New Roman" panose="02020603050405020304" pitchFamily="18" charset="0"/>
              </a:rPr>
              <a:t>), initiative multilatérale qui rassemble à ce jour 80 pays membres ainsi que des ONG et représentants de la société civile</a:t>
            </a:r>
          </a:p>
          <a:p>
            <a:pPr marL="285750" indent="-285750" algn="just">
              <a:buFont typeface="Wingdings" pitchFamily="2" charset="2"/>
              <a:buChar char="§"/>
            </a:pPr>
            <a:r>
              <a:rPr lang="fr-FR" dirty="0">
                <a:latin typeface="Arial" panose="020B0604020202020204" pitchFamily="34" charset="0"/>
                <a:ea typeface="Times New Roman" panose="02020603050405020304" pitchFamily="18" charset="0"/>
              </a:rPr>
              <a:t>La Tunisie rejoint le PGO en 2014 et met en œuvre ses engagements en lien avec le gouvernement ouvert dans le cadre des Plans d’Action Nationaux</a:t>
            </a:r>
            <a:endParaRPr lang="fr-FR" dirty="0">
              <a:latin typeface="Times New Roman" panose="02020603050405020304" pitchFamily="18" charset="0"/>
              <a:ea typeface="Times New Roman" panose="02020603050405020304" pitchFamily="18" charset="0"/>
            </a:endParaRPr>
          </a:p>
        </p:txBody>
      </p:sp>
      <p:sp>
        <p:nvSpPr>
          <p:cNvPr id="17" name="Signalisation droite 16">
            <a:extLst>
              <a:ext uri="{FF2B5EF4-FFF2-40B4-BE49-F238E27FC236}">
                <a16:creationId xmlns:a16="http://schemas.microsoft.com/office/drawing/2014/main" id="{9FA06C2E-9260-FC41-94BD-B2534E661C6E}"/>
              </a:ext>
            </a:extLst>
          </p:cNvPr>
          <p:cNvSpPr/>
          <p:nvPr/>
        </p:nvSpPr>
        <p:spPr>
          <a:xfrm>
            <a:off x="1905331" y="1813585"/>
            <a:ext cx="267628" cy="880947"/>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FDBBE7C7-25F0-2740-A94D-F35F0AA3ECFA}"/>
              </a:ext>
            </a:extLst>
          </p:cNvPr>
          <p:cNvSpPr/>
          <p:nvPr/>
        </p:nvSpPr>
        <p:spPr>
          <a:xfrm>
            <a:off x="133813" y="3394849"/>
            <a:ext cx="1749215" cy="88094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F02915DE-B75A-3A49-A893-8BCA39B44B7F}"/>
              </a:ext>
            </a:extLst>
          </p:cNvPr>
          <p:cNvSpPr txBox="1"/>
          <p:nvPr/>
        </p:nvSpPr>
        <p:spPr>
          <a:xfrm>
            <a:off x="111510" y="3681432"/>
            <a:ext cx="1749215" cy="307777"/>
          </a:xfrm>
          <a:prstGeom prst="rect">
            <a:avLst/>
          </a:prstGeom>
          <a:noFill/>
        </p:spPr>
        <p:txBody>
          <a:bodyPr wrap="square" rtlCol="0">
            <a:spAutoFit/>
          </a:bodyPr>
          <a:lstStyle/>
          <a:p>
            <a:pPr algn="ctr"/>
            <a:r>
              <a:rPr lang="fr-FR" b="1" dirty="0">
                <a:solidFill>
                  <a:schemeClr val="bg1"/>
                </a:solidFill>
              </a:rPr>
              <a:t>Objectifs</a:t>
            </a:r>
          </a:p>
        </p:txBody>
      </p:sp>
      <p:sp>
        <p:nvSpPr>
          <p:cNvPr id="18" name="Rectangle 17">
            <a:extLst>
              <a:ext uri="{FF2B5EF4-FFF2-40B4-BE49-F238E27FC236}">
                <a16:creationId xmlns:a16="http://schemas.microsoft.com/office/drawing/2014/main" id="{67C96A5C-D4CB-8A49-8C43-9E3898145694}"/>
              </a:ext>
            </a:extLst>
          </p:cNvPr>
          <p:cNvSpPr/>
          <p:nvPr/>
        </p:nvSpPr>
        <p:spPr>
          <a:xfrm>
            <a:off x="2172959" y="3358268"/>
            <a:ext cx="6813396" cy="954107"/>
          </a:xfrm>
          <a:prstGeom prst="rect">
            <a:avLst/>
          </a:prstGeom>
        </p:spPr>
        <p:txBody>
          <a:bodyPr wrap="square">
            <a:spAutoFit/>
          </a:bodyPr>
          <a:lstStyle/>
          <a:p>
            <a:pPr marL="285750" indent="-285750" algn="just">
              <a:buFont typeface="Wingdings" pitchFamily="2" charset="2"/>
              <a:buChar char="q"/>
            </a:pPr>
            <a:r>
              <a:rPr lang="fr-FR" dirty="0">
                <a:latin typeface="Arial" panose="020B0604020202020204" pitchFamily="34" charset="0"/>
                <a:ea typeface="Times New Roman" panose="02020603050405020304" pitchFamily="18" charset="0"/>
              </a:rPr>
              <a:t>Permettre à tout citoyen d’accéder aux documents et informations de son gouvernement dans un souci de transparence et de responsabilisation</a:t>
            </a:r>
          </a:p>
          <a:p>
            <a:pPr marL="285750" indent="-285750" algn="just">
              <a:buFont typeface="Wingdings" pitchFamily="2" charset="2"/>
              <a:buChar char="q"/>
            </a:pPr>
            <a:r>
              <a:rPr lang="fr-FR" dirty="0">
                <a:latin typeface="Arial" panose="020B0604020202020204" pitchFamily="34" charset="0"/>
                <a:ea typeface="Times New Roman" panose="02020603050405020304" pitchFamily="18" charset="0"/>
              </a:rPr>
              <a:t>Leur donner les moyens nécessaires pour contribuer, superviser et prendre </a:t>
            </a:r>
            <a:r>
              <a:rPr lang="fr-FR" dirty="0">
                <a:latin typeface="Arial" panose="020B0604020202020204" pitchFamily="34" charset="0"/>
              </a:rPr>
              <a:t>part aux décisions gouvernementales </a:t>
            </a:r>
            <a:r>
              <a:rPr lang="fr-FR" dirty="0">
                <a:latin typeface="Arial" panose="020B0604020202020204" pitchFamily="34" charset="0"/>
                <a:ea typeface="Times New Roman" panose="02020603050405020304" pitchFamily="18" charset="0"/>
              </a:rPr>
              <a:t>et locales</a:t>
            </a:r>
            <a:endParaRPr lang="fr-FR" dirty="0"/>
          </a:p>
        </p:txBody>
      </p:sp>
      <p:sp>
        <p:nvSpPr>
          <p:cNvPr id="23" name="Signalisation droite 22">
            <a:extLst>
              <a:ext uri="{FF2B5EF4-FFF2-40B4-BE49-F238E27FC236}">
                <a16:creationId xmlns:a16="http://schemas.microsoft.com/office/drawing/2014/main" id="{058EC85E-E459-1E4B-A18E-469F276D41AB}"/>
              </a:ext>
            </a:extLst>
          </p:cNvPr>
          <p:cNvSpPr/>
          <p:nvPr/>
        </p:nvSpPr>
        <p:spPr>
          <a:xfrm>
            <a:off x="1905331" y="3394849"/>
            <a:ext cx="267628" cy="880947"/>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4" name="Connecteur droit 23">
            <a:extLst>
              <a:ext uri="{FF2B5EF4-FFF2-40B4-BE49-F238E27FC236}">
                <a16:creationId xmlns:a16="http://schemas.microsoft.com/office/drawing/2014/main" id="{F9D57569-9D23-924E-950A-DA2EBAA36B5C}"/>
              </a:ext>
            </a:extLst>
          </p:cNvPr>
          <p:cNvCxnSpPr/>
          <p:nvPr/>
        </p:nvCxnSpPr>
        <p:spPr>
          <a:xfrm>
            <a:off x="133813" y="3315725"/>
            <a:ext cx="876486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F119AE6F-2EDB-6740-B42C-FE1FD7EF15DB}"/>
              </a:ext>
            </a:extLst>
          </p:cNvPr>
          <p:cNvSpPr/>
          <p:nvPr/>
        </p:nvSpPr>
        <p:spPr>
          <a:xfrm>
            <a:off x="133813" y="4873283"/>
            <a:ext cx="2125019" cy="7863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a:extLst>
              <a:ext uri="{FF2B5EF4-FFF2-40B4-BE49-F238E27FC236}">
                <a16:creationId xmlns:a16="http://schemas.microsoft.com/office/drawing/2014/main" id="{876A67EB-87FD-7547-A226-10AF3EBF91A6}"/>
              </a:ext>
            </a:extLst>
          </p:cNvPr>
          <p:cNvSpPr txBox="1"/>
          <p:nvPr/>
        </p:nvSpPr>
        <p:spPr>
          <a:xfrm>
            <a:off x="402588" y="5112593"/>
            <a:ext cx="1749215" cy="307777"/>
          </a:xfrm>
          <a:prstGeom prst="rect">
            <a:avLst/>
          </a:prstGeom>
          <a:noFill/>
        </p:spPr>
        <p:txBody>
          <a:bodyPr wrap="square" rtlCol="0">
            <a:spAutoFit/>
          </a:bodyPr>
          <a:lstStyle/>
          <a:p>
            <a:pPr algn="ctr"/>
            <a:r>
              <a:rPr lang="fr-FR" b="1" dirty="0">
                <a:solidFill>
                  <a:schemeClr val="bg1"/>
                </a:solidFill>
              </a:rPr>
              <a:t>Transparence</a:t>
            </a:r>
          </a:p>
        </p:txBody>
      </p:sp>
      <p:sp>
        <p:nvSpPr>
          <p:cNvPr id="28" name="ZoneTexte 27">
            <a:extLst>
              <a:ext uri="{FF2B5EF4-FFF2-40B4-BE49-F238E27FC236}">
                <a16:creationId xmlns:a16="http://schemas.microsoft.com/office/drawing/2014/main" id="{BF8A2D3F-771A-A443-B9FC-9B3E080EAA1C}"/>
              </a:ext>
            </a:extLst>
          </p:cNvPr>
          <p:cNvSpPr txBox="1"/>
          <p:nvPr/>
        </p:nvSpPr>
        <p:spPr>
          <a:xfrm>
            <a:off x="3008107" y="4388593"/>
            <a:ext cx="3127786" cy="307777"/>
          </a:xfrm>
          <a:prstGeom prst="rect">
            <a:avLst/>
          </a:prstGeom>
          <a:noFill/>
        </p:spPr>
        <p:txBody>
          <a:bodyPr wrap="square" rtlCol="0">
            <a:spAutoFit/>
          </a:bodyPr>
          <a:lstStyle/>
          <a:p>
            <a:pPr algn="ctr"/>
            <a:r>
              <a:rPr lang="fr-FR" b="1" dirty="0">
                <a:solidFill>
                  <a:schemeClr val="bg1"/>
                </a:solidFill>
              </a:rPr>
              <a:t>Quatre principes fondamentaux </a:t>
            </a:r>
          </a:p>
        </p:txBody>
      </p:sp>
      <p:sp>
        <p:nvSpPr>
          <p:cNvPr id="25" name="Rectangle 24">
            <a:extLst>
              <a:ext uri="{FF2B5EF4-FFF2-40B4-BE49-F238E27FC236}">
                <a16:creationId xmlns:a16="http://schemas.microsoft.com/office/drawing/2014/main" id="{86A9EF7A-99A9-844F-8060-D7CEAB9A0197}"/>
              </a:ext>
            </a:extLst>
          </p:cNvPr>
          <p:cNvSpPr/>
          <p:nvPr/>
        </p:nvSpPr>
        <p:spPr>
          <a:xfrm>
            <a:off x="133813" y="5693582"/>
            <a:ext cx="2107584" cy="1200329"/>
          </a:xfrm>
          <a:prstGeom prst="rect">
            <a:avLst/>
          </a:prstGeom>
        </p:spPr>
        <p:txBody>
          <a:bodyPr wrap="square">
            <a:spAutoFit/>
          </a:bodyPr>
          <a:lstStyle/>
          <a:p>
            <a:pPr lvl="0" algn="just">
              <a:buSzPts val="1000"/>
              <a:tabLst>
                <a:tab pos="457200" algn="l"/>
              </a:tabLst>
            </a:pPr>
            <a:r>
              <a:rPr lang="fr-FR" sz="1200" i="1" dirty="0">
                <a:solidFill>
                  <a:schemeClr val="bg1"/>
                </a:solidFill>
                <a:latin typeface="Arial" panose="020B0604020202020204" pitchFamily="34" charset="0"/>
                <a:ea typeface="Times New Roman" panose="02020603050405020304" pitchFamily="18" charset="0"/>
              </a:rPr>
              <a:t>Permet une bonne compréhension du travail gouvernemental par le citoyen et est </a:t>
            </a:r>
            <a:r>
              <a:rPr lang="fr-FR" sz="1200" i="1" dirty="0">
                <a:solidFill>
                  <a:schemeClr val="bg1"/>
                </a:solidFill>
                <a:latin typeface="Arial" panose="020B0604020202020204" pitchFamily="34" charset="0"/>
                <a:ea typeface="Calibri" panose="020F0502020204030204" pitchFamily="34" charset="0"/>
              </a:rPr>
              <a:t>garante de la confiance entre </a:t>
            </a:r>
            <a:r>
              <a:rPr lang="fr-FR" sz="1200" i="1" dirty="0">
                <a:solidFill>
                  <a:schemeClr val="bg1"/>
                </a:solidFill>
                <a:latin typeface="Arial" panose="020B0604020202020204" pitchFamily="34" charset="0"/>
                <a:ea typeface="Times New Roman" panose="02020603050405020304" pitchFamily="18" charset="0"/>
              </a:rPr>
              <a:t>le citoyen </a:t>
            </a:r>
            <a:r>
              <a:rPr lang="fr-FR" sz="1200" i="1" dirty="0">
                <a:solidFill>
                  <a:schemeClr val="bg1"/>
                </a:solidFill>
                <a:latin typeface="Arial" panose="020B0604020202020204" pitchFamily="34" charset="0"/>
                <a:ea typeface="Calibri" panose="020F0502020204030204" pitchFamily="34" charset="0"/>
              </a:rPr>
              <a:t>et </a:t>
            </a:r>
            <a:r>
              <a:rPr lang="fr-FR" sz="1200" i="1" dirty="0">
                <a:solidFill>
                  <a:schemeClr val="bg1"/>
                </a:solidFill>
                <a:latin typeface="Arial" panose="020B0604020202020204" pitchFamily="34" charset="0"/>
                <a:ea typeface="Times New Roman" panose="02020603050405020304" pitchFamily="18" charset="0"/>
              </a:rPr>
              <a:t>le « </a:t>
            </a:r>
            <a:r>
              <a:rPr lang="fr-FR" sz="1200" i="1" dirty="0">
                <a:solidFill>
                  <a:schemeClr val="bg1"/>
                </a:solidFill>
                <a:latin typeface="Arial" panose="020B0604020202020204" pitchFamily="34" charset="0"/>
                <a:ea typeface="Calibri" panose="020F0502020204030204" pitchFamily="34" charset="0"/>
              </a:rPr>
              <a:t>politique »</a:t>
            </a:r>
            <a:endParaRPr lang="fr-FR" sz="1200" i="1" dirty="0">
              <a:solidFill>
                <a:schemeClr val="bg1"/>
              </a:solidFill>
              <a:latin typeface="Times New Roman" panose="02020603050405020304" pitchFamily="18" charset="0"/>
              <a:ea typeface="Times New Roman" panose="02020603050405020304" pitchFamily="18" charset="0"/>
            </a:endParaRPr>
          </a:p>
        </p:txBody>
      </p:sp>
      <p:sp>
        <p:nvSpPr>
          <p:cNvPr id="39" name="Rectangle 38">
            <a:extLst>
              <a:ext uri="{FF2B5EF4-FFF2-40B4-BE49-F238E27FC236}">
                <a16:creationId xmlns:a16="http://schemas.microsoft.com/office/drawing/2014/main" id="{5F0D215F-3689-FA41-B83F-F618A9254D04}"/>
              </a:ext>
            </a:extLst>
          </p:cNvPr>
          <p:cNvSpPr/>
          <p:nvPr/>
        </p:nvSpPr>
        <p:spPr>
          <a:xfrm>
            <a:off x="2382641" y="4872503"/>
            <a:ext cx="2125018" cy="7863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ZoneTexte 39">
            <a:extLst>
              <a:ext uri="{FF2B5EF4-FFF2-40B4-BE49-F238E27FC236}">
                <a16:creationId xmlns:a16="http://schemas.microsoft.com/office/drawing/2014/main" id="{A0E1CE95-E9FB-E74A-BEE9-86C89298EE7F}"/>
              </a:ext>
            </a:extLst>
          </p:cNvPr>
          <p:cNvSpPr txBox="1"/>
          <p:nvPr/>
        </p:nvSpPr>
        <p:spPr>
          <a:xfrm>
            <a:off x="2629114" y="4989814"/>
            <a:ext cx="1749215" cy="523220"/>
          </a:xfrm>
          <a:prstGeom prst="rect">
            <a:avLst/>
          </a:prstGeom>
          <a:noFill/>
        </p:spPr>
        <p:txBody>
          <a:bodyPr wrap="square" rtlCol="0">
            <a:spAutoFit/>
          </a:bodyPr>
          <a:lstStyle/>
          <a:p>
            <a:pPr algn="ctr"/>
            <a:r>
              <a:rPr lang="fr-FR" b="1" dirty="0">
                <a:solidFill>
                  <a:schemeClr val="bg1"/>
                </a:solidFill>
              </a:rPr>
              <a:t>Participation citoyenne</a:t>
            </a:r>
          </a:p>
        </p:txBody>
      </p:sp>
      <p:sp>
        <p:nvSpPr>
          <p:cNvPr id="41" name="Rectangle 40">
            <a:extLst>
              <a:ext uri="{FF2B5EF4-FFF2-40B4-BE49-F238E27FC236}">
                <a16:creationId xmlns:a16="http://schemas.microsoft.com/office/drawing/2014/main" id="{2FF115AF-76E8-FC40-B5B8-85B35AE4EB9B}"/>
              </a:ext>
            </a:extLst>
          </p:cNvPr>
          <p:cNvSpPr/>
          <p:nvPr/>
        </p:nvSpPr>
        <p:spPr>
          <a:xfrm>
            <a:off x="2382641" y="5692802"/>
            <a:ext cx="2107584" cy="1200329"/>
          </a:xfrm>
          <a:prstGeom prst="rect">
            <a:avLst/>
          </a:prstGeom>
        </p:spPr>
        <p:txBody>
          <a:bodyPr wrap="square">
            <a:spAutoFit/>
          </a:bodyPr>
          <a:lstStyle/>
          <a:p>
            <a:pPr algn="just">
              <a:buSzPts val="1000"/>
              <a:tabLst>
                <a:tab pos="457200" algn="l"/>
              </a:tabLst>
            </a:pPr>
            <a:r>
              <a:rPr lang="fr-FR" sz="1200" i="1" dirty="0">
                <a:solidFill>
                  <a:schemeClr val="bg1"/>
                </a:solidFill>
                <a:latin typeface="Arial" panose="020B0604020202020204" pitchFamily="34" charset="0"/>
              </a:rPr>
              <a:t>Incite le gouvernement à consulter régulièrement et à écouter les citoyens pour la prise des décisions et à l’élaboration de l’action publique </a:t>
            </a:r>
          </a:p>
        </p:txBody>
      </p:sp>
      <p:sp>
        <p:nvSpPr>
          <p:cNvPr id="42" name="Rectangle 41">
            <a:extLst>
              <a:ext uri="{FF2B5EF4-FFF2-40B4-BE49-F238E27FC236}">
                <a16:creationId xmlns:a16="http://schemas.microsoft.com/office/drawing/2014/main" id="{6AEA3D5F-BF0F-7F4D-B278-625A08DEBE27}"/>
              </a:ext>
            </a:extLst>
          </p:cNvPr>
          <p:cNvSpPr/>
          <p:nvPr/>
        </p:nvSpPr>
        <p:spPr>
          <a:xfrm>
            <a:off x="4648903" y="4865906"/>
            <a:ext cx="2125017" cy="7863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a:extLst>
              <a:ext uri="{FF2B5EF4-FFF2-40B4-BE49-F238E27FC236}">
                <a16:creationId xmlns:a16="http://schemas.microsoft.com/office/drawing/2014/main" id="{012AB7FF-8A93-6E4D-82BF-42984E9BC7DA}"/>
              </a:ext>
            </a:extLst>
          </p:cNvPr>
          <p:cNvSpPr txBox="1"/>
          <p:nvPr/>
        </p:nvSpPr>
        <p:spPr>
          <a:xfrm>
            <a:off x="4917678" y="5105216"/>
            <a:ext cx="1749215" cy="307777"/>
          </a:xfrm>
          <a:prstGeom prst="rect">
            <a:avLst/>
          </a:prstGeom>
          <a:noFill/>
        </p:spPr>
        <p:txBody>
          <a:bodyPr wrap="square" rtlCol="0">
            <a:spAutoFit/>
          </a:bodyPr>
          <a:lstStyle/>
          <a:p>
            <a:pPr algn="ctr"/>
            <a:r>
              <a:rPr lang="fr-FR" b="1" dirty="0">
                <a:solidFill>
                  <a:schemeClr val="bg1"/>
                </a:solidFill>
              </a:rPr>
              <a:t>Collaboration</a:t>
            </a:r>
          </a:p>
        </p:txBody>
      </p:sp>
      <p:sp>
        <p:nvSpPr>
          <p:cNvPr id="44" name="Rectangle 43">
            <a:extLst>
              <a:ext uri="{FF2B5EF4-FFF2-40B4-BE49-F238E27FC236}">
                <a16:creationId xmlns:a16="http://schemas.microsoft.com/office/drawing/2014/main" id="{CCBD3666-A32C-9749-B2D6-647FD75077C2}"/>
              </a:ext>
            </a:extLst>
          </p:cNvPr>
          <p:cNvSpPr/>
          <p:nvPr/>
        </p:nvSpPr>
        <p:spPr>
          <a:xfrm>
            <a:off x="4648903" y="5686205"/>
            <a:ext cx="2107584" cy="830997"/>
          </a:xfrm>
          <a:prstGeom prst="rect">
            <a:avLst/>
          </a:prstGeom>
        </p:spPr>
        <p:txBody>
          <a:bodyPr wrap="square">
            <a:spAutoFit/>
          </a:bodyPr>
          <a:lstStyle/>
          <a:p>
            <a:pPr lvl="0" algn="just">
              <a:buSzPts val="1000"/>
              <a:tabLst>
                <a:tab pos="457200" algn="l"/>
              </a:tabLst>
            </a:pPr>
            <a:r>
              <a:rPr lang="fr-FR" sz="1200" i="1" dirty="0">
                <a:solidFill>
                  <a:schemeClr val="bg1"/>
                </a:solidFill>
                <a:latin typeface="Arial" panose="020B0604020202020204" pitchFamily="34" charset="0"/>
              </a:rPr>
              <a:t>Avec les composantes de la société civile pour une meilleure efficacité des modes de gouvernance</a:t>
            </a:r>
          </a:p>
        </p:txBody>
      </p:sp>
      <p:sp>
        <p:nvSpPr>
          <p:cNvPr id="45" name="Rectangle 44">
            <a:extLst>
              <a:ext uri="{FF2B5EF4-FFF2-40B4-BE49-F238E27FC236}">
                <a16:creationId xmlns:a16="http://schemas.microsoft.com/office/drawing/2014/main" id="{7249C1D7-0B23-324D-9E9D-36A77572353C}"/>
              </a:ext>
            </a:extLst>
          </p:cNvPr>
          <p:cNvSpPr/>
          <p:nvPr/>
        </p:nvSpPr>
        <p:spPr>
          <a:xfrm>
            <a:off x="6897730" y="4865906"/>
            <a:ext cx="2107583" cy="7863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ZoneTexte 45">
            <a:extLst>
              <a:ext uri="{FF2B5EF4-FFF2-40B4-BE49-F238E27FC236}">
                <a16:creationId xmlns:a16="http://schemas.microsoft.com/office/drawing/2014/main" id="{5497E833-6E5C-CE49-8BC4-A7D3747DCF35}"/>
              </a:ext>
            </a:extLst>
          </p:cNvPr>
          <p:cNvSpPr txBox="1"/>
          <p:nvPr/>
        </p:nvSpPr>
        <p:spPr>
          <a:xfrm>
            <a:off x="7166505" y="5105216"/>
            <a:ext cx="1749215" cy="307777"/>
          </a:xfrm>
          <a:prstGeom prst="rect">
            <a:avLst/>
          </a:prstGeom>
          <a:noFill/>
        </p:spPr>
        <p:txBody>
          <a:bodyPr wrap="square" rtlCol="0">
            <a:spAutoFit/>
          </a:bodyPr>
          <a:lstStyle/>
          <a:p>
            <a:pPr algn="ctr"/>
            <a:r>
              <a:rPr lang="fr-FR" b="1" dirty="0">
                <a:solidFill>
                  <a:schemeClr val="bg1"/>
                </a:solidFill>
              </a:rPr>
              <a:t>Redevabilité</a:t>
            </a:r>
          </a:p>
        </p:txBody>
      </p:sp>
      <p:sp>
        <p:nvSpPr>
          <p:cNvPr id="47" name="Rectangle 46">
            <a:extLst>
              <a:ext uri="{FF2B5EF4-FFF2-40B4-BE49-F238E27FC236}">
                <a16:creationId xmlns:a16="http://schemas.microsoft.com/office/drawing/2014/main" id="{F0D74B94-1216-0147-9075-59CAC1978AC8}"/>
              </a:ext>
            </a:extLst>
          </p:cNvPr>
          <p:cNvSpPr/>
          <p:nvPr/>
        </p:nvSpPr>
        <p:spPr>
          <a:xfrm>
            <a:off x="6897730" y="5686205"/>
            <a:ext cx="2107584" cy="1015663"/>
          </a:xfrm>
          <a:prstGeom prst="rect">
            <a:avLst/>
          </a:prstGeom>
        </p:spPr>
        <p:txBody>
          <a:bodyPr wrap="square">
            <a:spAutoFit/>
          </a:bodyPr>
          <a:lstStyle/>
          <a:p>
            <a:pPr algn="just">
              <a:buSzPts val="1000"/>
              <a:tabLst>
                <a:tab pos="457200" algn="l"/>
              </a:tabLst>
            </a:pPr>
            <a:r>
              <a:rPr lang="fr-FR" sz="1200" i="1" dirty="0">
                <a:solidFill>
                  <a:schemeClr val="bg1"/>
                </a:solidFill>
                <a:latin typeface="Arial" panose="020B0604020202020204" pitchFamily="34" charset="0"/>
              </a:rPr>
              <a:t>Le citoyen peut demander au gouvernement de rendre compte de sa politique et de la performance des services publics.</a:t>
            </a:r>
          </a:p>
        </p:txBody>
      </p:sp>
      <p:grpSp>
        <p:nvGrpSpPr>
          <p:cNvPr id="50" name="Groupe 49">
            <a:extLst>
              <a:ext uri="{FF2B5EF4-FFF2-40B4-BE49-F238E27FC236}">
                <a16:creationId xmlns:a16="http://schemas.microsoft.com/office/drawing/2014/main" id="{C64E840C-5E8E-1C4B-A06B-E363414831D5}"/>
              </a:ext>
            </a:extLst>
          </p:cNvPr>
          <p:cNvGrpSpPr/>
          <p:nvPr/>
        </p:nvGrpSpPr>
        <p:grpSpPr>
          <a:xfrm>
            <a:off x="1043171" y="4688124"/>
            <a:ext cx="306302" cy="307777"/>
            <a:chOff x="1092715" y="4688124"/>
            <a:chExt cx="306302" cy="307777"/>
          </a:xfrm>
        </p:grpSpPr>
        <p:sp>
          <p:nvSpPr>
            <p:cNvPr id="49" name="Ellipse 48">
              <a:extLst>
                <a:ext uri="{FF2B5EF4-FFF2-40B4-BE49-F238E27FC236}">
                  <a16:creationId xmlns:a16="http://schemas.microsoft.com/office/drawing/2014/main" id="{C98547C2-1CEA-E74A-AD89-43D4C63B9665}"/>
                </a:ext>
              </a:extLst>
            </p:cNvPr>
            <p:cNvSpPr/>
            <p:nvPr/>
          </p:nvSpPr>
          <p:spPr>
            <a:xfrm>
              <a:off x="1092715" y="4688124"/>
              <a:ext cx="306302" cy="30630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ZoneTexte 47">
              <a:extLst>
                <a:ext uri="{FF2B5EF4-FFF2-40B4-BE49-F238E27FC236}">
                  <a16:creationId xmlns:a16="http://schemas.microsoft.com/office/drawing/2014/main" id="{2E947926-E93A-DA45-A87A-11E8563D3100}"/>
                </a:ext>
              </a:extLst>
            </p:cNvPr>
            <p:cNvSpPr txBox="1"/>
            <p:nvPr/>
          </p:nvSpPr>
          <p:spPr>
            <a:xfrm>
              <a:off x="1103866" y="4688124"/>
              <a:ext cx="291326" cy="307777"/>
            </a:xfrm>
            <a:prstGeom prst="rect">
              <a:avLst/>
            </a:prstGeom>
            <a:noFill/>
          </p:spPr>
          <p:txBody>
            <a:bodyPr wrap="square" rtlCol="0">
              <a:spAutoFit/>
            </a:bodyPr>
            <a:lstStyle/>
            <a:p>
              <a:r>
                <a:rPr lang="fr-FR" b="1" dirty="0">
                  <a:solidFill>
                    <a:schemeClr val="accent1"/>
                  </a:solidFill>
                </a:rPr>
                <a:t>1</a:t>
              </a:r>
            </a:p>
          </p:txBody>
        </p:sp>
      </p:grpSp>
      <p:grpSp>
        <p:nvGrpSpPr>
          <p:cNvPr id="52" name="Groupe 51">
            <a:extLst>
              <a:ext uri="{FF2B5EF4-FFF2-40B4-BE49-F238E27FC236}">
                <a16:creationId xmlns:a16="http://schemas.microsoft.com/office/drawing/2014/main" id="{E574E4A7-AA32-694B-AE4B-4DD2AFF2AC38}"/>
              </a:ext>
            </a:extLst>
          </p:cNvPr>
          <p:cNvGrpSpPr/>
          <p:nvPr/>
        </p:nvGrpSpPr>
        <p:grpSpPr>
          <a:xfrm>
            <a:off x="3422046" y="4682703"/>
            <a:ext cx="306302" cy="307777"/>
            <a:chOff x="1092715" y="4688124"/>
            <a:chExt cx="306302" cy="307777"/>
          </a:xfrm>
        </p:grpSpPr>
        <p:sp>
          <p:nvSpPr>
            <p:cNvPr id="53" name="Ellipse 52">
              <a:extLst>
                <a:ext uri="{FF2B5EF4-FFF2-40B4-BE49-F238E27FC236}">
                  <a16:creationId xmlns:a16="http://schemas.microsoft.com/office/drawing/2014/main" id="{2133D731-C5F6-A942-A688-4B02440E6477}"/>
                </a:ext>
              </a:extLst>
            </p:cNvPr>
            <p:cNvSpPr/>
            <p:nvPr/>
          </p:nvSpPr>
          <p:spPr>
            <a:xfrm>
              <a:off x="1092715" y="4688124"/>
              <a:ext cx="306302" cy="30630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a:extLst>
                <a:ext uri="{FF2B5EF4-FFF2-40B4-BE49-F238E27FC236}">
                  <a16:creationId xmlns:a16="http://schemas.microsoft.com/office/drawing/2014/main" id="{27B6FE10-8C6C-2644-825F-3C16514D822D}"/>
                </a:ext>
              </a:extLst>
            </p:cNvPr>
            <p:cNvSpPr txBox="1"/>
            <p:nvPr/>
          </p:nvSpPr>
          <p:spPr>
            <a:xfrm>
              <a:off x="1103866" y="4688124"/>
              <a:ext cx="291326" cy="307777"/>
            </a:xfrm>
            <a:prstGeom prst="rect">
              <a:avLst/>
            </a:prstGeom>
            <a:noFill/>
          </p:spPr>
          <p:txBody>
            <a:bodyPr wrap="square" rtlCol="0">
              <a:spAutoFit/>
            </a:bodyPr>
            <a:lstStyle/>
            <a:p>
              <a:r>
                <a:rPr lang="fr-FR" b="1" dirty="0">
                  <a:solidFill>
                    <a:schemeClr val="accent1"/>
                  </a:solidFill>
                </a:rPr>
                <a:t>2</a:t>
              </a:r>
            </a:p>
          </p:txBody>
        </p:sp>
      </p:grpSp>
      <p:grpSp>
        <p:nvGrpSpPr>
          <p:cNvPr id="55" name="Groupe 54">
            <a:extLst>
              <a:ext uri="{FF2B5EF4-FFF2-40B4-BE49-F238E27FC236}">
                <a16:creationId xmlns:a16="http://schemas.microsoft.com/office/drawing/2014/main" id="{0310BED9-C715-4D44-B97A-895E4C124DDA}"/>
              </a:ext>
            </a:extLst>
          </p:cNvPr>
          <p:cNvGrpSpPr/>
          <p:nvPr/>
        </p:nvGrpSpPr>
        <p:grpSpPr>
          <a:xfrm>
            <a:off x="5678353" y="4690198"/>
            <a:ext cx="306302" cy="307777"/>
            <a:chOff x="1092715" y="4688124"/>
            <a:chExt cx="306302" cy="307777"/>
          </a:xfrm>
        </p:grpSpPr>
        <p:sp>
          <p:nvSpPr>
            <p:cNvPr id="56" name="Ellipse 55">
              <a:extLst>
                <a:ext uri="{FF2B5EF4-FFF2-40B4-BE49-F238E27FC236}">
                  <a16:creationId xmlns:a16="http://schemas.microsoft.com/office/drawing/2014/main" id="{AEE50885-51A5-2649-85A4-DB8CBA778768}"/>
                </a:ext>
              </a:extLst>
            </p:cNvPr>
            <p:cNvSpPr/>
            <p:nvPr/>
          </p:nvSpPr>
          <p:spPr>
            <a:xfrm>
              <a:off x="1092715" y="4688124"/>
              <a:ext cx="306302" cy="30630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a:extLst>
                <a:ext uri="{FF2B5EF4-FFF2-40B4-BE49-F238E27FC236}">
                  <a16:creationId xmlns:a16="http://schemas.microsoft.com/office/drawing/2014/main" id="{CD4457E9-B430-BF4F-937A-98019BF03444}"/>
                </a:ext>
              </a:extLst>
            </p:cNvPr>
            <p:cNvSpPr txBox="1"/>
            <p:nvPr/>
          </p:nvSpPr>
          <p:spPr>
            <a:xfrm>
              <a:off x="1103866" y="4688124"/>
              <a:ext cx="291326" cy="307777"/>
            </a:xfrm>
            <a:prstGeom prst="rect">
              <a:avLst/>
            </a:prstGeom>
            <a:noFill/>
          </p:spPr>
          <p:txBody>
            <a:bodyPr wrap="square" rtlCol="0">
              <a:spAutoFit/>
            </a:bodyPr>
            <a:lstStyle/>
            <a:p>
              <a:r>
                <a:rPr lang="fr-FR" b="1" dirty="0">
                  <a:solidFill>
                    <a:schemeClr val="accent1"/>
                  </a:solidFill>
                </a:rPr>
                <a:t>3</a:t>
              </a:r>
            </a:p>
          </p:txBody>
        </p:sp>
      </p:grpSp>
      <p:grpSp>
        <p:nvGrpSpPr>
          <p:cNvPr id="58" name="Groupe 57">
            <a:extLst>
              <a:ext uri="{FF2B5EF4-FFF2-40B4-BE49-F238E27FC236}">
                <a16:creationId xmlns:a16="http://schemas.microsoft.com/office/drawing/2014/main" id="{8D1F1BEB-CF78-B646-B2F5-71C083141B36}"/>
              </a:ext>
            </a:extLst>
          </p:cNvPr>
          <p:cNvGrpSpPr/>
          <p:nvPr/>
        </p:nvGrpSpPr>
        <p:grpSpPr>
          <a:xfrm>
            <a:off x="7882584" y="4688124"/>
            <a:ext cx="306302" cy="307777"/>
            <a:chOff x="1092715" y="4688124"/>
            <a:chExt cx="306302" cy="307777"/>
          </a:xfrm>
        </p:grpSpPr>
        <p:sp>
          <p:nvSpPr>
            <p:cNvPr id="59" name="Ellipse 58">
              <a:extLst>
                <a:ext uri="{FF2B5EF4-FFF2-40B4-BE49-F238E27FC236}">
                  <a16:creationId xmlns:a16="http://schemas.microsoft.com/office/drawing/2014/main" id="{1CD00EC6-97E9-C544-89C0-5F61EBBCA478}"/>
                </a:ext>
              </a:extLst>
            </p:cNvPr>
            <p:cNvSpPr/>
            <p:nvPr/>
          </p:nvSpPr>
          <p:spPr>
            <a:xfrm>
              <a:off x="1092715" y="4688124"/>
              <a:ext cx="306302" cy="30630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ZoneTexte 59">
              <a:extLst>
                <a:ext uri="{FF2B5EF4-FFF2-40B4-BE49-F238E27FC236}">
                  <a16:creationId xmlns:a16="http://schemas.microsoft.com/office/drawing/2014/main" id="{A4DFCDAB-3F97-8B4C-8DDD-666FE0EB59C6}"/>
                </a:ext>
              </a:extLst>
            </p:cNvPr>
            <p:cNvSpPr txBox="1"/>
            <p:nvPr/>
          </p:nvSpPr>
          <p:spPr>
            <a:xfrm>
              <a:off x="1103866" y="4688124"/>
              <a:ext cx="291326" cy="307777"/>
            </a:xfrm>
            <a:prstGeom prst="rect">
              <a:avLst/>
            </a:prstGeom>
            <a:noFill/>
          </p:spPr>
          <p:txBody>
            <a:bodyPr wrap="square" rtlCol="0">
              <a:spAutoFit/>
            </a:bodyPr>
            <a:lstStyle/>
            <a:p>
              <a:r>
                <a:rPr lang="fr-FR" b="1" dirty="0">
                  <a:solidFill>
                    <a:schemeClr val="accent1"/>
                  </a:solidFill>
                </a:rPr>
                <a:t>4</a:t>
              </a:r>
            </a:p>
          </p:txBody>
        </p:sp>
      </p:grpSp>
    </p:spTree>
    <p:extLst>
      <p:ext uri="{BB962C8B-B14F-4D97-AF65-F5344CB8AC3E}">
        <p14:creationId xmlns:p14="http://schemas.microsoft.com/office/powerpoint/2010/main" val="4049857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30" name="Rectangle 29">
            <a:extLst>
              <a:ext uri="{FF2B5EF4-FFF2-40B4-BE49-F238E27FC236}">
                <a16:creationId xmlns:a16="http://schemas.microsoft.com/office/drawing/2014/main" id="{EC61BAB3-8FFB-F642-A061-1DB9636051FE}"/>
              </a:ext>
            </a:extLst>
          </p:cNvPr>
          <p:cNvSpPr/>
          <p:nvPr/>
        </p:nvSpPr>
        <p:spPr>
          <a:xfrm>
            <a:off x="-1" y="1733049"/>
            <a:ext cx="9144001" cy="58684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45B4547E-D544-124F-B61E-E373EBB5077E}"/>
              </a:ext>
            </a:extLst>
          </p:cNvPr>
          <p:cNvSpPr/>
          <p:nvPr/>
        </p:nvSpPr>
        <p:spPr>
          <a:xfrm>
            <a:off x="6025210" y="3900937"/>
            <a:ext cx="3118789" cy="29646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3B94A767-7AF5-434B-B9C1-FD901190A5AE}"/>
              </a:ext>
            </a:extLst>
          </p:cNvPr>
          <p:cNvSpPr/>
          <p:nvPr/>
        </p:nvSpPr>
        <p:spPr>
          <a:xfrm>
            <a:off x="0" y="2493392"/>
            <a:ext cx="2017320" cy="139750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6" name="Shape 176"/>
          <p:cNvSpPr txBox="1">
            <a:spLocks noGrp="1"/>
          </p:cNvSpPr>
          <p:nvPr>
            <p:ph type="title"/>
          </p:nvPr>
        </p:nvSpPr>
        <p:spPr>
          <a:xfrm>
            <a:off x="-1" y="929525"/>
            <a:ext cx="8738241" cy="713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1. </a:t>
            </a:r>
            <a:r>
              <a:rPr lang="en-GB" dirty="0" err="1"/>
              <a:t>Transparence</a:t>
            </a:r>
            <a:r>
              <a:rPr lang="en-GB" dirty="0"/>
              <a:t> (1/2) </a:t>
            </a:r>
            <a:endParaRPr dirty="0"/>
          </a:p>
        </p:txBody>
      </p:sp>
      <p:sp>
        <p:nvSpPr>
          <p:cNvPr id="2" name="ZoneTexte 1">
            <a:extLst>
              <a:ext uri="{FF2B5EF4-FFF2-40B4-BE49-F238E27FC236}">
                <a16:creationId xmlns:a16="http://schemas.microsoft.com/office/drawing/2014/main" id="{AA4053CE-AFD4-D84B-84FF-E62EA5DB5DE2}"/>
              </a:ext>
            </a:extLst>
          </p:cNvPr>
          <p:cNvSpPr txBox="1"/>
          <p:nvPr/>
        </p:nvSpPr>
        <p:spPr>
          <a:xfrm>
            <a:off x="0" y="3100746"/>
            <a:ext cx="2017320" cy="523220"/>
          </a:xfrm>
          <a:prstGeom prst="rect">
            <a:avLst/>
          </a:prstGeom>
          <a:noFill/>
        </p:spPr>
        <p:txBody>
          <a:bodyPr wrap="square" rtlCol="0">
            <a:spAutoFit/>
          </a:bodyPr>
          <a:lstStyle/>
          <a:p>
            <a:pPr algn="ctr"/>
            <a:r>
              <a:rPr lang="fr-FR" b="1" dirty="0">
                <a:solidFill>
                  <a:schemeClr val="bg1"/>
                </a:solidFill>
              </a:rPr>
              <a:t>La transparence,  c’est quoi ?</a:t>
            </a:r>
          </a:p>
        </p:txBody>
      </p:sp>
      <p:sp>
        <p:nvSpPr>
          <p:cNvPr id="5" name="Rectangle 4">
            <a:extLst>
              <a:ext uri="{FF2B5EF4-FFF2-40B4-BE49-F238E27FC236}">
                <a16:creationId xmlns:a16="http://schemas.microsoft.com/office/drawing/2014/main" id="{B33BAA76-76FD-A64F-A5D2-1531A986EED2}"/>
              </a:ext>
            </a:extLst>
          </p:cNvPr>
          <p:cNvSpPr/>
          <p:nvPr/>
        </p:nvSpPr>
        <p:spPr>
          <a:xfrm>
            <a:off x="2177115" y="2567263"/>
            <a:ext cx="6732194" cy="1169551"/>
          </a:xfrm>
          <a:prstGeom prst="rect">
            <a:avLst/>
          </a:prstGeom>
        </p:spPr>
        <p:txBody>
          <a:bodyPr wrap="square">
            <a:spAutoFit/>
          </a:bodyPr>
          <a:lstStyle/>
          <a:p>
            <a:pPr marL="285750" indent="-285750" algn="just">
              <a:buFont typeface="Wingdings" pitchFamily="2" charset="2"/>
              <a:buChar char="§"/>
            </a:pPr>
            <a:r>
              <a:rPr lang="fr-FR" b="1" dirty="0">
                <a:latin typeface="Arial" panose="020B0604020202020204" pitchFamily="34" charset="0"/>
              </a:rPr>
              <a:t>Accès à tous les documents administratifs </a:t>
            </a:r>
            <a:r>
              <a:rPr lang="fr-FR" dirty="0">
                <a:latin typeface="Arial" panose="020B0604020202020204" pitchFamily="34" charset="0"/>
              </a:rPr>
              <a:t>de la Municipalité </a:t>
            </a:r>
          </a:p>
          <a:p>
            <a:pPr marL="285750" indent="-285750" algn="just">
              <a:buFont typeface="Wingdings" pitchFamily="2" charset="2"/>
              <a:buChar char="§"/>
            </a:pPr>
            <a:r>
              <a:rPr lang="fr-FR" b="1" dirty="0">
                <a:latin typeface="Arial" panose="020B0604020202020204" pitchFamily="34" charset="0"/>
              </a:rPr>
              <a:t>Publication </a:t>
            </a:r>
            <a:r>
              <a:rPr lang="fr-FR" dirty="0">
                <a:latin typeface="Arial" panose="020B0604020202020204" pitchFamily="34" charset="0"/>
              </a:rPr>
              <a:t>des décisions sous un </a:t>
            </a:r>
            <a:r>
              <a:rPr lang="fr-FR" b="1" dirty="0">
                <a:latin typeface="Arial" panose="020B0604020202020204" pitchFamily="34" charset="0"/>
              </a:rPr>
              <a:t>format accessible </a:t>
            </a:r>
            <a:r>
              <a:rPr lang="fr-FR" dirty="0">
                <a:latin typeface="Arial" panose="020B0604020202020204" pitchFamily="34" charset="0"/>
              </a:rPr>
              <a:t>et un </a:t>
            </a:r>
            <a:r>
              <a:rPr lang="fr-FR" b="1" dirty="0">
                <a:latin typeface="Arial" panose="020B0604020202020204" pitchFamily="34" charset="0"/>
              </a:rPr>
              <a:t>texte compréhensible par tous  </a:t>
            </a:r>
          </a:p>
          <a:p>
            <a:pPr marL="285750" indent="-285750" algn="just">
              <a:buFont typeface="Wingdings" pitchFamily="2" charset="2"/>
              <a:buChar char="§"/>
            </a:pPr>
            <a:r>
              <a:rPr lang="fr-FR" b="1" dirty="0">
                <a:latin typeface="Arial" panose="020B0604020202020204" pitchFamily="34" charset="0"/>
              </a:rPr>
              <a:t>Mise à disposition gratuite </a:t>
            </a:r>
            <a:r>
              <a:rPr lang="fr-FR" dirty="0">
                <a:latin typeface="Arial" panose="020B0604020202020204" pitchFamily="34" charset="0"/>
              </a:rPr>
              <a:t>et sous format </a:t>
            </a:r>
            <a:r>
              <a:rPr lang="fr-FR" b="1" dirty="0">
                <a:latin typeface="Arial" panose="020B0604020202020204" pitchFamily="34" charset="0"/>
              </a:rPr>
              <a:t>exploitable </a:t>
            </a:r>
            <a:r>
              <a:rPr lang="fr-FR" dirty="0">
                <a:latin typeface="Arial" panose="020B0604020202020204" pitchFamily="34" charset="0"/>
              </a:rPr>
              <a:t>de données publiques produites ou reçues dans le cadre d’une mission de service public (open data) </a:t>
            </a:r>
          </a:p>
        </p:txBody>
      </p:sp>
      <p:sp>
        <p:nvSpPr>
          <p:cNvPr id="14" name="Rectangle 13">
            <a:extLst>
              <a:ext uri="{FF2B5EF4-FFF2-40B4-BE49-F238E27FC236}">
                <a16:creationId xmlns:a16="http://schemas.microsoft.com/office/drawing/2014/main" id="{7E803DA2-F07D-8542-848D-C061CDCD9C6D}"/>
              </a:ext>
            </a:extLst>
          </p:cNvPr>
          <p:cNvSpPr/>
          <p:nvPr/>
        </p:nvSpPr>
        <p:spPr>
          <a:xfrm>
            <a:off x="4869210" y="3906755"/>
            <a:ext cx="1217393" cy="295881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BEBAAAE2-A019-3344-A94F-90D8D150B0FA}"/>
              </a:ext>
            </a:extLst>
          </p:cNvPr>
          <p:cNvSpPr txBox="1"/>
          <p:nvPr/>
        </p:nvSpPr>
        <p:spPr>
          <a:xfrm>
            <a:off x="4872165" y="5338443"/>
            <a:ext cx="1214438" cy="307777"/>
          </a:xfrm>
          <a:prstGeom prst="rect">
            <a:avLst/>
          </a:prstGeom>
          <a:noFill/>
        </p:spPr>
        <p:txBody>
          <a:bodyPr wrap="square" rtlCol="0">
            <a:spAutoFit/>
          </a:bodyPr>
          <a:lstStyle/>
          <a:p>
            <a:pPr algn="ctr"/>
            <a:r>
              <a:rPr lang="fr-FR" b="1" dirty="0">
                <a:solidFill>
                  <a:schemeClr val="bg2"/>
                </a:solidFill>
              </a:rPr>
              <a:t>Impacts</a:t>
            </a:r>
          </a:p>
        </p:txBody>
      </p:sp>
      <p:sp>
        <p:nvSpPr>
          <p:cNvPr id="11" name="Rectangle 10">
            <a:extLst>
              <a:ext uri="{FF2B5EF4-FFF2-40B4-BE49-F238E27FC236}">
                <a16:creationId xmlns:a16="http://schemas.microsoft.com/office/drawing/2014/main" id="{FE90E920-C64D-AF42-8616-1032C41D5E11}"/>
              </a:ext>
            </a:extLst>
          </p:cNvPr>
          <p:cNvSpPr/>
          <p:nvPr/>
        </p:nvSpPr>
        <p:spPr>
          <a:xfrm>
            <a:off x="6025211" y="4176093"/>
            <a:ext cx="2921546" cy="2492990"/>
          </a:xfrm>
          <a:prstGeom prst="rect">
            <a:avLst/>
          </a:prstGeom>
        </p:spPr>
        <p:txBody>
          <a:bodyPr wrap="square">
            <a:spAutoFit/>
          </a:bodyPr>
          <a:lstStyle/>
          <a:p>
            <a:pPr marL="285750" indent="-285750" algn="just">
              <a:buFont typeface="Wingdings" pitchFamily="2" charset="2"/>
              <a:buChar char="§"/>
            </a:pPr>
            <a:r>
              <a:rPr lang="fr-FR" b="1" dirty="0">
                <a:latin typeface="Arial" panose="020B0604020202020204" pitchFamily="34" charset="0"/>
                <a:ea typeface="Times New Roman" panose="02020603050405020304" pitchFamily="18" charset="0"/>
              </a:rPr>
              <a:t>Création de nouveaux services numériques </a:t>
            </a:r>
            <a:r>
              <a:rPr lang="fr-FR" sz="1600" b="1" dirty="0">
                <a:latin typeface="Times New Roman" panose="02020603050405020304" pitchFamily="18" charset="0"/>
                <a:ea typeface="Times New Roman" panose="02020603050405020304" pitchFamily="18" charset="0"/>
              </a:rPr>
              <a:t> </a:t>
            </a:r>
            <a:endParaRPr lang="fr-FR" sz="1600" dirty="0">
              <a:latin typeface="Times New Roman" panose="02020603050405020304" pitchFamily="18" charset="0"/>
              <a:ea typeface="Times New Roman" panose="02020603050405020304" pitchFamily="18" charset="0"/>
            </a:endParaRPr>
          </a:p>
          <a:p>
            <a:pPr marL="285750" indent="-285750" algn="just">
              <a:buFont typeface="Wingdings" pitchFamily="2" charset="2"/>
              <a:buChar char="§"/>
            </a:pPr>
            <a:r>
              <a:rPr lang="fr-FR" dirty="0">
                <a:latin typeface="Arial" panose="020B0604020202020204" pitchFamily="34" charset="0"/>
                <a:ea typeface="Times New Roman" panose="02020603050405020304" pitchFamily="18" charset="0"/>
              </a:rPr>
              <a:t>Meilleure collaboration sur des projets transversaux et meilleure efficacité des autorités locales</a:t>
            </a:r>
          </a:p>
          <a:p>
            <a:pPr marL="285750" indent="-285750" algn="just">
              <a:buFont typeface="Wingdings" pitchFamily="2" charset="2"/>
              <a:buChar char="§"/>
            </a:pPr>
            <a:r>
              <a:rPr lang="fr-FR" b="1" dirty="0">
                <a:latin typeface="Arial" panose="020B0604020202020204" pitchFamily="34" charset="0"/>
                <a:ea typeface="Times New Roman" panose="02020603050405020304" pitchFamily="18" charset="0"/>
              </a:rPr>
              <a:t>Meilleure coopération du citoyen avec l’administration locale </a:t>
            </a:r>
            <a:endParaRPr lang="fr-FR" dirty="0">
              <a:latin typeface="Arial" panose="020B0604020202020204" pitchFamily="34" charset="0"/>
              <a:ea typeface="Times New Roman" panose="02020603050405020304" pitchFamily="18" charset="0"/>
            </a:endParaRPr>
          </a:p>
          <a:p>
            <a:pPr marL="285750" indent="-285750" algn="just">
              <a:buFont typeface="Wingdings" pitchFamily="2" charset="2"/>
              <a:buChar char="§"/>
            </a:pPr>
            <a:r>
              <a:rPr lang="fr-FR" b="1" dirty="0">
                <a:latin typeface="Arial" panose="020B0604020202020204" pitchFamily="34" charset="0"/>
                <a:ea typeface="Times New Roman" panose="02020603050405020304" pitchFamily="18" charset="0"/>
              </a:rPr>
              <a:t>Environnement propice à l’investissement </a:t>
            </a:r>
            <a:endParaRPr lang="fr-FR" sz="1600" dirty="0">
              <a:effectLst/>
              <a:latin typeface="Times New Roman" panose="02020603050405020304" pitchFamily="18" charset="0"/>
              <a:ea typeface="Times New Roman" panose="02020603050405020304" pitchFamily="18" charset="0"/>
            </a:endParaRPr>
          </a:p>
        </p:txBody>
      </p:sp>
      <p:pic>
        <p:nvPicPr>
          <p:cNvPr id="17" name="Image 16">
            <a:extLst>
              <a:ext uri="{FF2B5EF4-FFF2-40B4-BE49-F238E27FC236}">
                <a16:creationId xmlns:a16="http://schemas.microsoft.com/office/drawing/2014/main" id="{57398DCC-DC2E-274A-A0D9-023CE8933785}"/>
              </a:ext>
            </a:extLst>
          </p:cNvPr>
          <p:cNvPicPr>
            <a:picLocks noChangeAspect="1"/>
          </p:cNvPicPr>
          <p:nvPr/>
        </p:nvPicPr>
        <p:blipFill>
          <a:blip r:embed="rId3"/>
          <a:stretch>
            <a:fillRect/>
          </a:stretch>
        </p:blipFill>
        <p:spPr>
          <a:xfrm>
            <a:off x="5223534" y="4639856"/>
            <a:ext cx="651379" cy="651379"/>
          </a:xfrm>
          <a:prstGeom prst="rect">
            <a:avLst/>
          </a:prstGeom>
        </p:spPr>
      </p:pic>
      <p:sp>
        <p:nvSpPr>
          <p:cNvPr id="22" name="ZoneTexte 21">
            <a:extLst>
              <a:ext uri="{FF2B5EF4-FFF2-40B4-BE49-F238E27FC236}">
                <a16:creationId xmlns:a16="http://schemas.microsoft.com/office/drawing/2014/main" id="{57A0EE53-6A15-514A-9A0C-5A8D8CC12400}"/>
              </a:ext>
            </a:extLst>
          </p:cNvPr>
          <p:cNvSpPr txBox="1"/>
          <p:nvPr/>
        </p:nvSpPr>
        <p:spPr>
          <a:xfrm>
            <a:off x="447011" y="1863008"/>
            <a:ext cx="1123298" cy="307777"/>
          </a:xfrm>
          <a:prstGeom prst="rect">
            <a:avLst/>
          </a:prstGeom>
          <a:noFill/>
        </p:spPr>
        <p:txBody>
          <a:bodyPr wrap="square" rtlCol="0">
            <a:spAutoFit/>
          </a:bodyPr>
          <a:lstStyle/>
          <a:p>
            <a:pPr algn="ctr"/>
            <a:r>
              <a:rPr lang="fr-FR" b="1" dirty="0">
                <a:solidFill>
                  <a:schemeClr val="accent5"/>
                </a:solidFill>
              </a:rPr>
              <a:t>#confiance </a:t>
            </a:r>
          </a:p>
        </p:txBody>
      </p:sp>
      <p:sp>
        <p:nvSpPr>
          <p:cNvPr id="23" name="Rectangle 22">
            <a:extLst>
              <a:ext uri="{FF2B5EF4-FFF2-40B4-BE49-F238E27FC236}">
                <a16:creationId xmlns:a16="http://schemas.microsoft.com/office/drawing/2014/main" id="{0F703882-0919-454D-8E8D-A473808E3AB4}"/>
              </a:ext>
            </a:extLst>
          </p:cNvPr>
          <p:cNvSpPr/>
          <p:nvPr/>
        </p:nvSpPr>
        <p:spPr>
          <a:xfrm>
            <a:off x="1828944" y="1863008"/>
            <a:ext cx="1640360" cy="523220"/>
          </a:xfrm>
          <a:prstGeom prst="rect">
            <a:avLst/>
          </a:prstGeom>
        </p:spPr>
        <p:txBody>
          <a:bodyPr wrap="square">
            <a:spAutoFit/>
          </a:bodyPr>
          <a:lstStyle/>
          <a:p>
            <a:r>
              <a:rPr lang="fr-FR" b="1" dirty="0">
                <a:solidFill>
                  <a:schemeClr val="accent5"/>
                </a:solidFill>
                <a:latin typeface="Arial" panose="020B0604020202020204" pitchFamily="34" charset="0"/>
                <a:ea typeface="Times New Roman" panose="02020603050405020304" pitchFamily="18" charset="0"/>
              </a:rPr>
              <a:t>#communication</a:t>
            </a:r>
            <a:r>
              <a:rPr lang="fr-FR" dirty="0">
                <a:solidFill>
                  <a:schemeClr val="accent5"/>
                </a:solidFill>
              </a:rPr>
              <a:t>  	</a:t>
            </a:r>
          </a:p>
        </p:txBody>
      </p:sp>
      <p:sp>
        <p:nvSpPr>
          <p:cNvPr id="26" name="Rectangle 25">
            <a:extLst>
              <a:ext uri="{FF2B5EF4-FFF2-40B4-BE49-F238E27FC236}">
                <a16:creationId xmlns:a16="http://schemas.microsoft.com/office/drawing/2014/main" id="{000E3A71-BB8C-BB4E-AE56-C71E35972DC0}"/>
              </a:ext>
            </a:extLst>
          </p:cNvPr>
          <p:cNvSpPr/>
          <p:nvPr/>
        </p:nvSpPr>
        <p:spPr>
          <a:xfrm>
            <a:off x="3727939" y="1863008"/>
            <a:ext cx="1491333" cy="307777"/>
          </a:xfrm>
          <a:prstGeom prst="rect">
            <a:avLst/>
          </a:prstGeom>
        </p:spPr>
        <p:txBody>
          <a:bodyPr wrap="square">
            <a:spAutoFit/>
          </a:bodyPr>
          <a:lstStyle/>
          <a:p>
            <a:r>
              <a:rPr lang="fr-FR" b="1" dirty="0">
                <a:solidFill>
                  <a:schemeClr val="accent5"/>
                </a:solidFill>
                <a:latin typeface="Arial" panose="020B0604020202020204" pitchFamily="34" charset="0"/>
                <a:ea typeface="Times New Roman" panose="02020603050405020304" pitchFamily="18" charset="0"/>
              </a:rPr>
              <a:t>#participation </a:t>
            </a:r>
            <a:endParaRPr lang="fr-FR" b="1" dirty="0">
              <a:solidFill>
                <a:schemeClr val="accent5"/>
              </a:solidFill>
            </a:endParaRPr>
          </a:p>
        </p:txBody>
      </p:sp>
      <p:sp>
        <p:nvSpPr>
          <p:cNvPr id="28" name="Rectangle 27">
            <a:extLst>
              <a:ext uri="{FF2B5EF4-FFF2-40B4-BE49-F238E27FC236}">
                <a16:creationId xmlns:a16="http://schemas.microsoft.com/office/drawing/2014/main" id="{FB5C4D6A-4439-E941-9A5B-35F68EB6E433}"/>
              </a:ext>
            </a:extLst>
          </p:cNvPr>
          <p:cNvSpPr/>
          <p:nvPr/>
        </p:nvSpPr>
        <p:spPr>
          <a:xfrm>
            <a:off x="5477907" y="1863008"/>
            <a:ext cx="1316662" cy="523220"/>
          </a:xfrm>
          <a:prstGeom prst="rect">
            <a:avLst/>
          </a:prstGeom>
        </p:spPr>
        <p:txBody>
          <a:bodyPr wrap="square">
            <a:spAutoFit/>
          </a:bodyPr>
          <a:lstStyle/>
          <a:p>
            <a:r>
              <a:rPr lang="fr-FR" b="1" dirty="0">
                <a:solidFill>
                  <a:schemeClr val="accent5"/>
                </a:solidFill>
                <a:latin typeface="Arial" panose="020B0604020202020204" pitchFamily="34" charset="0"/>
                <a:ea typeface="Times New Roman" panose="02020603050405020304" pitchFamily="18" charset="0"/>
              </a:rPr>
              <a:t>#coopération</a:t>
            </a:r>
            <a:r>
              <a:rPr lang="fr-FR" dirty="0">
                <a:solidFill>
                  <a:schemeClr val="accent5"/>
                </a:solidFill>
              </a:rPr>
              <a:t>	</a:t>
            </a:r>
          </a:p>
        </p:txBody>
      </p:sp>
      <p:sp>
        <p:nvSpPr>
          <p:cNvPr id="29" name="Rectangle 28">
            <a:extLst>
              <a:ext uri="{FF2B5EF4-FFF2-40B4-BE49-F238E27FC236}">
                <a16:creationId xmlns:a16="http://schemas.microsoft.com/office/drawing/2014/main" id="{17411C62-0E63-584B-A72C-499E1AD56998}"/>
              </a:ext>
            </a:extLst>
          </p:cNvPr>
          <p:cNvSpPr/>
          <p:nvPr/>
        </p:nvSpPr>
        <p:spPr>
          <a:xfrm>
            <a:off x="7053205" y="1863008"/>
            <a:ext cx="1324090" cy="523220"/>
          </a:xfrm>
          <a:prstGeom prst="rect">
            <a:avLst/>
          </a:prstGeom>
        </p:spPr>
        <p:txBody>
          <a:bodyPr wrap="square">
            <a:spAutoFit/>
          </a:bodyPr>
          <a:lstStyle/>
          <a:p>
            <a:r>
              <a:rPr lang="fr-FR" b="1" dirty="0">
                <a:solidFill>
                  <a:schemeClr val="accent5"/>
                </a:solidFill>
                <a:latin typeface="Arial" panose="020B0604020202020204" pitchFamily="34" charset="0"/>
                <a:ea typeface="Times New Roman" panose="02020603050405020304" pitchFamily="18" charset="0"/>
              </a:rPr>
              <a:t>#réutilisation</a:t>
            </a:r>
            <a:r>
              <a:rPr lang="fr-FR" dirty="0">
                <a:solidFill>
                  <a:schemeClr val="accent5"/>
                </a:solidFill>
              </a:rPr>
              <a:t>	</a:t>
            </a:r>
          </a:p>
        </p:txBody>
      </p:sp>
      <p:sp>
        <p:nvSpPr>
          <p:cNvPr id="27" name="Rectangle 26">
            <a:extLst>
              <a:ext uri="{FF2B5EF4-FFF2-40B4-BE49-F238E27FC236}">
                <a16:creationId xmlns:a16="http://schemas.microsoft.com/office/drawing/2014/main" id="{82312838-42A3-6145-9B08-6F9C5CE670AE}"/>
              </a:ext>
            </a:extLst>
          </p:cNvPr>
          <p:cNvSpPr/>
          <p:nvPr/>
        </p:nvSpPr>
        <p:spPr>
          <a:xfrm>
            <a:off x="798506" y="2546748"/>
            <a:ext cx="420308" cy="553998"/>
          </a:xfrm>
          <a:prstGeom prst="rect">
            <a:avLst/>
          </a:prstGeom>
        </p:spPr>
        <p:txBody>
          <a:bodyPr wrap="none">
            <a:spAutoFit/>
          </a:bodyPr>
          <a:lstStyle/>
          <a:p>
            <a:r>
              <a:rPr lang="fr-FR" sz="3000" b="1" dirty="0">
                <a:solidFill>
                  <a:schemeClr val="bg1"/>
                </a:solidFill>
              </a:rPr>
              <a:t>?</a:t>
            </a:r>
            <a:endParaRPr lang="fr-FR" sz="3000" dirty="0"/>
          </a:p>
        </p:txBody>
      </p:sp>
      <p:sp>
        <p:nvSpPr>
          <p:cNvPr id="32" name="Rectangle 31">
            <a:extLst>
              <a:ext uri="{FF2B5EF4-FFF2-40B4-BE49-F238E27FC236}">
                <a16:creationId xmlns:a16="http://schemas.microsoft.com/office/drawing/2014/main" id="{D2B796FB-F067-B34D-83BA-FECAB6D64F56}"/>
              </a:ext>
            </a:extLst>
          </p:cNvPr>
          <p:cNvSpPr/>
          <p:nvPr/>
        </p:nvSpPr>
        <p:spPr>
          <a:xfrm>
            <a:off x="1421" y="3901173"/>
            <a:ext cx="1217393" cy="295881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a:extLst>
              <a:ext uri="{FF2B5EF4-FFF2-40B4-BE49-F238E27FC236}">
                <a16:creationId xmlns:a16="http://schemas.microsoft.com/office/drawing/2014/main" id="{D36ED096-01B2-9C4F-8563-2AEB841D222D}"/>
              </a:ext>
            </a:extLst>
          </p:cNvPr>
          <p:cNvSpPr txBox="1"/>
          <p:nvPr/>
        </p:nvSpPr>
        <p:spPr>
          <a:xfrm>
            <a:off x="4376" y="5332861"/>
            <a:ext cx="1214438" cy="523220"/>
          </a:xfrm>
          <a:prstGeom prst="rect">
            <a:avLst/>
          </a:prstGeom>
          <a:noFill/>
        </p:spPr>
        <p:txBody>
          <a:bodyPr wrap="square" rtlCol="0">
            <a:spAutoFit/>
          </a:bodyPr>
          <a:lstStyle/>
          <a:p>
            <a:pPr algn="ctr"/>
            <a:r>
              <a:rPr lang="fr-FR" b="1" dirty="0">
                <a:solidFill>
                  <a:schemeClr val="bg2"/>
                </a:solidFill>
              </a:rPr>
              <a:t>Bonnes pratiques </a:t>
            </a:r>
          </a:p>
        </p:txBody>
      </p:sp>
      <p:sp>
        <p:nvSpPr>
          <p:cNvPr id="39" name="Rectangle 38">
            <a:extLst>
              <a:ext uri="{FF2B5EF4-FFF2-40B4-BE49-F238E27FC236}">
                <a16:creationId xmlns:a16="http://schemas.microsoft.com/office/drawing/2014/main" id="{5DCC909E-D5AE-4B43-A19E-1481FBE765AB}"/>
              </a:ext>
            </a:extLst>
          </p:cNvPr>
          <p:cNvSpPr/>
          <p:nvPr/>
        </p:nvSpPr>
        <p:spPr>
          <a:xfrm>
            <a:off x="1218815" y="3941691"/>
            <a:ext cx="3500098" cy="3139321"/>
          </a:xfrm>
          <a:prstGeom prst="rect">
            <a:avLst/>
          </a:prstGeom>
        </p:spPr>
        <p:txBody>
          <a:bodyPr wrap="square">
            <a:spAutoFit/>
          </a:bodyPr>
          <a:lstStyle/>
          <a:p>
            <a:pPr marL="342900" indent="-342900" algn="just" fontAlgn="base">
              <a:buFont typeface="Wingdings" pitchFamily="2" charset="2"/>
              <a:buChar char=""/>
            </a:pPr>
            <a:r>
              <a:rPr lang="fr-FR" b="1" dirty="0">
                <a:latin typeface="Arial" panose="020B0604020202020204" pitchFamily="34" charset="0"/>
                <a:ea typeface="Times New Roman" panose="02020603050405020304" pitchFamily="18" charset="0"/>
              </a:rPr>
              <a:t>Publier des données </a:t>
            </a:r>
            <a:r>
              <a:rPr lang="fr-FR" dirty="0" err="1">
                <a:latin typeface="Arial" panose="020B0604020202020204" pitchFamily="34" charset="0"/>
                <a:ea typeface="Times New Roman" panose="02020603050405020304" pitchFamily="18" charset="0"/>
              </a:rPr>
              <a:t>anonymisées</a:t>
            </a:r>
            <a:r>
              <a:rPr lang="fr-FR" dirty="0">
                <a:latin typeface="Arial" panose="020B0604020202020204" pitchFamily="34" charset="0"/>
                <a:ea typeface="Times New Roman" panose="02020603050405020304" pitchFamily="18" charset="0"/>
              </a:rPr>
              <a:t> et exploitables sur le portail </a:t>
            </a:r>
            <a:r>
              <a:rPr lang="fr-FR" b="1" u="sng" dirty="0">
                <a:solidFill>
                  <a:srgbClr val="0563C1"/>
                </a:solidFill>
                <a:latin typeface="Arial" panose="020B0604020202020204" pitchFamily="34" charset="0"/>
                <a:ea typeface="Times New Roman" panose="02020603050405020304" pitchFamily="18" charset="0"/>
                <a:hlinkClick r:id="rId4"/>
              </a:rPr>
              <a:t>open data national</a:t>
            </a:r>
            <a:r>
              <a:rPr lang="fr-FR" b="1" dirty="0">
                <a:latin typeface="Arial" panose="020B0604020202020204" pitchFamily="34" charset="0"/>
                <a:ea typeface="Times New Roman" panose="02020603050405020304" pitchFamily="18" charset="0"/>
              </a:rPr>
              <a:t> ;</a:t>
            </a:r>
            <a:endParaRPr lang="fr-FR" b="1" dirty="0">
              <a:solidFill>
                <a:srgbClr val="222220"/>
              </a:solidFill>
              <a:latin typeface="Arial" panose="020B0604020202020204" pitchFamily="34" charset="0"/>
              <a:ea typeface="Times New Roman" panose="02020603050405020304" pitchFamily="18" charset="0"/>
            </a:endParaRPr>
          </a:p>
          <a:p>
            <a:pPr marL="342900" lvl="0" indent="-342900" algn="just">
              <a:buFont typeface="Wingdings" pitchFamily="2" charset="2"/>
              <a:buChar char=""/>
            </a:pPr>
            <a:r>
              <a:rPr lang="fr-FR" b="1" dirty="0" err="1">
                <a:latin typeface="Arial" panose="020B0604020202020204" pitchFamily="34" charset="0"/>
                <a:ea typeface="Times New Roman" panose="02020603050405020304" pitchFamily="18" charset="0"/>
              </a:rPr>
              <a:t>Anonymiser</a:t>
            </a:r>
            <a:r>
              <a:rPr lang="fr-FR" b="1" dirty="0">
                <a:latin typeface="Arial" panose="020B0604020202020204" pitchFamily="34" charset="0"/>
                <a:ea typeface="Times New Roman" panose="02020603050405020304" pitchFamily="18" charset="0"/>
              </a:rPr>
              <a:t> les données </a:t>
            </a:r>
            <a:r>
              <a:rPr lang="fr-FR" dirty="0">
                <a:latin typeface="Arial" panose="020B0604020202020204" pitchFamily="34" charset="0"/>
                <a:ea typeface="Times New Roman" panose="02020603050405020304" pitchFamily="18" charset="0"/>
              </a:rPr>
              <a:t>à caractère personnel ;</a:t>
            </a:r>
            <a:endParaRPr lang="fr-FR" sz="1600" dirty="0">
              <a:latin typeface="Times New Roman" panose="02020603050405020304" pitchFamily="18" charset="0"/>
              <a:ea typeface="Times New Roman" panose="02020603050405020304" pitchFamily="18" charset="0"/>
            </a:endParaRPr>
          </a:p>
          <a:p>
            <a:pPr marL="342900" lvl="0" indent="-342900" algn="just">
              <a:buFont typeface="Wingdings" pitchFamily="2" charset="2"/>
              <a:buChar char=""/>
            </a:pPr>
            <a:r>
              <a:rPr lang="fr-FR" b="1" dirty="0">
                <a:latin typeface="Arial" panose="020B0604020202020204" pitchFamily="34" charset="0"/>
                <a:ea typeface="Times New Roman" panose="02020603050405020304" pitchFamily="18" charset="0"/>
              </a:rPr>
              <a:t>Faire appel aux réseaux d’observateurs locaux existants </a:t>
            </a:r>
            <a:r>
              <a:rPr lang="fr-FR" dirty="0">
                <a:latin typeface="Arial" panose="020B0604020202020204" pitchFamily="34" charset="0"/>
                <a:ea typeface="Times New Roman" panose="02020603050405020304" pitchFamily="18" charset="0"/>
              </a:rPr>
              <a:t>et aux associations de la société civile ;</a:t>
            </a:r>
          </a:p>
          <a:p>
            <a:pPr marL="342900" lvl="0" indent="-342900" algn="just">
              <a:buFont typeface="Wingdings" pitchFamily="2" charset="2"/>
              <a:buChar char=""/>
            </a:pPr>
            <a:r>
              <a:rPr lang="fr-FR" b="1" dirty="0">
                <a:latin typeface="Arial" panose="020B0604020202020204" pitchFamily="34" charset="0"/>
                <a:ea typeface="Times New Roman" panose="02020603050405020304" pitchFamily="18" charset="0"/>
              </a:rPr>
              <a:t>Former les agents </a:t>
            </a:r>
            <a:r>
              <a:rPr lang="fr-FR" dirty="0">
                <a:latin typeface="Arial" panose="020B0604020202020204" pitchFamily="34" charset="0"/>
                <a:ea typeface="Times New Roman" panose="02020603050405020304" pitchFamily="18" charset="0"/>
              </a:rPr>
              <a:t>de la Municipalité à l’ouverture des données ;</a:t>
            </a:r>
          </a:p>
          <a:p>
            <a:pPr marL="342900" indent="-342900" algn="just">
              <a:buFont typeface="Wingdings" pitchFamily="2" charset="2"/>
              <a:buChar char=""/>
            </a:pPr>
            <a:r>
              <a:rPr lang="fr-FR" b="1" dirty="0">
                <a:solidFill>
                  <a:srgbClr val="222220"/>
                </a:solidFill>
                <a:latin typeface="Arial" panose="020B0604020202020204" pitchFamily="34" charset="0"/>
                <a:ea typeface="Times New Roman" panose="02020603050405020304" pitchFamily="18" charset="0"/>
              </a:rPr>
              <a:t>Retransmettre en direct sur Internet </a:t>
            </a:r>
            <a:r>
              <a:rPr lang="fr-FR" dirty="0">
                <a:solidFill>
                  <a:srgbClr val="222220"/>
                </a:solidFill>
                <a:latin typeface="Arial" panose="020B0604020202020204" pitchFamily="34" charset="0"/>
                <a:ea typeface="Times New Roman" panose="02020603050405020304" pitchFamily="18" charset="0"/>
              </a:rPr>
              <a:t>certaines séances du conseil municipal.</a:t>
            </a:r>
          </a:p>
          <a:p>
            <a:pPr marL="342900" lvl="0" indent="-342900" algn="just">
              <a:buFont typeface="Wingdings" pitchFamily="2" charset="2"/>
              <a:buChar char=""/>
            </a:pPr>
            <a:endParaRPr lang="fr-FR" sz="1600" dirty="0">
              <a:effectLst/>
              <a:latin typeface="Times New Roman" panose="02020603050405020304" pitchFamily="18" charset="0"/>
              <a:ea typeface="Times New Roman" panose="02020603050405020304" pitchFamily="18" charset="0"/>
            </a:endParaRPr>
          </a:p>
        </p:txBody>
      </p:sp>
      <p:pic>
        <p:nvPicPr>
          <p:cNvPr id="40" name="Image 39">
            <a:extLst>
              <a:ext uri="{FF2B5EF4-FFF2-40B4-BE49-F238E27FC236}">
                <a16:creationId xmlns:a16="http://schemas.microsoft.com/office/drawing/2014/main" id="{82868EFC-5046-4546-99D6-11166FB3D2DB}"/>
              </a:ext>
            </a:extLst>
          </p:cNvPr>
          <p:cNvPicPr>
            <a:picLocks noChangeAspect="1"/>
          </p:cNvPicPr>
          <p:nvPr/>
        </p:nvPicPr>
        <p:blipFill>
          <a:blip r:embed="rId5"/>
          <a:stretch>
            <a:fillRect/>
          </a:stretch>
        </p:blipFill>
        <p:spPr>
          <a:xfrm>
            <a:off x="291458" y="4457732"/>
            <a:ext cx="709871" cy="709871"/>
          </a:xfrm>
          <a:prstGeom prst="rect">
            <a:avLst/>
          </a:prstGeom>
        </p:spPr>
      </p:pic>
      <p:cxnSp>
        <p:nvCxnSpPr>
          <p:cNvPr id="42" name="Connecteur droit 41">
            <a:extLst>
              <a:ext uri="{FF2B5EF4-FFF2-40B4-BE49-F238E27FC236}">
                <a16:creationId xmlns:a16="http://schemas.microsoft.com/office/drawing/2014/main" id="{EC8C2087-C0F5-1F46-8ABE-0080883586D6}"/>
              </a:ext>
            </a:extLst>
          </p:cNvPr>
          <p:cNvCxnSpPr/>
          <p:nvPr/>
        </p:nvCxnSpPr>
        <p:spPr>
          <a:xfrm>
            <a:off x="0" y="3898825"/>
            <a:ext cx="9143999"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45" name="Image 44">
            <a:extLst>
              <a:ext uri="{FF2B5EF4-FFF2-40B4-BE49-F238E27FC236}">
                <a16:creationId xmlns:a16="http://schemas.microsoft.com/office/drawing/2014/main" id="{6925EBC0-086C-1D4B-B5F3-91C2913DEC13}"/>
              </a:ext>
            </a:extLst>
          </p:cNvPr>
          <p:cNvPicPr>
            <a:picLocks noChangeAspect="1"/>
          </p:cNvPicPr>
          <p:nvPr/>
        </p:nvPicPr>
        <p:blipFill>
          <a:blip r:embed="rId6"/>
          <a:stretch>
            <a:fillRect/>
          </a:stretch>
        </p:blipFill>
        <p:spPr>
          <a:xfrm>
            <a:off x="7856595" y="833313"/>
            <a:ext cx="520700" cy="673100"/>
          </a:xfrm>
          <a:prstGeom prst="rect">
            <a:avLst/>
          </a:prstGeom>
        </p:spPr>
      </p:pic>
      <p:pic>
        <p:nvPicPr>
          <p:cNvPr id="46" name="Image 45">
            <a:extLst>
              <a:ext uri="{FF2B5EF4-FFF2-40B4-BE49-F238E27FC236}">
                <a16:creationId xmlns:a16="http://schemas.microsoft.com/office/drawing/2014/main" id="{13C14D93-6E59-984A-85D7-510D4ADDB008}"/>
              </a:ext>
            </a:extLst>
          </p:cNvPr>
          <p:cNvPicPr>
            <a:picLocks noChangeAspect="1"/>
          </p:cNvPicPr>
          <p:nvPr/>
        </p:nvPicPr>
        <p:blipFill>
          <a:blip r:embed="rId7"/>
          <a:stretch>
            <a:fillRect/>
          </a:stretch>
        </p:blipFill>
        <p:spPr>
          <a:xfrm>
            <a:off x="7484272" y="1459697"/>
            <a:ext cx="1295400" cy="241300"/>
          </a:xfrm>
          <a:prstGeom prst="rect">
            <a:avLst/>
          </a:prstGeom>
        </p:spPr>
      </p:pic>
    </p:spTree>
    <p:extLst>
      <p:ext uri="{BB962C8B-B14F-4D97-AF65-F5344CB8AC3E}">
        <p14:creationId xmlns:p14="http://schemas.microsoft.com/office/powerpoint/2010/main" val="2942181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30" name="Rectangle 29">
            <a:extLst>
              <a:ext uri="{FF2B5EF4-FFF2-40B4-BE49-F238E27FC236}">
                <a16:creationId xmlns:a16="http://schemas.microsoft.com/office/drawing/2014/main" id="{EC61BAB3-8FFB-F642-A061-1DB9636051FE}"/>
              </a:ext>
            </a:extLst>
          </p:cNvPr>
          <p:cNvSpPr/>
          <p:nvPr/>
        </p:nvSpPr>
        <p:spPr>
          <a:xfrm>
            <a:off x="-1" y="1733049"/>
            <a:ext cx="9144001" cy="58684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6" name="Shape 176"/>
          <p:cNvSpPr txBox="1">
            <a:spLocks noGrp="1"/>
          </p:cNvSpPr>
          <p:nvPr>
            <p:ph type="title"/>
          </p:nvPr>
        </p:nvSpPr>
        <p:spPr>
          <a:xfrm>
            <a:off x="-11290" y="929525"/>
            <a:ext cx="8738241" cy="713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1. </a:t>
            </a:r>
            <a:r>
              <a:rPr lang="en-GB" dirty="0" err="1"/>
              <a:t>Transparence</a:t>
            </a:r>
            <a:r>
              <a:rPr lang="en-GB" dirty="0"/>
              <a:t> (2/2)  </a:t>
            </a:r>
            <a:endParaRPr dirty="0"/>
          </a:p>
        </p:txBody>
      </p:sp>
      <p:sp>
        <p:nvSpPr>
          <p:cNvPr id="22" name="ZoneTexte 21">
            <a:extLst>
              <a:ext uri="{FF2B5EF4-FFF2-40B4-BE49-F238E27FC236}">
                <a16:creationId xmlns:a16="http://schemas.microsoft.com/office/drawing/2014/main" id="{57A0EE53-6A15-514A-9A0C-5A8D8CC12400}"/>
              </a:ext>
            </a:extLst>
          </p:cNvPr>
          <p:cNvSpPr txBox="1"/>
          <p:nvPr/>
        </p:nvSpPr>
        <p:spPr>
          <a:xfrm>
            <a:off x="447011" y="1863008"/>
            <a:ext cx="1123298" cy="307777"/>
          </a:xfrm>
          <a:prstGeom prst="rect">
            <a:avLst/>
          </a:prstGeom>
          <a:noFill/>
        </p:spPr>
        <p:txBody>
          <a:bodyPr wrap="square" rtlCol="0">
            <a:spAutoFit/>
          </a:bodyPr>
          <a:lstStyle/>
          <a:p>
            <a:pPr algn="ctr"/>
            <a:r>
              <a:rPr lang="fr-FR" b="1" dirty="0">
                <a:solidFill>
                  <a:schemeClr val="accent5"/>
                </a:solidFill>
              </a:rPr>
              <a:t>#confiance </a:t>
            </a:r>
          </a:p>
        </p:txBody>
      </p:sp>
      <p:sp>
        <p:nvSpPr>
          <p:cNvPr id="23" name="Rectangle 22">
            <a:extLst>
              <a:ext uri="{FF2B5EF4-FFF2-40B4-BE49-F238E27FC236}">
                <a16:creationId xmlns:a16="http://schemas.microsoft.com/office/drawing/2014/main" id="{0F703882-0919-454D-8E8D-A473808E3AB4}"/>
              </a:ext>
            </a:extLst>
          </p:cNvPr>
          <p:cNvSpPr/>
          <p:nvPr/>
        </p:nvSpPr>
        <p:spPr>
          <a:xfrm>
            <a:off x="1828944" y="1863008"/>
            <a:ext cx="1640360" cy="523220"/>
          </a:xfrm>
          <a:prstGeom prst="rect">
            <a:avLst/>
          </a:prstGeom>
        </p:spPr>
        <p:txBody>
          <a:bodyPr wrap="square">
            <a:spAutoFit/>
          </a:bodyPr>
          <a:lstStyle/>
          <a:p>
            <a:r>
              <a:rPr lang="fr-FR" b="1" dirty="0">
                <a:solidFill>
                  <a:schemeClr val="accent5"/>
                </a:solidFill>
                <a:latin typeface="Arial" panose="020B0604020202020204" pitchFamily="34" charset="0"/>
                <a:ea typeface="Times New Roman" panose="02020603050405020304" pitchFamily="18" charset="0"/>
              </a:rPr>
              <a:t>#communication</a:t>
            </a:r>
            <a:r>
              <a:rPr lang="fr-FR" dirty="0">
                <a:solidFill>
                  <a:schemeClr val="accent5"/>
                </a:solidFill>
              </a:rPr>
              <a:t>  	</a:t>
            </a:r>
          </a:p>
        </p:txBody>
      </p:sp>
      <p:sp>
        <p:nvSpPr>
          <p:cNvPr id="26" name="Rectangle 25">
            <a:extLst>
              <a:ext uri="{FF2B5EF4-FFF2-40B4-BE49-F238E27FC236}">
                <a16:creationId xmlns:a16="http://schemas.microsoft.com/office/drawing/2014/main" id="{000E3A71-BB8C-BB4E-AE56-C71E35972DC0}"/>
              </a:ext>
            </a:extLst>
          </p:cNvPr>
          <p:cNvSpPr/>
          <p:nvPr/>
        </p:nvSpPr>
        <p:spPr>
          <a:xfrm>
            <a:off x="3727939" y="1863008"/>
            <a:ext cx="1491333" cy="307777"/>
          </a:xfrm>
          <a:prstGeom prst="rect">
            <a:avLst/>
          </a:prstGeom>
        </p:spPr>
        <p:txBody>
          <a:bodyPr wrap="square">
            <a:spAutoFit/>
          </a:bodyPr>
          <a:lstStyle/>
          <a:p>
            <a:r>
              <a:rPr lang="fr-FR" b="1" dirty="0">
                <a:solidFill>
                  <a:schemeClr val="accent5"/>
                </a:solidFill>
                <a:latin typeface="Arial" panose="020B0604020202020204" pitchFamily="34" charset="0"/>
                <a:ea typeface="Times New Roman" panose="02020603050405020304" pitchFamily="18" charset="0"/>
              </a:rPr>
              <a:t>#participation </a:t>
            </a:r>
            <a:endParaRPr lang="fr-FR" b="1" dirty="0">
              <a:solidFill>
                <a:schemeClr val="accent5"/>
              </a:solidFill>
            </a:endParaRPr>
          </a:p>
        </p:txBody>
      </p:sp>
      <p:sp>
        <p:nvSpPr>
          <p:cNvPr id="28" name="Rectangle 27">
            <a:extLst>
              <a:ext uri="{FF2B5EF4-FFF2-40B4-BE49-F238E27FC236}">
                <a16:creationId xmlns:a16="http://schemas.microsoft.com/office/drawing/2014/main" id="{FB5C4D6A-4439-E941-9A5B-35F68EB6E433}"/>
              </a:ext>
            </a:extLst>
          </p:cNvPr>
          <p:cNvSpPr/>
          <p:nvPr/>
        </p:nvSpPr>
        <p:spPr>
          <a:xfrm>
            <a:off x="5477907" y="1863008"/>
            <a:ext cx="1316662" cy="523220"/>
          </a:xfrm>
          <a:prstGeom prst="rect">
            <a:avLst/>
          </a:prstGeom>
        </p:spPr>
        <p:txBody>
          <a:bodyPr wrap="square">
            <a:spAutoFit/>
          </a:bodyPr>
          <a:lstStyle/>
          <a:p>
            <a:r>
              <a:rPr lang="fr-FR" b="1" dirty="0">
                <a:solidFill>
                  <a:schemeClr val="accent5"/>
                </a:solidFill>
                <a:latin typeface="Arial" panose="020B0604020202020204" pitchFamily="34" charset="0"/>
                <a:ea typeface="Times New Roman" panose="02020603050405020304" pitchFamily="18" charset="0"/>
              </a:rPr>
              <a:t>#coopération</a:t>
            </a:r>
            <a:r>
              <a:rPr lang="fr-FR" dirty="0">
                <a:solidFill>
                  <a:schemeClr val="accent5"/>
                </a:solidFill>
              </a:rPr>
              <a:t>	</a:t>
            </a:r>
          </a:p>
        </p:txBody>
      </p:sp>
      <p:sp>
        <p:nvSpPr>
          <p:cNvPr id="29" name="Rectangle 28">
            <a:extLst>
              <a:ext uri="{FF2B5EF4-FFF2-40B4-BE49-F238E27FC236}">
                <a16:creationId xmlns:a16="http://schemas.microsoft.com/office/drawing/2014/main" id="{17411C62-0E63-584B-A72C-499E1AD56998}"/>
              </a:ext>
            </a:extLst>
          </p:cNvPr>
          <p:cNvSpPr/>
          <p:nvPr/>
        </p:nvSpPr>
        <p:spPr>
          <a:xfrm>
            <a:off x="7053205" y="1863008"/>
            <a:ext cx="1324090" cy="523220"/>
          </a:xfrm>
          <a:prstGeom prst="rect">
            <a:avLst/>
          </a:prstGeom>
        </p:spPr>
        <p:txBody>
          <a:bodyPr wrap="square">
            <a:spAutoFit/>
          </a:bodyPr>
          <a:lstStyle/>
          <a:p>
            <a:r>
              <a:rPr lang="fr-FR" b="1" dirty="0">
                <a:solidFill>
                  <a:schemeClr val="accent5"/>
                </a:solidFill>
                <a:latin typeface="Arial" panose="020B0604020202020204" pitchFamily="34" charset="0"/>
                <a:ea typeface="Times New Roman" panose="02020603050405020304" pitchFamily="18" charset="0"/>
              </a:rPr>
              <a:t>#réutilisation</a:t>
            </a:r>
            <a:r>
              <a:rPr lang="fr-FR" dirty="0">
                <a:solidFill>
                  <a:schemeClr val="accent5"/>
                </a:solidFill>
              </a:rPr>
              <a:t>	</a:t>
            </a:r>
          </a:p>
        </p:txBody>
      </p:sp>
      <p:sp>
        <p:nvSpPr>
          <p:cNvPr id="32" name="Rectangle 31">
            <a:extLst>
              <a:ext uri="{FF2B5EF4-FFF2-40B4-BE49-F238E27FC236}">
                <a16:creationId xmlns:a16="http://schemas.microsoft.com/office/drawing/2014/main" id="{D2B796FB-F067-B34D-83BA-FECAB6D64F56}"/>
              </a:ext>
            </a:extLst>
          </p:cNvPr>
          <p:cNvSpPr/>
          <p:nvPr/>
        </p:nvSpPr>
        <p:spPr>
          <a:xfrm>
            <a:off x="1421" y="2449855"/>
            <a:ext cx="1217393" cy="24779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a:extLst>
              <a:ext uri="{FF2B5EF4-FFF2-40B4-BE49-F238E27FC236}">
                <a16:creationId xmlns:a16="http://schemas.microsoft.com/office/drawing/2014/main" id="{D36ED096-01B2-9C4F-8563-2AEB841D222D}"/>
              </a:ext>
            </a:extLst>
          </p:cNvPr>
          <p:cNvSpPr txBox="1"/>
          <p:nvPr/>
        </p:nvSpPr>
        <p:spPr>
          <a:xfrm>
            <a:off x="64699" y="3772129"/>
            <a:ext cx="1214438" cy="523220"/>
          </a:xfrm>
          <a:prstGeom prst="rect">
            <a:avLst/>
          </a:prstGeom>
          <a:noFill/>
        </p:spPr>
        <p:txBody>
          <a:bodyPr wrap="square" rtlCol="0">
            <a:spAutoFit/>
          </a:bodyPr>
          <a:lstStyle/>
          <a:p>
            <a:pPr algn="ctr"/>
            <a:r>
              <a:rPr lang="fr-FR" b="1" dirty="0">
                <a:solidFill>
                  <a:schemeClr val="bg2"/>
                </a:solidFill>
              </a:rPr>
              <a:t>Textes de références </a:t>
            </a:r>
          </a:p>
        </p:txBody>
      </p:sp>
      <p:pic>
        <p:nvPicPr>
          <p:cNvPr id="31" name="Image 30">
            <a:extLst>
              <a:ext uri="{FF2B5EF4-FFF2-40B4-BE49-F238E27FC236}">
                <a16:creationId xmlns:a16="http://schemas.microsoft.com/office/drawing/2014/main" id="{58EFD0B9-7FA7-684A-99FD-41A82BBD8734}"/>
              </a:ext>
            </a:extLst>
          </p:cNvPr>
          <p:cNvPicPr>
            <a:picLocks noChangeAspect="1"/>
          </p:cNvPicPr>
          <p:nvPr/>
        </p:nvPicPr>
        <p:blipFill>
          <a:blip r:embed="rId3"/>
          <a:stretch>
            <a:fillRect/>
          </a:stretch>
        </p:blipFill>
        <p:spPr>
          <a:xfrm>
            <a:off x="244321" y="3021268"/>
            <a:ext cx="731592" cy="731592"/>
          </a:xfrm>
          <a:prstGeom prst="rect">
            <a:avLst/>
          </a:prstGeom>
        </p:spPr>
      </p:pic>
      <p:sp>
        <p:nvSpPr>
          <p:cNvPr id="37" name="Rectangle 36">
            <a:extLst>
              <a:ext uri="{FF2B5EF4-FFF2-40B4-BE49-F238E27FC236}">
                <a16:creationId xmlns:a16="http://schemas.microsoft.com/office/drawing/2014/main" id="{77E52602-D57E-F243-8595-600FDC51A86B}"/>
              </a:ext>
            </a:extLst>
          </p:cNvPr>
          <p:cNvSpPr/>
          <p:nvPr/>
        </p:nvSpPr>
        <p:spPr>
          <a:xfrm>
            <a:off x="1183304" y="2565420"/>
            <a:ext cx="7703521" cy="2246769"/>
          </a:xfrm>
          <a:prstGeom prst="rect">
            <a:avLst/>
          </a:prstGeom>
        </p:spPr>
        <p:txBody>
          <a:bodyPr wrap="square">
            <a:spAutoFit/>
          </a:bodyPr>
          <a:lstStyle/>
          <a:p>
            <a:pPr marL="342900" lvl="0" indent="-342900" algn="just" fontAlgn="base">
              <a:buSzPts val="1000"/>
              <a:buFont typeface="Symbol" pitchFamily="2" charset="2"/>
              <a:buChar char=""/>
              <a:tabLst>
                <a:tab pos="457200" algn="l"/>
              </a:tabLst>
            </a:pPr>
            <a:r>
              <a:rPr lang="fr-FR" dirty="0">
                <a:latin typeface="Arial" panose="020B0604020202020204" pitchFamily="34" charset="0"/>
                <a:ea typeface="Times New Roman" panose="02020603050405020304" pitchFamily="18" charset="0"/>
              </a:rPr>
              <a:t>Principe : Constitution de 2014, </a:t>
            </a:r>
            <a:r>
              <a:rPr lang="fr-FR" u="sng" dirty="0">
                <a:solidFill>
                  <a:srgbClr val="1155CC"/>
                </a:solidFill>
                <a:latin typeface="Arial" panose="020B0604020202020204" pitchFamily="34" charset="0"/>
                <a:ea typeface="Times New Roman" panose="02020603050405020304" pitchFamily="18" charset="0"/>
                <a:hlinkClick r:id="rId4"/>
              </a:rPr>
              <a:t>Chapitre I, Article 15</a:t>
            </a:r>
            <a:r>
              <a:rPr lang="fr-FR" dirty="0">
                <a:latin typeface="Arial" panose="020B0604020202020204" pitchFamily="34" charset="0"/>
                <a:ea typeface="Times New Roman" panose="02020603050405020304" pitchFamily="18" charset="0"/>
              </a:rPr>
              <a:t> et Décret-Loi cadre n°2011-120 du 14 novembre 2011</a:t>
            </a:r>
            <a:endParaRPr lang="fr-FR" dirty="0">
              <a:latin typeface="Times New Roman" panose="02020603050405020304" pitchFamily="18" charset="0"/>
              <a:ea typeface="Times New Roman" panose="02020603050405020304" pitchFamily="18" charset="0"/>
            </a:endParaRPr>
          </a:p>
          <a:p>
            <a:pPr marL="342900" lvl="0" indent="-342900" algn="just" fontAlgn="base">
              <a:buSzPts val="1000"/>
              <a:buFont typeface="Symbol" pitchFamily="2" charset="2"/>
              <a:buChar char=""/>
              <a:tabLst>
                <a:tab pos="457200" algn="l"/>
              </a:tabLst>
            </a:pPr>
            <a:r>
              <a:rPr lang="fr-FR" dirty="0">
                <a:latin typeface="Arial" panose="020B0604020202020204" pitchFamily="34" charset="0"/>
                <a:ea typeface="Times New Roman" panose="02020603050405020304" pitchFamily="18" charset="0"/>
              </a:rPr>
              <a:t>Droit d’accès à l’information :  Constitution de 2014, </a:t>
            </a:r>
            <a:r>
              <a:rPr lang="fr-FR" u="sng" dirty="0">
                <a:solidFill>
                  <a:srgbClr val="1155CC"/>
                </a:solidFill>
                <a:latin typeface="Arial" panose="020B0604020202020204" pitchFamily="34" charset="0"/>
                <a:ea typeface="Times New Roman" panose="02020603050405020304" pitchFamily="18" charset="0"/>
                <a:hlinkClick r:id="rId5"/>
              </a:rPr>
              <a:t>Chapitre II, Article 32</a:t>
            </a:r>
            <a:r>
              <a:rPr lang="fr-FR" u="sng" dirty="0">
                <a:solidFill>
                  <a:srgbClr val="1155CC"/>
                </a:solidFill>
                <a:latin typeface="Arial" panose="020B0604020202020204" pitchFamily="34" charset="0"/>
                <a:ea typeface="Times New Roman" panose="02020603050405020304" pitchFamily="18" charset="0"/>
              </a:rPr>
              <a:t>.</a:t>
            </a:r>
            <a:endParaRPr lang="fr-FR" u="sng" dirty="0">
              <a:solidFill>
                <a:srgbClr val="1155CC"/>
              </a:solidFill>
              <a:latin typeface="Times New Roman" panose="02020603050405020304" pitchFamily="18" charset="0"/>
              <a:ea typeface="Times New Roman" panose="02020603050405020304" pitchFamily="18" charset="0"/>
            </a:endParaRPr>
          </a:p>
          <a:p>
            <a:pPr marL="342900" lvl="0" indent="-342900" algn="just" fontAlgn="base">
              <a:buSzPts val="1000"/>
              <a:buFont typeface="Symbol" pitchFamily="2" charset="2"/>
              <a:buChar char=""/>
              <a:tabLst>
                <a:tab pos="457200" algn="l"/>
              </a:tabLst>
            </a:pPr>
            <a:r>
              <a:rPr lang="fr-FR" dirty="0">
                <a:latin typeface="Arial" panose="020B0604020202020204" pitchFamily="34" charset="0"/>
                <a:ea typeface="Times New Roman" panose="02020603050405020304" pitchFamily="18" charset="0"/>
              </a:rPr>
              <a:t>Au niveau local : l’</a:t>
            </a:r>
            <a:r>
              <a:rPr lang="fr-FR" u="sng" dirty="0">
                <a:solidFill>
                  <a:srgbClr val="1155CC"/>
                </a:solidFill>
                <a:latin typeface="Arial" panose="020B0604020202020204" pitchFamily="34" charset="0"/>
                <a:ea typeface="Times New Roman" panose="02020603050405020304" pitchFamily="18" charset="0"/>
                <a:hlinkClick r:id="rId6"/>
              </a:rPr>
              <a:t>Article 75 de la loi organique n°2018-29 du 9 mai 2018</a:t>
            </a:r>
            <a:r>
              <a:rPr lang="fr-FR" dirty="0">
                <a:latin typeface="Arial" panose="020B0604020202020204" pitchFamily="34" charset="0"/>
                <a:ea typeface="Times New Roman" panose="02020603050405020304" pitchFamily="18" charset="0"/>
              </a:rPr>
              <a:t> relative au Code des Collectivités Locales</a:t>
            </a:r>
          </a:p>
          <a:p>
            <a:pPr marL="342900" lvl="0" indent="-342900" algn="just" fontAlgn="base">
              <a:buSzPts val="1000"/>
              <a:buFont typeface="Symbol" pitchFamily="2" charset="2"/>
              <a:buChar char=""/>
              <a:tabLst>
                <a:tab pos="457200" algn="l"/>
              </a:tabLst>
            </a:pPr>
            <a:r>
              <a:rPr lang="fr-FR" dirty="0">
                <a:latin typeface="Arial" panose="020B0604020202020204" pitchFamily="34" charset="0"/>
                <a:ea typeface="Times New Roman" panose="02020603050405020304" pitchFamily="18" charset="0"/>
              </a:rPr>
              <a:t>Liste minimale des données à ouvrir : ’</a:t>
            </a:r>
            <a:r>
              <a:rPr lang="fr-FR" u="sng" dirty="0">
                <a:solidFill>
                  <a:srgbClr val="0563C1"/>
                </a:solidFill>
                <a:latin typeface="Arial" panose="020B0604020202020204" pitchFamily="34" charset="0"/>
                <a:ea typeface="Times New Roman" panose="02020603050405020304" pitchFamily="18" charset="0"/>
                <a:hlinkClick r:id="rId7"/>
              </a:rPr>
              <a:t>Article 6 de la loi organique n°2016-22 du 24 mars 2016</a:t>
            </a:r>
            <a:r>
              <a:rPr lang="fr-FR" dirty="0">
                <a:latin typeface="Arial" panose="020B0604020202020204" pitchFamily="34" charset="0"/>
                <a:ea typeface="Times New Roman" panose="02020603050405020304" pitchFamily="18" charset="0"/>
              </a:rPr>
              <a:t> relative au droit d’accès à l’information.</a:t>
            </a:r>
            <a:endParaRPr lang="fr-FR" dirty="0">
              <a:latin typeface="Times New Roman" panose="02020603050405020304" pitchFamily="18" charset="0"/>
              <a:ea typeface="Times New Roman" panose="02020603050405020304" pitchFamily="18" charset="0"/>
            </a:endParaRPr>
          </a:p>
          <a:p>
            <a:pPr marL="342900" lvl="0" indent="-342900" algn="just" fontAlgn="base">
              <a:buSzPts val="1000"/>
              <a:buFont typeface="Symbol" pitchFamily="2" charset="2"/>
              <a:buChar char=""/>
              <a:tabLst>
                <a:tab pos="457200" algn="l"/>
              </a:tabLst>
            </a:pPr>
            <a:r>
              <a:rPr lang="fr-FR" dirty="0">
                <a:latin typeface="Arial" panose="020B0604020202020204" pitchFamily="34" charset="0"/>
                <a:ea typeface="Times New Roman" panose="02020603050405020304" pitchFamily="18" charset="0"/>
              </a:rPr>
              <a:t>Proactivité de la publication : </a:t>
            </a:r>
            <a:r>
              <a:rPr lang="fr-FR" u="sng" dirty="0">
                <a:solidFill>
                  <a:srgbClr val="0563C1"/>
                </a:solidFill>
                <a:latin typeface="Arial" panose="020B0604020202020204" pitchFamily="34" charset="0"/>
                <a:ea typeface="Times New Roman" panose="02020603050405020304" pitchFamily="18" charset="0"/>
                <a:hlinkClick r:id="rId7"/>
              </a:rPr>
              <a:t>loi organique n°2016-22 du 24 mars 2016</a:t>
            </a:r>
            <a:r>
              <a:rPr lang="fr-FR" dirty="0">
                <a:latin typeface="Arial" panose="020B0604020202020204" pitchFamily="34" charset="0"/>
                <a:ea typeface="Times New Roman" panose="02020603050405020304" pitchFamily="18" charset="0"/>
              </a:rPr>
              <a:t>.  </a:t>
            </a:r>
            <a:endParaRPr lang="fr-FR" dirty="0">
              <a:latin typeface="Times New Roman" panose="02020603050405020304" pitchFamily="18" charset="0"/>
              <a:ea typeface="Times New Roman" panose="02020603050405020304" pitchFamily="18" charset="0"/>
            </a:endParaRPr>
          </a:p>
          <a:p>
            <a:pPr marL="342900" lvl="0" indent="-342900" algn="just" fontAlgn="base">
              <a:buSzPts val="1000"/>
              <a:buFont typeface="Symbol" pitchFamily="2" charset="2"/>
              <a:buChar char=""/>
              <a:tabLst>
                <a:tab pos="457200" algn="l"/>
              </a:tabLst>
            </a:pPr>
            <a:r>
              <a:rPr lang="fr-FR" dirty="0">
                <a:latin typeface="Arial" panose="020B0604020202020204" pitchFamily="34" charset="0"/>
                <a:ea typeface="Times New Roman" panose="02020603050405020304" pitchFamily="18" charset="0"/>
              </a:rPr>
              <a:t>Protection du lanceur d’alerte : </a:t>
            </a:r>
            <a:r>
              <a:rPr lang="fr-FR" u="sng" dirty="0">
                <a:solidFill>
                  <a:srgbClr val="1155CC"/>
                </a:solidFill>
                <a:latin typeface="Arial" panose="020B0604020202020204" pitchFamily="34" charset="0"/>
                <a:ea typeface="Times New Roman" panose="02020603050405020304" pitchFamily="18" charset="0"/>
                <a:hlinkClick r:id="rId8"/>
              </a:rPr>
              <a:t>loi organique n°2017-10 du 7 mars 2017</a:t>
            </a:r>
            <a:endParaRPr lang="fr-FR" u="sng" dirty="0">
              <a:solidFill>
                <a:srgbClr val="1155CC"/>
              </a:solidFill>
              <a:latin typeface="Arial" panose="020B0604020202020204" pitchFamily="34" charset="0"/>
              <a:ea typeface="Times New Roman" panose="02020603050405020304" pitchFamily="18" charset="0"/>
            </a:endParaRPr>
          </a:p>
          <a:p>
            <a:pPr marL="342900" lvl="0" indent="-342900" algn="just" fontAlgn="base">
              <a:buSzPts val="1000"/>
              <a:buFont typeface="Symbol" pitchFamily="2" charset="2"/>
              <a:buChar char=""/>
              <a:tabLst>
                <a:tab pos="457200" algn="l"/>
              </a:tabLst>
            </a:pPr>
            <a:r>
              <a:rPr lang="fr-FR" dirty="0">
                <a:latin typeface="Arial" panose="020B0604020202020204" pitchFamily="34" charset="0"/>
              </a:rPr>
              <a:t>Autorisation de publier par les agents, après accord : la </a:t>
            </a:r>
            <a:r>
              <a:rPr lang="fr-FR" u="sng" dirty="0">
                <a:solidFill>
                  <a:srgbClr val="1155CC"/>
                </a:solidFill>
                <a:latin typeface="Arial" panose="020B0604020202020204" pitchFamily="34" charset="0"/>
                <a:ea typeface="Times New Roman" panose="02020603050405020304" pitchFamily="18" charset="0"/>
                <a:hlinkClick r:id="rId9"/>
              </a:rPr>
              <a:t>Circulaire 19 du 18 mai 2018</a:t>
            </a:r>
            <a:endParaRPr lang="fr-FR" dirty="0">
              <a:latin typeface="Times New Roman" panose="02020603050405020304" pitchFamily="18" charset="0"/>
              <a:ea typeface="Times New Roman" panose="02020603050405020304" pitchFamily="18" charset="0"/>
            </a:endParaRPr>
          </a:p>
        </p:txBody>
      </p:sp>
      <p:sp>
        <p:nvSpPr>
          <p:cNvPr id="34" name="Rectangle 33">
            <a:extLst>
              <a:ext uri="{FF2B5EF4-FFF2-40B4-BE49-F238E27FC236}">
                <a16:creationId xmlns:a16="http://schemas.microsoft.com/office/drawing/2014/main" id="{7D13A6DE-91D0-BB4E-BFDA-9FDDD7015AB8}"/>
              </a:ext>
            </a:extLst>
          </p:cNvPr>
          <p:cNvSpPr/>
          <p:nvPr/>
        </p:nvSpPr>
        <p:spPr>
          <a:xfrm>
            <a:off x="1" y="4927754"/>
            <a:ext cx="4230093" cy="3397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a:extLst>
              <a:ext uri="{FF2B5EF4-FFF2-40B4-BE49-F238E27FC236}">
                <a16:creationId xmlns:a16="http://schemas.microsoft.com/office/drawing/2014/main" id="{CBB2C9A8-1C1A-5C4E-81FD-EDBD11891009}"/>
              </a:ext>
            </a:extLst>
          </p:cNvPr>
          <p:cNvSpPr txBox="1"/>
          <p:nvPr/>
        </p:nvSpPr>
        <p:spPr>
          <a:xfrm>
            <a:off x="355870" y="4924566"/>
            <a:ext cx="3786759" cy="307777"/>
          </a:xfrm>
          <a:prstGeom prst="rect">
            <a:avLst/>
          </a:prstGeom>
          <a:noFill/>
        </p:spPr>
        <p:txBody>
          <a:bodyPr wrap="square" rtlCol="0">
            <a:spAutoFit/>
          </a:bodyPr>
          <a:lstStyle/>
          <a:p>
            <a:pPr algn="ctr"/>
            <a:r>
              <a:rPr lang="fr-FR" b="1" dirty="0">
                <a:solidFill>
                  <a:schemeClr val="bg1"/>
                </a:solidFill>
              </a:rPr>
              <a:t>Exemples Tunisiens</a:t>
            </a:r>
          </a:p>
        </p:txBody>
      </p:sp>
      <p:pic>
        <p:nvPicPr>
          <p:cNvPr id="9" name="Image 8">
            <a:extLst>
              <a:ext uri="{FF2B5EF4-FFF2-40B4-BE49-F238E27FC236}">
                <a16:creationId xmlns:a16="http://schemas.microsoft.com/office/drawing/2014/main" id="{3FD7596D-FFE7-5342-8BEF-351EA7CAA35B}"/>
              </a:ext>
            </a:extLst>
          </p:cNvPr>
          <p:cNvPicPr>
            <a:picLocks noChangeAspect="1"/>
          </p:cNvPicPr>
          <p:nvPr/>
        </p:nvPicPr>
        <p:blipFill>
          <a:blip r:embed="rId10"/>
          <a:stretch>
            <a:fillRect/>
          </a:stretch>
        </p:blipFill>
        <p:spPr>
          <a:xfrm>
            <a:off x="-3470" y="4930944"/>
            <a:ext cx="495582" cy="331139"/>
          </a:xfrm>
          <a:prstGeom prst="rect">
            <a:avLst/>
          </a:prstGeom>
        </p:spPr>
      </p:pic>
      <p:sp>
        <p:nvSpPr>
          <p:cNvPr id="36" name="Rectangle 35">
            <a:extLst>
              <a:ext uri="{FF2B5EF4-FFF2-40B4-BE49-F238E27FC236}">
                <a16:creationId xmlns:a16="http://schemas.microsoft.com/office/drawing/2014/main" id="{B142F3EE-4329-4044-9234-062F66C4B851}"/>
              </a:ext>
            </a:extLst>
          </p:cNvPr>
          <p:cNvSpPr/>
          <p:nvPr/>
        </p:nvSpPr>
        <p:spPr>
          <a:xfrm>
            <a:off x="4438880" y="4930944"/>
            <a:ext cx="4705120" cy="3397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5EE22B9A-D8DD-9043-A56E-F9607FAFA48F}"/>
              </a:ext>
            </a:extLst>
          </p:cNvPr>
          <p:cNvSpPr txBox="1"/>
          <p:nvPr/>
        </p:nvSpPr>
        <p:spPr>
          <a:xfrm>
            <a:off x="4590536" y="4924566"/>
            <a:ext cx="3786759" cy="307777"/>
          </a:xfrm>
          <a:prstGeom prst="rect">
            <a:avLst/>
          </a:prstGeom>
          <a:noFill/>
        </p:spPr>
        <p:txBody>
          <a:bodyPr wrap="square" rtlCol="0">
            <a:spAutoFit/>
          </a:bodyPr>
          <a:lstStyle/>
          <a:p>
            <a:pPr algn="ctr"/>
            <a:r>
              <a:rPr lang="fr-FR" b="1" dirty="0">
                <a:solidFill>
                  <a:schemeClr val="bg1"/>
                </a:solidFill>
              </a:rPr>
              <a:t>Exemples Européens</a:t>
            </a:r>
          </a:p>
        </p:txBody>
      </p:sp>
      <p:pic>
        <p:nvPicPr>
          <p:cNvPr id="10" name="Image 9">
            <a:extLst>
              <a:ext uri="{FF2B5EF4-FFF2-40B4-BE49-F238E27FC236}">
                <a16:creationId xmlns:a16="http://schemas.microsoft.com/office/drawing/2014/main" id="{9D1F1B88-C71C-F440-96AE-63B5963DB832}"/>
              </a:ext>
            </a:extLst>
          </p:cNvPr>
          <p:cNvPicPr>
            <a:picLocks noChangeAspect="1"/>
          </p:cNvPicPr>
          <p:nvPr/>
        </p:nvPicPr>
        <p:blipFill>
          <a:blip r:embed="rId11"/>
          <a:stretch>
            <a:fillRect/>
          </a:stretch>
        </p:blipFill>
        <p:spPr>
          <a:xfrm>
            <a:off x="4438880" y="4930944"/>
            <a:ext cx="497613" cy="331139"/>
          </a:xfrm>
          <a:prstGeom prst="rect">
            <a:avLst/>
          </a:prstGeom>
        </p:spPr>
      </p:pic>
      <p:sp>
        <p:nvSpPr>
          <p:cNvPr id="12" name="Rectangle 11">
            <a:extLst>
              <a:ext uri="{FF2B5EF4-FFF2-40B4-BE49-F238E27FC236}">
                <a16:creationId xmlns:a16="http://schemas.microsoft.com/office/drawing/2014/main" id="{499065BD-A6ED-2C45-9B4C-B9434618F7A0}"/>
              </a:ext>
            </a:extLst>
          </p:cNvPr>
          <p:cNvSpPr/>
          <p:nvPr/>
        </p:nvSpPr>
        <p:spPr>
          <a:xfrm>
            <a:off x="18536" y="5351098"/>
            <a:ext cx="4211558" cy="523220"/>
          </a:xfrm>
          <a:prstGeom prst="rect">
            <a:avLst/>
          </a:prstGeom>
        </p:spPr>
        <p:txBody>
          <a:bodyPr wrap="square">
            <a:spAutoFit/>
          </a:bodyPr>
          <a:lstStyle/>
          <a:p>
            <a:pPr marL="285750" indent="-285750">
              <a:buFont typeface="Wingdings" pitchFamily="2" charset="2"/>
              <a:buChar char="§"/>
            </a:pPr>
            <a:r>
              <a:rPr lang="fr-FR" b="1" dirty="0">
                <a:latin typeface="Arial" panose="020B0604020202020204" pitchFamily="34" charset="0"/>
                <a:ea typeface="Times New Roman" panose="02020603050405020304" pitchFamily="18" charset="0"/>
              </a:rPr>
              <a:t>Bou </a:t>
            </a:r>
            <a:r>
              <a:rPr lang="fr-FR" b="1" dirty="0" err="1">
                <a:latin typeface="Arial" panose="020B0604020202020204" pitchFamily="34" charset="0"/>
                <a:ea typeface="Times New Roman" panose="02020603050405020304" pitchFamily="18" charset="0"/>
              </a:rPr>
              <a:t>Arada</a:t>
            </a:r>
            <a:r>
              <a:rPr lang="fr-FR" b="1" dirty="0">
                <a:latin typeface="Arial" panose="020B0604020202020204" pitchFamily="34" charset="0"/>
                <a:ea typeface="Times New Roman" panose="02020603050405020304" pitchFamily="18" charset="0"/>
              </a:rPr>
              <a:t> (</a:t>
            </a:r>
            <a:r>
              <a:rPr lang="fr-FR" b="1" dirty="0" err="1">
                <a:latin typeface="Arial" panose="020B0604020202020204" pitchFamily="34" charset="0"/>
                <a:ea typeface="Times New Roman" panose="02020603050405020304" pitchFamily="18" charset="0"/>
              </a:rPr>
              <a:t>Siliana</a:t>
            </a:r>
            <a:r>
              <a:rPr lang="fr-FR" b="1" dirty="0">
                <a:latin typeface="Arial" panose="020B0604020202020204" pitchFamily="34" charset="0"/>
                <a:ea typeface="Times New Roman" panose="02020603050405020304" pitchFamily="18" charset="0"/>
              </a:rPr>
              <a:t>)</a:t>
            </a:r>
            <a:endParaRPr lang="fr-FR" sz="1600" dirty="0">
              <a:latin typeface="Times New Roman" panose="02020603050405020304" pitchFamily="18" charset="0"/>
              <a:ea typeface="Times New Roman" panose="02020603050405020304" pitchFamily="18" charset="0"/>
            </a:endParaRPr>
          </a:p>
          <a:p>
            <a:r>
              <a:rPr lang="fr-FR" dirty="0">
                <a:latin typeface="Arial" panose="020B0604020202020204" pitchFamily="34" charset="0"/>
                <a:ea typeface="Times New Roman" panose="02020603050405020304" pitchFamily="18" charset="0"/>
              </a:rPr>
              <a:t>Mise à disposition de données </a:t>
            </a:r>
            <a:endParaRPr lang="fr-FR" sz="1600" dirty="0">
              <a:effectLst/>
              <a:latin typeface="Times New Roman" panose="02020603050405020304" pitchFamily="18" charset="0"/>
              <a:ea typeface="Times New Roman" panose="02020603050405020304" pitchFamily="18" charset="0"/>
            </a:endParaRPr>
          </a:p>
        </p:txBody>
      </p:sp>
      <p:sp>
        <p:nvSpPr>
          <p:cNvPr id="13" name="Rectangle 12">
            <a:extLst>
              <a:ext uri="{FF2B5EF4-FFF2-40B4-BE49-F238E27FC236}">
                <a16:creationId xmlns:a16="http://schemas.microsoft.com/office/drawing/2014/main" id="{81F04467-35FF-BB4D-B11A-ACAE17483C47}"/>
              </a:ext>
            </a:extLst>
          </p:cNvPr>
          <p:cNvSpPr/>
          <p:nvPr/>
        </p:nvSpPr>
        <p:spPr>
          <a:xfrm>
            <a:off x="18536" y="6134463"/>
            <a:ext cx="4165395" cy="523220"/>
          </a:xfrm>
          <a:prstGeom prst="rect">
            <a:avLst/>
          </a:prstGeom>
        </p:spPr>
        <p:txBody>
          <a:bodyPr wrap="square">
            <a:spAutoFit/>
          </a:bodyPr>
          <a:lstStyle/>
          <a:p>
            <a:pPr marL="285750" indent="-285750">
              <a:buFont typeface="Wingdings" pitchFamily="2" charset="2"/>
              <a:buChar char="§"/>
            </a:pPr>
            <a:r>
              <a:rPr lang="fr-FR" b="1" dirty="0">
                <a:latin typeface="Arial" panose="020B0604020202020204" pitchFamily="34" charset="0"/>
                <a:ea typeface="Times New Roman" panose="02020603050405020304" pitchFamily="18" charset="0"/>
              </a:rPr>
              <a:t>Grombalia (Nabeul)</a:t>
            </a:r>
            <a:endParaRPr lang="fr-FR" sz="1600" dirty="0">
              <a:latin typeface="Times New Roman" panose="02020603050405020304" pitchFamily="18" charset="0"/>
              <a:ea typeface="Times New Roman" panose="02020603050405020304" pitchFamily="18" charset="0"/>
            </a:endParaRPr>
          </a:p>
          <a:p>
            <a:r>
              <a:rPr lang="fr-FR" dirty="0">
                <a:latin typeface="Arial" panose="020B0604020202020204" pitchFamily="34" charset="0"/>
                <a:ea typeface="Times New Roman" panose="02020603050405020304" pitchFamily="18" charset="0"/>
              </a:rPr>
              <a:t>Application de gestion des déchets</a:t>
            </a:r>
            <a:endParaRPr lang="fr-FR" sz="1600" dirty="0">
              <a:effectLst/>
              <a:latin typeface="Times New Roman" panose="02020603050405020304" pitchFamily="18" charset="0"/>
              <a:ea typeface="Times New Roman" panose="02020603050405020304" pitchFamily="18" charset="0"/>
            </a:endParaRPr>
          </a:p>
        </p:txBody>
      </p:sp>
      <p:cxnSp>
        <p:nvCxnSpPr>
          <p:cNvPr id="19" name="Connecteur droit 18">
            <a:extLst>
              <a:ext uri="{FF2B5EF4-FFF2-40B4-BE49-F238E27FC236}">
                <a16:creationId xmlns:a16="http://schemas.microsoft.com/office/drawing/2014/main" id="{4E92835B-0148-0041-AC64-C6E670EBD29E}"/>
              </a:ext>
            </a:extLst>
          </p:cNvPr>
          <p:cNvCxnSpPr/>
          <p:nvPr/>
        </p:nvCxnSpPr>
        <p:spPr>
          <a:xfrm>
            <a:off x="4315522" y="4930944"/>
            <a:ext cx="0" cy="1927056"/>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8A683A0-2E26-4846-806A-039989CAA2E6}"/>
              </a:ext>
            </a:extLst>
          </p:cNvPr>
          <p:cNvSpPr/>
          <p:nvPr/>
        </p:nvSpPr>
        <p:spPr>
          <a:xfrm>
            <a:off x="4400950" y="5351098"/>
            <a:ext cx="4743049" cy="738664"/>
          </a:xfrm>
          <a:prstGeom prst="rect">
            <a:avLst/>
          </a:prstGeom>
        </p:spPr>
        <p:txBody>
          <a:bodyPr wrap="square">
            <a:spAutoFit/>
          </a:bodyPr>
          <a:lstStyle/>
          <a:p>
            <a:pPr marL="285750" indent="-285750">
              <a:buFont typeface="Wingdings" pitchFamily="2" charset="2"/>
              <a:buChar char="§"/>
            </a:pPr>
            <a:r>
              <a:rPr lang="fr-FR" b="1" dirty="0">
                <a:latin typeface="Arial" panose="020B0604020202020204" pitchFamily="34" charset="0"/>
                <a:ea typeface="Times New Roman" panose="02020603050405020304" pitchFamily="18" charset="0"/>
              </a:rPr>
              <a:t>Métropole de Rennes (France) </a:t>
            </a:r>
            <a:endParaRPr lang="fr-FR" sz="1600" dirty="0">
              <a:latin typeface="Times New Roman" panose="02020603050405020304" pitchFamily="18" charset="0"/>
              <a:ea typeface="Times New Roman" panose="02020603050405020304" pitchFamily="18" charset="0"/>
            </a:endParaRPr>
          </a:p>
          <a:p>
            <a:r>
              <a:rPr lang="fr-FR" dirty="0">
                <a:latin typeface="Arial" panose="020B0604020202020204" pitchFamily="34" charset="0"/>
                <a:ea typeface="Times New Roman" panose="02020603050405020304" pitchFamily="18" charset="0"/>
              </a:rPr>
              <a:t>Mise en place du service public métropolitain de la donnée </a:t>
            </a:r>
          </a:p>
        </p:txBody>
      </p:sp>
      <p:sp>
        <p:nvSpPr>
          <p:cNvPr id="21" name="Rectangle 20">
            <a:extLst>
              <a:ext uri="{FF2B5EF4-FFF2-40B4-BE49-F238E27FC236}">
                <a16:creationId xmlns:a16="http://schemas.microsoft.com/office/drawing/2014/main" id="{3E621113-4B2D-154F-BBC9-81D60965B48F}"/>
              </a:ext>
            </a:extLst>
          </p:cNvPr>
          <p:cNvSpPr/>
          <p:nvPr/>
        </p:nvSpPr>
        <p:spPr>
          <a:xfrm>
            <a:off x="4400950" y="6134463"/>
            <a:ext cx="4572000" cy="523220"/>
          </a:xfrm>
          <a:prstGeom prst="rect">
            <a:avLst/>
          </a:prstGeom>
        </p:spPr>
        <p:txBody>
          <a:bodyPr>
            <a:spAutoFit/>
          </a:bodyPr>
          <a:lstStyle/>
          <a:p>
            <a:pPr marL="285750" indent="-285750">
              <a:buFont typeface="Wingdings" pitchFamily="2" charset="2"/>
              <a:buChar char="§"/>
            </a:pPr>
            <a:r>
              <a:rPr lang="fr-FR" b="1" dirty="0">
                <a:latin typeface="Arial" panose="020B0604020202020204" pitchFamily="34" charset="0"/>
                <a:ea typeface="Times New Roman" panose="02020603050405020304" pitchFamily="18" charset="0"/>
              </a:rPr>
              <a:t>Dublin (Irlande)</a:t>
            </a:r>
            <a:endParaRPr lang="fr-FR" sz="1600" dirty="0">
              <a:latin typeface="Times New Roman" panose="02020603050405020304" pitchFamily="18" charset="0"/>
              <a:ea typeface="Times New Roman" panose="02020603050405020304" pitchFamily="18" charset="0"/>
            </a:endParaRPr>
          </a:p>
          <a:p>
            <a:r>
              <a:rPr lang="fr-FR" dirty="0">
                <a:latin typeface="Arial" panose="020B0604020202020204" pitchFamily="34" charset="0"/>
                <a:ea typeface="Times New Roman" panose="02020603050405020304" pitchFamily="18" charset="0"/>
              </a:rPr>
              <a:t>Création d’un tableau de bord interactif </a:t>
            </a:r>
            <a:endParaRPr lang="fr-FR" sz="1600" dirty="0">
              <a:effectLst/>
              <a:latin typeface="Times New Roman" panose="02020603050405020304" pitchFamily="18" charset="0"/>
              <a:ea typeface="Times New Roman" panose="02020603050405020304" pitchFamily="18" charset="0"/>
            </a:endParaRPr>
          </a:p>
        </p:txBody>
      </p:sp>
      <p:pic>
        <p:nvPicPr>
          <p:cNvPr id="42" name="Image 41">
            <a:extLst>
              <a:ext uri="{FF2B5EF4-FFF2-40B4-BE49-F238E27FC236}">
                <a16:creationId xmlns:a16="http://schemas.microsoft.com/office/drawing/2014/main" id="{D4DA23C2-8C72-4547-9594-F8AEE2EFC015}"/>
              </a:ext>
            </a:extLst>
          </p:cNvPr>
          <p:cNvPicPr>
            <a:picLocks noChangeAspect="1"/>
          </p:cNvPicPr>
          <p:nvPr/>
        </p:nvPicPr>
        <p:blipFill>
          <a:blip r:embed="rId12"/>
          <a:stretch>
            <a:fillRect/>
          </a:stretch>
        </p:blipFill>
        <p:spPr>
          <a:xfrm>
            <a:off x="7856595" y="843473"/>
            <a:ext cx="520700" cy="673100"/>
          </a:xfrm>
          <a:prstGeom prst="rect">
            <a:avLst/>
          </a:prstGeom>
        </p:spPr>
      </p:pic>
      <p:pic>
        <p:nvPicPr>
          <p:cNvPr id="43" name="Image 42">
            <a:extLst>
              <a:ext uri="{FF2B5EF4-FFF2-40B4-BE49-F238E27FC236}">
                <a16:creationId xmlns:a16="http://schemas.microsoft.com/office/drawing/2014/main" id="{FAFA7FBD-6335-354F-BBED-F50E2EA73A54}"/>
              </a:ext>
            </a:extLst>
          </p:cNvPr>
          <p:cNvPicPr>
            <a:picLocks noChangeAspect="1"/>
          </p:cNvPicPr>
          <p:nvPr/>
        </p:nvPicPr>
        <p:blipFill>
          <a:blip r:embed="rId13"/>
          <a:stretch>
            <a:fillRect/>
          </a:stretch>
        </p:blipFill>
        <p:spPr>
          <a:xfrm>
            <a:off x="7484272" y="1459697"/>
            <a:ext cx="1295400" cy="241300"/>
          </a:xfrm>
          <a:prstGeom prst="rect">
            <a:avLst/>
          </a:prstGeom>
        </p:spPr>
      </p:pic>
    </p:spTree>
    <p:extLst>
      <p:ext uri="{BB962C8B-B14F-4D97-AF65-F5344CB8AC3E}">
        <p14:creationId xmlns:p14="http://schemas.microsoft.com/office/powerpoint/2010/main" val="2185703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30" name="Rectangle 29">
            <a:extLst>
              <a:ext uri="{FF2B5EF4-FFF2-40B4-BE49-F238E27FC236}">
                <a16:creationId xmlns:a16="http://schemas.microsoft.com/office/drawing/2014/main" id="{EC61BAB3-8FFB-F642-A061-1DB9636051FE}"/>
              </a:ext>
            </a:extLst>
          </p:cNvPr>
          <p:cNvSpPr/>
          <p:nvPr/>
        </p:nvSpPr>
        <p:spPr>
          <a:xfrm>
            <a:off x="-1" y="1733049"/>
            <a:ext cx="9144001" cy="58684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45B4547E-D544-124F-B61E-E373EBB5077E}"/>
              </a:ext>
            </a:extLst>
          </p:cNvPr>
          <p:cNvSpPr/>
          <p:nvPr/>
        </p:nvSpPr>
        <p:spPr>
          <a:xfrm>
            <a:off x="5874914" y="3900937"/>
            <a:ext cx="3269086" cy="29646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3B94A767-7AF5-434B-B9C1-FD901190A5AE}"/>
              </a:ext>
            </a:extLst>
          </p:cNvPr>
          <p:cNvSpPr/>
          <p:nvPr/>
        </p:nvSpPr>
        <p:spPr>
          <a:xfrm>
            <a:off x="0" y="2493392"/>
            <a:ext cx="2017320" cy="139750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6" name="Shape 176"/>
          <p:cNvSpPr txBox="1">
            <a:spLocks noGrp="1"/>
          </p:cNvSpPr>
          <p:nvPr>
            <p:ph type="title"/>
          </p:nvPr>
        </p:nvSpPr>
        <p:spPr>
          <a:xfrm>
            <a:off x="-7821" y="929525"/>
            <a:ext cx="8738241" cy="713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2. Participation </a:t>
            </a:r>
            <a:r>
              <a:rPr lang="en-GB" dirty="0" err="1"/>
              <a:t>citoyenne</a:t>
            </a:r>
            <a:r>
              <a:rPr lang="en-GB" dirty="0"/>
              <a:t> (1/2) </a:t>
            </a:r>
            <a:endParaRPr dirty="0"/>
          </a:p>
        </p:txBody>
      </p:sp>
      <p:sp>
        <p:nvSpPr>
          <p:cNvPr id="2" name="ZoneTexte 1">
            <a:extLst>
              <a:ext uri="{FF2B5EF4-FFF2-40B4-BE49-F238E27FC236}">
                <a16:creationId xmlns:a16="http://schemas.microsoft.com/office/drawing/2014/main" id="{AA4053CE-AFD4-D84B-84FF-E62EA5DB5DE2}"/>
              </a:ext>
            </a:extLst>
          </p:cNvPr>
          <p:cNvSpPr txBox="1"/>
          <p:nvPr/>
        </p:nvSpPr>
        <p:spPr>
          <a:xfrm>
            <a:off x="0" y="3100746"/>
            <a:ext cx="2017320" cy="738664"/>
          </a:xfrm>
          <a:prstGeom prst="rect">
            <a:avLst/>
          </a:prstGeom>
          <a:noFill/>
        </p:spPr>
        <p:txBody>
          <a:bodyPr wrap="square" rtlCol="0">
            <a:spAutoFit/>
          </a:bodyPr>
          <a:lstStyle/>
          <a:p>
            <a:pPr algn="ctr"/>
            <a:r>
              <a:rPr lang="fr-FR" b="1" dirty="0">
                <a:solidFill>
                  <a:schemeClr val="bg1"/>
                </a:solidFill>
              </a:rPr>
              <a:t>La participation citoyenne, </a:t>
            </a:r>
            <a:br>
              <a:rPr lang="fr-FR" b="1" dirty="0">
                <a:solidFill>
                  <a:schemeClr val="bg1"/>
                </a:solidFill>
              </a:rPr>
            </a:br>
            <a:r>
              <a:rPr lang="fr-FR" b="1" dirty="0">
                <a:solidFill>
                  <a:schemeClr val="bg1"/>
                </a:solidFill>
              </a:rPr>
              <a:t>c’est quoi ?</a:t>
            </a:r>
          </a:p>
        </p:txBody>
      </p:sp>
      <p:sp>
        <p:nvSpPr>
          <p:cNvPr id="5" name="Rectangle 4">
            <a:extLst>
              <a:ext uri="{FF2B5EF4-FFF2-40B4-BE49-F238E27FC236}">
                <a16:creationId xmlns:a16="http://schemas.microsoft.com/office/drawing/2014/main" id="{B33BAA76-76FD-A64F-A5D2-1531A986EED2}"/>
              </a:ext>
            </a:extLst>
          </p:cNvPr>
          <p:cNvSpPr/>
          <p:nvPr/>
        </p:nvSpPr>
        <p:spPr>
          <a:xfrm>
            <a:off x="2177115" y="2499646"/>
            <a:ext cx="6732194" cy="1384995"/>
          </a:xfrm>
          <a:prstGeom prst="rect">
            <a:avLst/>
          </a:prstGeom>
        </p:spPr>
        <p:txBody>
          <a:bodyPr wrap="square">
            <a:spAutoFit/>
          </a:bodyPr>
          <a:lstStyle/>
          <a:p>
            <a:pPr marL="285750" indent="-285750" algn="just">
              <a:buFont typeface="Wingdings" pitchFamily="2" charset="2"/>
              <a:buChar char="§"/>
            </a:pPr>
            <a:r>
              <a:rPr lang="fr-FR" dirty="0"/>
              <a:t>C’est </a:t>
            </a:r>
            <a:r>
              <a:rPr lang="fr-FR" b="1" dirty="0"/>
              <a:t>l’association du plus grand nombre de citoyens à la définition et à la mise en œuvre d’un projet collectif</a:t>
            </a:r>
            <a:r>
              <a:rPr lang="fr-FR" dirty="0"/>
              <a:t> pour leur ville. </a:t>
            </a:r>
          </a:p>
          <a:p>
            <a:pPr marL="285750" indent="-285750" algn="just">
              <a:buFont typeface="Wingdings" pitchFamily="2" charset="2"/>
              <a:buChar char="§"/>
            </a:pPr>
            <a:r>
              <a:rPr lang="fr-FR" dirty="0"/>
              <a:t>C’est aussi un moyen pour la Municipalité d'impliquer ses citoyens dans leurs prises de décisions et leur gestion pour une meilleure efficacité. </a:t>
            </a:r>
          </a:p>
          <a:p>
            <a:pPr marL="285750" indent="-285750" algn="just">
              <a:buFont typeface="Wingdings" pitchFamily="2" charset="2"/>
              <a:buChar char="§"/>
            </a:pPr>
            <a:r>
              <a:rPr lang="fr-FR" b="1" dirty="0"/>
              <a:t>La participation citoyenne est une exigence démocratique,</a:t>
            </a:r>
            <a:r>
              <a:rPr lang="fr-FR" dirty="0"/>
              <a:t> une aspiration citoyenne et une nécessité. </a:t>
            </a:r>
            <a:endParaRPr lang="fr-FR" dirty="0">
              <a:latin typeface="Arial" panose="020B0604020202020204" pitchFamily="34" charset="0"/>
            </a:endParaRPr>
          </a:p>
        </p:txBody>
      </p:sp>
      <p:sp>
        <p:nvSpPr>
          <p:cNvPr id="14" name="Rectangle 13">
            <a:extLst>
              <a:ext uri="{FF2B5EF4-FFF2-40B4-BE49-F238E27FC236}">
                <a16:creationId xmlns:a16="http://schemas.microsoft.com/office/drawing/2014/main" id="{7E803DA2-F07D-8542-848D-C061CDCD9C6D}"/>
              </a:ext>
            </a:extLst>
          </p:cNvPr>
          <p:cNvSpPr/>
          <p:nvPr/>
        </p:nvSpPr>
        <p:spPr>
          <a:xfrm>
            <a:off x="4732669" y="3906755"/>
            <a:ext cx="1217393" cy="295881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BEBAAAE2-A019-3344-A94F-90D8D150B0FA}"/>
              </a:ext>
            </a:extLst>
          </p:cNvPr>
          <p:cNvSpPr txBox="1"/>
          <p:nvPr/>
        </p:nvSpPr>
        <p:spPr>
          <a:xfrm>
            <a:off x="4735624" y="5338443"/>
            <a:ext cx="1214438" cy="307777"/>
          </a:xfrm>
          <a:prstGeom prst="rect">
            <a:avLst/>
          </a:prstGeom>
          <a:noFill/>
        </p:spPr>
        <p:txBody>
          <a:bodyPr wrap="square" rtlCol="0">
            <a:spAutoFit/>
          </a:bodyPr>
          <a:lstStyle/>
          <a:p>
            <a:pPr algn="ctr"/>
            <a:r>
              <a:rPr lang="fr-FR" b="1" dirty="0">
                <a:solidFill>
                  <a:schemeClr val="bg2"/>
                </a:solidFill>
              </a:rPr>
              <a:t>Impacts</a:t>
            </a:r>
          </a:p>
        </p:txBody>
      </p:sp>
      <p:sp>
        <p:nvSpPr>
          <p:cNvPr id="11" name="Rectangle 10">
            <a:extLst>
              <a:ext uri="{FF2B5EF4-FFF2-40B4-BE49-F238E27FC236}">
                <a16:creationId xmlns:a16="http://schemas.microsoft.com/office/drawing/2014/main" id="{FE90E920-C64D-AF42-8616-1032C41D5E11}"/>
              </a:ext>
            </a:extLst>
          </p:cNvPr>
          <p:cNvSpPr/>
          <p:nvPr/>
        </p:nvSpPr>
        <p:spPr>
          <a:xfrm>
            <a:off x="5874914" y="3934029"/>
            <a:ext cx="3269086" cy="2893100"/>
          </a:xfrm>
          <a:prstGeom prst="rect">
            <a:avLst/>
          </a:prstGeom>
        </p:spPr>
        <p:txBody>
          <a:bodyPr wrap="square">
            <a:spAutoFit/>
          </a:bodyPr>
          <a:lstStyle/>
          <a:p>
            <a:pPr marL="285750" lvl="0" indent="-285750" fontAlgn="base">
              <a:buFont typeface="Wingdings" pitchFamily="2" charset="2"/>
              <a:buChar char="§"/>
            </a:pPr>
            <a:r>
              <a:rPr lang="fr-FR" b="1" dirty="0"/>
              <a:t>Meilleure gouvernance au niveau local </a:t>
            </a:r>
            <a:r>
              <a:rPr lang="fr-FR" dirty="0"/>
              <a:t>: la prise de décision sera faite d’une façon collégiale et en concertation avec le citoyen </a:t>
            </a:r>
          </a:p>
          <a:p>
            <a:pPr marL="285750" lvl="0" indent="-285750" fontAlgn="base">
              <a:buFont typeface="Wingdings" pitchFamily="2" charset="2"/>
              <a:buChar char="§"/>
            </a:pPr>
            <a:r>
              <a:rPr lang="fr-FR" b="1" dirty="0"/>
              <a:t>Satisfaction des citoyens : </a:t>
            </a:r>
            <a:r>
              <a:rPr lang="fr-FR" dirty="0"/>
              <a:t>impliqué dès le départ dans le processus d’élaboration et de suivi, le citoyen est averti et partie prenante dans l’action</a:t>
            </a:r>
          </a:p>
          <a:p>
            <a:pPr marL="285750" lvl="0" indent="-285750" fontAlgn="base">
              <a:buFont typeface="Wingdings" pitchFamily="2" charset="2"/>
              <a:buChar char="§"/>
            </a:pPr>
            <a:r>
              <a:rPr lang="fr-FR" b="1" dirty="0"/>
              <a:t>Efficacité de l’action publique : </a:t>
            </a:r>
            <a:r>
              <a:rPr lang="fr-FR" dirty="0"/>
              <a:t>basée sur une meilleure connaissance des besoins des citoyens</a:t>
            </a:r>
          </a:p>
        </p:txBody>
      </p:sp>
      <p:pic>
        <p:nvPicPr>
          <p:cNvPr id="17" name="Image 16">
            <a:extLst>
              <a:ext uri="{FF2B5EF4-FFF2-40B4-BE49-F238E27FC236}">
                <a16:creationId xmlns:a16="http://schemas.microsoft.com/office/drawing/2014/main" id="{57398DCC-DC2E-274A-A0D9-023CE8933785}"/>
              </a:ext>
            </a:extLst>
          </p:cNvPr>
          <p:cNvPicPr>
            <a:picLocks noChangeAspect="1"/>
          </p:cNvPicPr>
          <p:nvPr/>
        </p:nvPicPr>
        <p:blipFill>
          <a:blip r:embed="rId3"/>
          <a:stretch>
            <a:fillRect/>
          </a:stretch>
        </p:blipFill>
        <p:spPr>
          <a:xfrm>
            <a:off x="5086993" y="4639856"/>
            <a:ext cx="651379" cy="651379"/>
          </a:xfrm>
          <a:prstGeom prst="rect">
            <a:avLst/>
          </a:prstGeom>
        </p:spPr>
      </p:pic>
      <p:sp>
        <p:nvSpPr>
          <p:cNvPr id="22" name="ZoneTexte 21">
            <a:extLst>
              <a:ext uri="{FF2B5EF4-FFF2-40B4-BE49-F238E27FC236}">
                <a16:creationId xmlns:a16="http://schemas.microsoft.com/office/drawing/2014/main" id="{57A0EE53-6A15-514A-9A0C-5A8D8CC12400}"/>
              </a:ext>
            </a:extLst>
          </p:cNvPr>
          <p:cNvSpPr txBox="1"/>
          <p:nvPr/>
        </p:nvSpPr>
        <p:spPr>
          <a:xfrm>
            <a:off x="257442" y="1847317"/>
            <a:ext cx="2474610" cy="523220"/>
          </a:xfrm>
          <a:prstGeom prst="rect">
            <a:avLst/>
          </a:prstGeom>
        </p:spPr>
        <p:txBody>
          <a:bodyPr wrap="square">
            <a:spAutoFit/>
          </a:bodyPr>
          <a:lstStyle>
            <a:defPPr marR="0" lvl="0" algn="l" rtl="0">
              <a:lnSpc>
                <a:spcPct val="100000"/>
              </a:lnSpc>
              <a:spcBef>
                <a:spcPts val="0"/>
              </a:spcBef>
              <a:spcAft>
                <a:spcPts val="0"/>
              </a:spcAft>
            </a:defPPr>
            <a:lvl1pPr>
              <a:defRPr b="1">
                <a:solidFill>
                  <a:schemeClr val="accent5"/>
                </a:solidFill>
                <a:latin typeface="Arial" panose="020B0604020202020204" pitchFamily="34" charset="0"/>
                <a:ea typeface="Times New Roman" panose="02020603050405020304" pitchFamily="18" charset="0"/>
              </a:defRPr>
            </a:lvl1pPr>
          </a:lstStyle>
          <a:p>
            <a:r>
              <a:rPr lang="fr-FR" dirty="0"/>
              <a:t>#démocratie locale</a:t>
            </a:r>
          </a:p>
          <a:p>
            <a:endParaRPr lang="fr-FR" dirty="0"/>
          </a:p>
        </p:txBody>
      </p:sp>
      <p:sp>
        <p:nvSpPr>
          <p:cNvPr id="23" name="Rectangle 22">
            <a:extLst>
              <a:ext uri="{FF2B5EF4-FFF2-40B4-BE49-F238E27FC236}">
                <a16:creationId xmlns:a16="http://schemas.microsoft.com/office/drawing/2014/main" id="{0F703882-0919-454D-8E8D-A473808E3AB4}"/>
              </a:ext>
            </a:extLst>
          </p:cNvPr>
          <p:cNvSpPr/>
          <p:nvPr/>
        </p:nvSpPr>
        <p:spPr>
          <a:xfrm>
            <a:off x="3255630" y="1847317"/>
            <a:ext cx="2664997" cy="523220"/>
          </a:xfrm>
          <a:prstGeom prst="rect">
            <a:avLst/>
          </a:prstGeom>
        </p:spPr>
        <p:txBody>
          <a:bodyPr wrap="square">
            <a:spAutoFit/>
          </a:bodyPr>
          <a:lstStyle/>
          <a:p>
            <a:r>
              <a:rPr lang="fr-FR" b="1" dirty="0">
                <a:solidFill>
                  <a:schemeClr val="accent5"/>
                </a:solidFill>
                <a:latin typeface="Arial" panose="020B0604020202020204" pitchFamily="34" charset="0"/>
                <a:ea typeface="Times New Roman" panose="02020603050405020304" pitchFamily="18" charset="0"/>
              </a:rPr>
              <a:t>#responsabilité collective</a:t>
            </a:r>
            <a:r>
              <a:rPr lang="fr-FR" dirty="0">
                <a:solidFill>
                  <a:schemeClr val="accent5"/>
                </a:solidFill>
              </a:rPr>
              <a:t>	</a:t>
            </a:r>
          </a:p>
        </p:txBody>
      </p:sp>
      <p:sp>
        <p:nvSpPr>
          <p:cNvPr id="26" name="Rectangle 25">
            <a:extLst>
              <a:ext uri="{FF2B5EF4-FFF2-40B4-BE49-F238E27FC236}">
                <a16:creationId xmlns:a16="http://schemas.microsoft.com/office/drawing/2014/main" id="{000E3A71-BB8C-BB4E-AE56-C71E35972DC0}"/>
              </a:ext>
            </a:extLst>
          </p:cNvPr>
          <p:cNvSpPr/>
          <p:nvPr/>
        </p:nvSpPr>
        <p:spPr>
          <a:xfrm>
            <a:off x="6444204" y="1847317"/>
            <a:ext cx="2565982" cy="523220"/>
          </a:xfrm>
          <a:prstGeom prst="rect">
            <a:avLst/>
          </a:prstGeom>
        </p:spPr>
        <p:txBody>
          <a:bodyPr wrap="square">
            <a:spAutoFit/>
          </a:bodyPr>
          <a:lstStyle/>
          <a:p>
            <a:r>
              <a:rPr lang="fr-FR" b="1" dirty="0">
                <a:solidFill>
                  <a:schemeClr val="accent5"/>
                </a:solidFill>
                <a:latin typeface="Arial" panose="020B0604020202020204" pitchFamily="34" charset="0"/>
              </a:rPr>
              <a:t>#responsabilité municipale </a:t>
            </a:r>
          </a:p>
          <a:p>
            <a:endParaRPr lang="fr-FR" b="1" dirty="0">
              <a:solidFill>
                <a:schemeClr val="accent5"/>
              </a:solidFill>
            </a:endParaRPr>
          </a:p>
        </p:txBody>
      </p:sp>
      <p:sp>
        <p:nvSpPr>
          <p:cNvPr id="27" name="Rectangle 26">
            <a:extLst>
              <a:ext uri="{FF2B5EF4-FFF2-40B4-BE49-F238E27FC236}">
                <a16:creationId xmlns:a16="http://schemas.microsoft.com/office/drawing/2014/main" id="{82312838-42A3-6145-9B08-6F9C5CE670AE}"/>
              </a:ext>
            </a:extLst>
          </p:cNvPr>
          <p:cNvSpPr/>
          <p:nvPr/>
        </p:nvSpPr>
        <p:spPr>
          <a:xfrm>
            <a:off x="798506" y="2546748"/>
            <a:ext cx="420308" cy="553998"/>
          </a:xfrm>
          <a:prstGeom prst="rect">
            <a:avLst/>
          </a:prstGeom>
        </p:spPr>
        <p:txBody>
          <a:bodyPr wrap="none">
            <a:spAutoFit/>
          </a:bodyPr>
          <a:lstStyle/>
          <a:p>
            <a:r>
              <a:rPr lang="fr-FR" sz="3000" b="1" dirty="0">
                <a:solidFill>
                  <a:schemeClr val="bg1"/>
                </a:solidFill>
              </a:rPr>
              <a:t>?</a:t>
            </a:r>
            <a:endParaRPr lang="fr-FR" sz="3000" dirty="0"/>
          </a:p>
        </p:txBody>
      </p:sp>
      <p:sp>
        <p:nvSpPr>
          <p:cNvPr id="32" name="Rectangle 31">
            <a:extLst>
              <a:ext uri="{FF2B5EF4-FFF2-40B4-BE49-F238E27FC236}">
                <a16:creationId xmlns:a16="http://schemas.microsoft.com/office/drawing/2014/main" id="{D2B796FB-F067-B34D-83BA-FECAB6D64F56}"/>
              </a:ext>
            </a:extLst>
          </p:cNvPr>
          <p:cNvSpPr/>
          <p:nvPr/>
        </p:nvSpPr>
        <p:spPr>
          <a:xfrm>
            <a:off x="1421" y="3901173"/>
            <a:ext cx="1217393" cy="295881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a:extLst>
              <a:ext uri="{FF2B5EF4-FFF2-40B4-BE49-F238E27FC236}">
                <a16:creationId xmlns:a16="http://schemas.microsoft.com/office/drawing/2014/main" id="{D36ED096-01B2-9C4F-8563-2AEB841D222D}"/>
              </a:ext>
            </a:extLst>
          </p:cNvPr>
          <p:cNvSpPr txBox="1"/>
          <p:nvPr/>
        </p:nvSpPr>
        <p:spPr>
          <a:xfrm>
            <a:off x="4376" y="5332861"/>
            <a:ext cx="1214438" cy="523220"/>
          </a:xfrm>
          <a:prstGeom prst="rect">
            <a:avLst/>
          </a:prstGeom>
          <a:noFill/>
        </p:spPr>
        <p:txBody>
          <a:bodyPr wrap="square" rtlCol="0">
            <a:spAutoFit/>
          </a:bodyPr>
          <a:lstStyle/>
          <a:p>
            <a:pPr algn="ctr"/>
            <a:r>
              <a:rPr lang="fr-FR" b="1" dirty="0">
                <a:solidFill>
                  <a:schemeClr val="bg2"/>
                </a:solidFill>
              </a:rPr>
              <a:t>Bonnes pratiques </a:t>
            </a:r>
          </a:p>
        </p:txBody>
      </p:sp>
      <p:sp>
        <p:nvSpPr>
          <p:cNvPr id="39" name="Rectangle 38">
            <a:extLst>
              <a:ext uri="{FF2B5EF4-FFF2-40B4-BE49-F238E27FC236}">
                <a16:creationId xmlns:a16="http://schemas.microsoft.com/office/drawing/2014/main" id="{5DCC909E-D5AE-4B43-A19E-1481FBE765AB}"/>
              </a:ext>
            </a:extLst>
          </p:cNvPr>
          <p:cNvSpPr/>
          <p:nvPr/>
        </p:nvSpPr>
        <p:spPr>
          <a:xfrm>
            <a:off x="1185361" y="3941691"/>
            <a:ext cx="3631965" cy="2923877"/>
          </a:xfrm>
          <a:prstGeom prst="rect">
            <a:avLst/>
          </a:prstGeom>
        </p:spPr>
        <p:txBody>
          <a:bodyPr wrap="square">
            <a:spAutoFit/>
          </a:bodyPr>
          <a:lstStyle/>
          <a:p>
            <a:pPr marL="285750" lvl="0" indent="-285750" fontAlgn="base">
              <a:buFont typeface="Wingdings" pitchFamily="2" charset="2"/>
              <a:buChar char="§"/>
            </a:pPr>
            <a:r>
              <a:rPr lang="fr-FR" b="1" dirty="0"/>
              <a:t>Nommer des référents participations citoyennes</a:t>
            </a:r>
            <a:r>
              <a:rPr lang="fr-FR" dirty="0"/>
              <a:t> au sein de la Municipalité</a:t>
            </a:r>
          </a:p>
          <a:p>
            <a:pPr marL="285750" lvl="0" indent="-285750" fontAlgn="base">
              <a:buFont typeface="Wingdings" pitchFamily="2" charset="2"/>
              <a:buChar char="§"/>
            </a:pPr>
            <a:r>
              <a:rPr lang="fr-FR" dirty="0"/>
              <a:t>A l’issue des projets de participation citoyenne, </a:t>
            </a:r>
            <a:r>
              <a:rPr lang="fr-FR" b="1" dirty="0"/>
              <a:t>faire un retour au citoyen et l’informer des suites</a:t>
            </a:r>
          </a:p>
          <a:p>
            <a:pPr marL="285750" lvl="0" indent="-285750">
              <a:buFont typeface="Wingdings" pitchFamily="2" charset="2"/>
              <a:buChar char="§"/>
            </a:pPr>
            <a:r>
              <a:rPr lang="fr-FR" b="1" dirty="0"/>
              <a:t>Mettre en place des réunions </a:t>
            </a:r>
            <a:r>
              <a:rPr lang="fr-FR" dirty="0"/>
              <a:t>et </a:t>
            </a:r>
            <a:r>
              <a:rPr lang="fr-FR" b="1" dirty="0"/>
              <a:t>débats publics </a:t>
            </a:r>
            <a:r>
              <a:rPr lang="fr-FR" dirty="0"/>
              <a:t>sur des programmes urbains et aménagement du territoire </a:t>
            </a:r>
          </a:p>
          <a:p>
            <a:pPr marL="285750" lvl="0" indent="-285750">
              <a:buFont typeface="Wingdings" pitchFamily="2" charset="2"/>
              <a:buChar char="§"/>
            </a:pPr>
            <a:r>
              <a:rPr lang="fr-FR" b="1" dirty="0"/>
              <a:t>Créer ou utiliser une plateforme numérique de participation citoyenne </a:t>
            </a:r>
            <a:r>
              <a:rPr lang="fr-FR" dirty="0"/>
              <a:t>en s’appuyant par exemple sur : </a:t>
            </a:r>
            <a:r>
              <a:rPr lang="fr-FR" u="sng" dirty="0">
                <a:hlinkClick r:id="rId4"/>
              </a:rPr>
              <a:t>e-people.gov.tn</a:t>
            </a:r>
            <a:r>
              <a:rPr lang="fr-FR" dirty="0"/>
              <a:t> ou </a:t>
            </a:r>
            <a:r>
              <a:rPr lang="fr-FR" u="sng" dirty="0">
                <a:hlinkClick r:id="rId5"/>
              </a:rPr>
              <a:t>e-participation.tn</a:t>
            </a:r>
            <a:r>
              <a:rPr lang="fr-FR" u="sng" dirty="0"/>
              <a:t>) </a:t>
            </a:r>
            <a:r>
              <a:rPr lang="fr-FR" dirty="0"/>
              <a:t> </a:t>
            </a:r>
          </a:p>
          <a:p>
            <a:pPr marL="342900" lvl="0" indent="-342900" algn="just">
              <a:buFont typeface="Wingdings" pitchFamily="2" charset="2"/>
              <a:buChar char="§"/>
            </a:pPr>
            <a:endParaRPr lang="fr-FR" sz="1600" dirty="0">
              <a:effectLst/>
              <a:latin typeface="Times New Roman" panose="02020603050405020304" pitchFamily="18" charset="0"/>
              <a:ea typeface="Times New Roman" panose="02020603050405020304" pitchFamily="18" charset="0"/>
            </a:endParaRPr>
          </a:p>
        </p:txBody>
      </p:sp>
      <p:pic>
        <p:nvPicPr>
          <p:cNvPr id="40" name="Image 39">
            <a:extLst>
              <a:ext uri="{FF2B5EF4-FFF2-40B4-BE49-F238E27FC236}">
                <a16:creationId xmlns:a16="http://schemas.microsoft.com/office/drawing/2014/main" id="{82868EFC-5046-4546-99D6-11166FB3D2DB}"/>
              </a:ext>
            </a:extLst>
          </p:cNvPr>
          <p:cNvPicPr>
            <a:picLocks noChangeAspect="1"/>
          </p:cNvPicPr>
          <p:nvPr/>
        </p:nvPicPr>
        <p:blipFill>
          <a:blip r:embed="rId6"/>
          <a:stretch>
            <a:fillRect/>
          </a:stretch>
        </p:blipFill>
        <p:spPr>
          <a:xfrm>
            <a:off x="291458" y="4457732"/>
            <a:ext cx="709871" cy="709871"/>
          </a:xfrm>
          <a:prstGeom prst="rect">
            <a:avLst/>
          </a:prstGeom>
        </p:spPr>
      </p:pic>
      <p:cxnSp>
        <p:nvCxnSpPr>
          <p:cNvPr id="42" name="Connecteur droit 41">
            <a:extLst>
              <a:ext uri="{FF2B5EF4-FFF2-40B4-BE49-F238E27FC236}">
                <a16:creationId xmlns:a16="http://schemas.microsoft.com/office/drawing/2014/main" id="{EC8C2087-C0F5-1F46-8ABE-0080883586D6}"/>
              </a:ext>
            </a:extLst>
          </p:cNvPr>
          <p:cNvCxnSpPr/>
          <p:nvPr/>
        </p:nvCxnSpPr>
        <p:spPr>
          <a:xfrm>
            <a:off x="0" y="3898825"/>
            <a:ext cx="9143999"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5" name="Image 24">
            <a:extLst>
              <a:ext uri="{FF2B5EF4-FFF2-40B4-BE49-F238E27FC236}">
                <a16:creationId xmlns:a16="http://schemas.microsoft.com/office/drawing/2014/main" id="{9130CE36-E9DB-A84B-B3B8-79FB6486161A}"/>
              </a:ext>
            </a:extLst>
          </p:cNvPr>
          <p:cNvPicPr>
            <a:picLocks noChangeAspect="1"/>
          </p:cNvPicPr>
          <p:nvPr/>
        </p:nvPicPr>
        <p:blipFill>
          <a:blip r:embed="rId7"/>
          <a:stretch>
            <a:fillRect/>
          </a:stretch>
        </p:blipFill>
        <p:spPr>
          <a:xfrm>
            <a:off x="7631255" y="934345"/>
            <a:ext cx="711200" cy="482600"/>
          </a:xfrm>
          <a:prstGeom prst="rect">
            <a:avLst/>
          </a:prstGeom>
        </p:spPr>
      </p:pic>
      <p:pic>
        <p:nvPicPr>
          <p:cNvPr id="31" name="Image 30">
            <a:extLst>
              <a:ext uri="{FF2B5EF4-FFF2-40B4-BE49-F238E27FC236}">
                <a16:creationId xmlns:a16="http://schemas.microsoft.com/office/drawing/2014/main" id="{44BAFC04-1DA5-8945-951C-D06B9BB31EF4}"/>
              </a:ext>
            </a:extLst>
          </p:cNvPr>
          <p:cNvPicPr>
            <a:picLocks noChangeAspect="1"/>
          </p:cNvPicPr>
          <p:nvPr/>
        </p:nvPicPr>
        <p:blipFill>
          <a:blip r:embed="rId8"/>
          <a:stretch>
            <a:fillRect/>
          </a:stretch>
        </p:blipFill>
        <p:spPr>
          <a:xfrm>
            <a:off x="7097855" y="1326993"/>
            <a:ext cx="1778000" cy="254000"/>
          </a:xfrm>
          <a:prstGeom prst="rect">
            <a:avLst/>
          </a:prstGeom>
        </p:spPr>
      </p:pic>
    </p:spTree>
    <p:extLst>
      <p:ext uri="{BB962C8B-B14F-4D97-AF65-F5344CB8AC3E}">
        <p14:creationId xmlns:p14="http://schemas.microsoft.com/office/powerpoint/2010/main" val="1122910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30" name="Rectangle 29">
            <a:extLst>
              <a:ext uri="{FF2B5EF4-FFF2-40B4-BE49-F238E27FC236}">
                <a16:creationId xmlns:a16="http://schemas.microsoft.com/office/drawing/2014/main" id="{EC61BAB3-8FFB-F642-A061-1DB9636051FE}"/>
              </a:ext>
            </a:extLst>
          </p:cNvPr>
          <p:cNvSpPr/>
          <p:nvPr/>
        </p:nvSpPr>
        <p:spPr>
          <a:xfrm>
            <a:off x="-1" y="1733049"/>
            <a:ext cx="9144001" cy="58684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6" name="Shape 176"/>
          <p:cNvSpPr txBox="1">
            <a:spLocks noGrp="1"/>
          </p:cNvSpPr>
          <p:nvPr>
            <p:ph type="title"/>
          </p:nvPr>
        </p:nvSpPr>
        <p:spPr>
          <a:xfrm>
            <a:off x="0" y="929525"/>
            <a:ext cx="8738241" cy="713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2. Participation </a:t>
            </a:r>
            <a:r>
              <a:rPr lang="en-GB" dirty="0" err="1"/>
              <a:t>citoyenne</a:t>
            </a:r>
            <a:r>
              <a:rPr lang="en-GB" dirty="0"/>
              <a:t> (2/2)  </a:t>
            </a:r>
            <a:endParaRPr dirty="0"/>
          </a:p>
        </p:txBody>
      </p:sp>
      <p:sp>
        <p:nvSpPr>
          <p:cNvPr id="32" name="Rectangle 31">
            <a:extLst>
              <a:ext uri="{FF2B5EF4-FFF2-40B4-BE49-F238E27FC236}">
                <a16:creationId xmlns:a16="http://schemas.microsoft.com/office/drawing/2014/main" id="{D2B796FB-F067-B34D-83BA-FECAB6D64F56}"/>
              </a:ext>
            </a:extLst>
          </p:cNvPr>
          <p:cNvSpPr/>
          <p:nvPr/>
        </p:nvSpPr>
        <p:spPr>
          <a:xfrm>
            <a:off x="1421" y="2449855"/>
            <a:ext cx="1217393" cy="24779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a:extLst>
              <a:ext uri="{FF2B5EF4-FFF2-40B4-BE49-F238E27FC236}">
                <a16:creationId xmlns:a16="http://schemas.microsoft.com/office/drawing/2014/main" id="{D36ED096-01B2-9C4F-8563-2AEB841D222D}"/>
              </a:ext>
            </a:extLst>
          </p:cNvPr>
          <p:cNvSpPr txBox="1"/>
          <p:nvPr/>
        </p:nvSpPr>
        <p:spPr>
          <a:xfrm>
            <a:off x="64699" y="3772129"/>
            <a:ext cx="1214438" cy="523220"/>
          </a:xfrm>
          <a:prstGeom prst="rect">
            <a:avLst/>
          </a:prstGeom>
          <a:noFill/>
        </p:spPr>
        <p:txBody>
          <a:bodyPr wrap="square" rtlCol="0">
            <a:spAutoFit/>
          </a:bodyPr>
          <a:lstStyle/>
          <a:p>
            <a:pPr algn="ctr"/>
            <a:r>
              <a:rPr lang="fr-FR" b="1" dirty="0">
                <a:solidFill>
                  <a:schemeClr val="bg2"/>
                </a:solidFill>
              </a:rPr>
              <a:t>Textes de références </a:t>
            </a:r>
          </a:p>
        </p:txBody>
      </p:sp>
      <p:pic>
        <p:nvPicPr>
          <p:cNvPr id="31" name="Image 30">
            <a:extLst>
              <a:ext uri="{FF2B5EF4-FFF2-40B4-BE49-F238E27FC236}">
                <a16:creationId xmlns:a16="http://schemas.microsoft.com/office/drawing/2014/main" id="{58EFD0B9-7FA7-684A-99FD-41A82BBD8734}"/>
              </a:ext>
            </a:extLst>
          </p:cNvPr>
          <p:cNvPicPr>
            <a:picLocks noChangeAspect="1"/>
          </p:cNvPicPr>
          <p:nvPr/>
        </p:nvPicPr>
        <p:blipFill>
          <a:blip r:embed="rId3"/>
          <a:stretch>
            <a:fillRect/>
          </a:stretch>
        </p:blipFill>
        <p:spPr>
          <a:xfrm>
            <a:off x="244321" y="3021268"/>
            <a:ext cx="731592" cy="731592"/>
          </a:xfrm>
          <a:prstGeom prst="rect">
            <a:avLst/>
          </a:prstGeom>
        </p:spPr>
      </p:pic>
      <p:sp>
        <p:nvSpPr>
          <p:cNvPr id="37" name="Rectangle 36">
            <a:extLst>
              <a:ext uri="{FF2B5EF4-FFF2-40B4-BE49-F238E27FC236}">
                <a16:creationId xmlns:a16="http://schemas.microsoft.com/office/drawing/2014/main" id="{77E52602-D57E-F243-8595-600FDC51A86B}"/>
              </a:ext>
            </a:extLst>
          </p:cNvPr>
          <p:cNvSpPr/>
          <p:nvPr/>
        </p:nvSpPr>
        <p:spPr>
          <a:xfrm>
            <a:off x="1248629" y="2680991"/>
            <a:ext cx="7703521" cy="1815882"/>
          </a:xfrm>
          <a:prstGeom prst="rect">
            <a:avLst/>
          </a:prstGeom>
        </p:spPr>
        <p:txBody>
          <a:bodyPr wrap="square">
            <a:spAutoFit/>
          </a:bodyPr>
          <a:lstStyle/>
          <a:p>
            <a:pPr marL="285750" indent="-285750">
              <a:buFont typeface="Wingdings" pitchFamily="2" charset="2"/>
              <a:buChar char="§"/>
            </a:pPr>
            <a:r>
              <a:rPr lang="fr-FR" dirty="0"/>
              <a:t>Principe : </a:t>
            </a:r>
            <a:r>
              <a:rPr lang="fr-FR" u="sng" dirty="0">
                <a:hlinkClick r:id="rId4"/>
              </a:rPr>
              <a:t>Constitution de la République Tunisienne article 139</a:t>
            </a:r>
            <a:r>
              <a:rPr lang="fr-FR" dirty="0"/>
              <a:t> </a:t>
            </a:r>
          </a:p>
          <a:p>
            <a:r>
              <a:rPr lang="fr-FR" i="1" dirty="0"/>
              <a:t>« Les collectivités locales adoptent les mécanismes de la démocratie participative et les principes de la gouvernance ouverte, afin de garantir une plus large participation des citoyens et de la société civile à l’élaboration des projets de développement et d’aménagement du territoire et le suivi de leur exécution, conformément à la loi. »	</a:t>
            </a:r>
            <a:endParaRPr lang="fr-FR" dirty="0"/>
          </a:p>
          <a:p>
            <a:endParaRPr lang="fr-FR" dirty="0"/>
          </a:p>
          <a:p>
            <a:pPr marL="285750" indent="-285750">
              <a:buFont typeface="Wingdings" pitchFamily="2" charset="2"/>
              <a:buChar char="§"/>
            </a:pPr>
            <a:r>
              <a:rPr lang="fr-FR" dirty="0"/>
              <a:t>Obligation pour les Municipalités : </a:t>
            </a:r>
            <a:r>
              <a:rPr lang="fr-FR" u="sng" dirty="0">
                <a:hlinkClick r:id="rId5"/>
              </a:rPr>
              <a:t>Loi organique n°2018-29 relative au Code des collectivités locales</a:t>
            </a:r>
            <a:r>
              <a:rPr lang="fr-FR" dirty="0"/>
              <a:t>)</a:t>
            </a:r>
          </a:p>
        </p:txBody>
      </p:sp>
      <p:sp>
        <p:nvSpPr>
          <p:cNvPr id="34" name="Rectangle 33">
            <a:extLst>
              <a:ext uri="{FF2B5EF4-FFF2-40B4-BE49-F238E27FC236}">
                <a16:creationId xmlns:a16="http://schemas.microsoft.com/office/drawing/2014/main" id="{7D13A6DE-91D0-BB4E-BFDA-9FDDD7015AB8}"/>
              </a:ext>
            </a:extLst>
          </p:cNvPr>
          <p:cNvSpPr/>
          <p:nvPr/>
        </p:nvSpPr>
        <p:spPr>
          <a:xfrm>
            <a:off x="1" y="4927754"/>
            <a:ext cx="4230093" cy="3397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a:extLst>
              <a:ext uri="{FF2B5EF4-FFF2-40B4-BE49-F238E27FC236}">
                <a16:creationId xmlns:a16="http://schemas.microsoft.com/office/drawing/2014/main" id="{CBB2C9A8-1C1A-5C4E-81FD-EDBD11891009}"/>
              </a:ext>
            </a:extLst>
          </p:cNvPr>
          <p:cNvSpPr txBox="1"/>
          <p:nvPr/>
        </p:nvSpPr>
        <p:spPr>
          <a:xfrm>
            <a:off x="355870" y="4924566"/>
            <a:ext cx="3786759" cy="307777"/>
          </a:xfrm>
          <a:prstGeom prst="rect">
            <a:avLst/>
          </a:prstGeom>
          <a:noFill/>
        </p:spPr>
        <p:txBody>
          <a:bodyPr wrap="square" rtlCol="0">
            <a:spAutoFit/>
          </a:bodyPr>
          <a:lstStyle/>
          <a:p>
            <a:pPr algn="ctr"/>
            <a:r>
              <a:rPr lang="fr-FR" b="1" dirty="0">
                <a:solidFill>
                  <a:schemeClr val="bg1"/>
                </a:solidFill>
              </a:rPr>
              <a:t>Exemples Tunisiens</a:t>
            </a:r>
          </a:p>
        </p:txBody>
      </p:sp>
      <p:pic>
        <p:nvPicPr>
          <p:cNvPr id="9" name="Image 8">
            <a:extLst>
              <a:ext uri="{FF2B5EF4-FFF2-40B4-BE49-F238E27FC236}">
                <a16:creationId xmlns:a16="http://schemas.microsoft.com/office/drawing/2014/main" id="{3FD7596D-FFE7-5342-8BEF-351EA7CAA35B}"/>
              </a:ext>
            </a:extLst>
          </p:cNvPr>
          <p:cNvPicPr>
            <a:picLocks noChangeAspect="1"/>
          </p:cNvPicPr>
          <p:nvPr/>
        </p:nvPicPr>
        <p:blipFill>
          <a:blip r:embed="rId6"/>
          <a:stretch>
            <a:fillRect/>
          </a:stretch>
        </p:blipFill>
        <p:spPr>
          <a:xfrm>
            <a:off x="-3470" y="4930944"/>
            <a:ext cx="495582" cy="331139"/>
          </a:xfrm>
          <a:prstGeom prst="rect">
            <a:avLst/>
          </a:prstGeom>
        </p:spPr>
      </p:pic>
      <p:sp>
        <p:nvSpPr>
          <p:cNvPr id="36" name="Rectangle 35">
            <a:extLst>
              <a:ext uri="{FF2B5EF4-FFF2-40B4-BE49-F238E27FC236}">
                <a16:creationId xmlns:a16="http://schemas.microsoft.com/office/drawing/2014/main" id="{B142F3EE-4329-4044-9234-062F66C4B851}"/>
              </a:ext>
            </a:extLst>
          </p:cNvPr>
          <p:cNvSpPr/>
          <p:nvPr/>
        </p:nvSpPr>
        <p:spPr>
          <a:xfrm>
            <a:off x="4438880" y="4930944"/>
            <a:ext cx="4705120" cy="3397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5EE22B9A-D8DD-9043-A56E-F9607FAFA48F}"/>
              </a:ext>
            </a:extLst>
          </p:cNvPr>
          <p:cNvSpPr txBox="1"/>
          <p:nvPr/>
        </p:nvSpPr>
        <p:spPr>
          <a:xfrm>
            <a:off x="4590536" y="4924566"/>
            <a:ext cx="3786759" cy="307777"/>
          </a:xfrm>
          <a:prstGeom prst="rect">
            <a:avLst/>
          </a:prstGeom>
          <a:noFill/>
        </p:spPr>
        <p:txBody>
          <a:bodyPr wrap="square" rtlCol="0">
            <a:spAutoFit/>
          </a:bodyPr>
          <a:lstStyle/>
          <a:p>
            <a:pPr algn="ctr"/>
            <a:r>
              <a:rPr lang="fr-FR" b="1" dirty="0">
                <a:solidFill>
                  <a:schemeClr val="bg1"/>
                </a:solidFill>
              </a:rPr>
              <a:t>Exemples Européens</a:t>
            </a:r>
          </a:p>
        </p:txBody>
      </p:sp>
      <p:pic>
        <p:nvPicPr>
          <p:cNvPr id="10" name="Image 9">
            <a:extLst>
              <a:ext uri="{FF2B5EF4-FFF2-40B4-BE49-F238E27FC236}">
                <a16:creationId xmlns:a16="http://schemas.microsoft.com/office/drawing/2014/main" id="{9D1F1B88-C71C-F440-96AE-63B5963DB832}"/>
              </a:ext>
            </a:extLst>
          </p:cNvPr>
          <p:cNvPicPr>
            <a:picLocks noChangeAspect="1"/>
          </p:cNvPicPr>
          <p:nvPr/>
        </p:nvPicPr>
        <p:blipFill>
          <a:blip r:embed="rId7"/>
          <a:stretch>
            <a:fillRect/>
          </a:stretch>
        </p:blipFill>
        <p:spPr>
          <a:xfrm>
            <a:off x="4438880" y="4930944"/>
            <a:ext cx="497613" cy="331139"/>
          </a:xfrm>
          <a:prstGeom prst="rect">
            <a:avLst/>
          </a:prstGeom>
        </p:spPr>
      </p:pic>
      <p:sp>
        <p:nvSpPr>
          <p:cNvPr id="12" name="Rectangle 11">
            <a:extLst>
              <a:ext uri="{FF2B5EF4-FFF2-40B4-BE49-F238E27FC236}">
                <a16:creationId xmlns:a16="http://schemas.microsoft.com/office/drawing/2014/main" id="{499065BD-A6ED-2C45-9B4C-B9434618F7A0}"/>
              </a:ext>
            </a:extLst>
          </p:cNvPr>
          <p:cNvSpPr/>
          <p:nvPr/>
        </p:nvSpPr>
        <p:spPr>
          <a:xfrm>
            <a:off x="18536" y="5351098"/>
            <a:ext cx="4211558" cy="984885"/>
          </a:xfrm>
          <a:prstGeom prst="rect">
            <a:avLst/>
          </a:prstGeom>
        </p:spPr>
        <p:txBody>
          <a:bodyPr wrap="square">
            <a:spAutoFit/>
          </a:bodyPr>
          <a:lstStyle/>
          <a:p>
            <a:pPr marL="285750" indent="-285750">
              <a:buFont typeface="Wingdings" pitchFamily="2" charset="2"/>
              <a:buChar char="§"/>
            </a:pPr>
            <a:r>
              <a:rPr lang="fr-FR" b="1" dirty="0"/>
              <a:t>La </a:t>
            </a:r>
            <a:r>
              <a:rPr lang="fr-FR" b="1" dirty="0" err="1"/>
              <a:t>Marsa</a:t>
            </a:r>
            <a:endParaRPr lang="fr-FR" dirty="0"/>
          </a:p>
          <a:p>
            <a:r>
              <a:rPr lang="fr-FR" dirty="0"/>
              <a:t>La Municipalité de La </a:t>
            </a:r>
            <a:r>
              <a:rPr lang="fr-FR" dirty="0" err="1"/>
              <a:t>Marsa</a:t>
            </a:r>
            <a:r>
              <a:rPr lang="fr-FR" dirty="0"/>
              <a:t> est la première ville à mettre en place le budget participatif depuis 2014</a:t>
            </a:r>
          </a:p>
          <a:p>
            <a:pPr marL="285750" indent="-285750">
              <a:buFont typeface="Wingdings" pitchFamily="2" charset="2"/>
              <a:buChar char="§"/>
            </a:pPr>
            <a:endParaRPr lang="fr-FR" sz="1600" dirty="0">
              <a:effectLst/>
              <a:latin typeface="Times New Roman" panose="02020603050405020304" pitchFamily="18" charset="0"/>
              <a:ea typeface="Times New Roman" panose="02020603050405020304" pitchFamily="18" charset="0"/>
            </a:endParaRPr>
          </a:p>
        </p:txBody>
      </p:sp>
      <p:sp>
        <p:nvSpPr>
          <p:cNvPr id="13" name="Rectangle 12">
            <a:extLst>
              <a:ext uri="{FF2B5EF4-FFF2-40B4-BE49-F238E27FC236}">
                <a16:creationId xmlns:a16="http://schemas.microsoft.com/office/drawing/2014/main" id="{81F04467-35FF-BB4D-B11A-ACAE17483C47}"/>
              </a:ext>
            </a:extLst>
          </p:cNvPr>
          <p:cNvSpPr/>
          <p:nvPr/>
        </p:nvSpPr>
        <p:spPr>
          <a:xfrm>
            <a:off x="18536" y="6134463"/>
            <a:ext cx="4382414" cy="738664"/>
          </a:xfrm>
          <a:prstGeom prst="rect">
            <a:avLst/>
          </a:prstGeom>
        </p:spPr>
        <p:txBody>
          <a:bodyPr wrap="square">
            <a:spAutoFit/>
          </a:bodyPr>
          <a:lstStyle/>
          <a:p>
            <a:pPr marL="285750" indent="-285750">
              <a:buFont typeface="Wingdings" pitchFamily="2" charset="2"/>
              <a:buChar char="§"/>
            </a:pPr>
            <a:r>
              <a:rPr lang="fr-FR" b="1" dirty="0"/>
              <a:t>Carthage  </a:t>
            </a:r>
            <a:endParaRPr lang="fr-FR" dirty="0"/>
          </a:p>
          <a:p>
            <a:r>
              <a:rPr lang="fr-FR" dirty="0"/>
              <a:t>Mise en place d’un PAI (Plan Annuel d’Investissement) </a:t>
            </a:r>
            <a:endParaRPr lang="fr-FR" sz="1600" dirty="0">
              <a:effectLst/>
              <a:latin typeface="Times New Roman" panose="02020603050405020304" pitchFamily="18" charset="0"/>
              <a:ea typeface="Times New Roman" panose="02020603050405020304" pitchFamily="18" charset="0"/>
            </a:endParaRPr>
          </a:p>
        </p:txBody>
      </p:sp>
      <p:cxnSp>
        <p:nvCxnSpPr>
          <p:cNvPr id="19" name="Connecteur droit 18">
            <a:extLst>
              <a:ext uri="{FF2B5EF4-FFF2-40B4-BE49-F238E27FC236}">
                <a16:creationId xmlns:a16="http://schemas.microsoft.com/office/drawing/2014/main" id="{4E92835B-0148-0041-AC64-C6E670EBD29E}"/>
              </a:ext>
            </a:extLst>
          </p:cNvPr>
          <p:cNvCxnSpPr/>
          <p:nvPr/>
        </p:nvCxnSpPr>
        <p:spPr>
          <a:xfrm>
            <a:off x="4315522" y="4930944"/>
            <a:ext cx="0" cy="1927056"/>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8A683A0-2E26-4846-806A-039989CAA2E6}"/>
              </a:ext>
            </a:extLst>
          </p:cNvPr>
          <p:cNvSpPr/>
          <p:nvPr/>
        </p:nvSpPr>
        <p:spPr>
          <a:xfrm>
            <a:off x="4400950" y="5351098"/>
            <a:ext cx="4743049" cy="523220"/>
          </a:xfrm>
          <a:prstGeom prst="rect">
            <a:avLst/>
          </a:prstGeom>
        </p:spPr>
        <p:txBody>
          <a:bodyPr wrap="square">
            <a:spAutoFit/>
          </a:bodyPr>
          <a:lstStyle/>
          <a:p>
            <a:pPr marL="285750" indent="-285750">
              <a:buFont typeface="Wingdings" pitchFamily="2" charset="2"/>
              <a:buChar char="§"/>
            </a:pPr>
            <a:r>
              <a:rPr lang="fr-FR" b="1" dirty="0"/>
              <a:t>Lisbonne (Portugal) </a:t>
            </a:r>
            <a:endParaRPr lang="fr-FR" dirty="0"/>
          </a:p>
          <a:p>
            <a:r>
              <a:rPr lang="fr-FR" dirty="0"/>
              <a:t>Premier budget participatif en ligne européen </a:t>
            </a:r>
          </a:p>
        </p:txBody>
      </p:sp>
      <p:sp>
        <p:nvSpPr>
          <p:cNvPr id="21" name="Rectangle 20">
            <a:extLst>
              <a:ext uri="{FF2B5EF4-FFF2-40B4-BE49-F238E27FC236}">
                <a16:creationId xmlns:a16="http://schemas.microsoft.com/office/drawing/2014/main" id="{3E621113-4B2D-154F-BBC9-81D60965B48F}"/>
              </a:ext>
            </a:extLst>
          </p:cNvPr>
          <p:cNvSpPr/>
          <p:nvPr/>
        </p:nvSpPr>
        <p:spPr>
          <a:xfrm>
            <a:off x="4400950" y="6134463"/>
            <a:ext cx="4572000" cy="738664"/>
          </a:xfrm>
          <a:prstGeom prst="rect">
            <a:avLst/>
          </a:prstGeom>
        </p:spPr>
        <p:txBody>
          <a:bodyPr>
            <a:spAutoFit/>
          </a:bodyPr>
          <a:lstStyle/>
          <a:p>
            <a:pPr marL="285750" indent="-285750">
              <a:buFont typeface="Wingdings" pitchFamily="2" charset="2"/>
              <a:buChar char="§"/>
            </a:pPr>
            <a:r>
              <a:rPr lang="fr-FR" b="1" dirty="0"/>
              <a:t>Nantes (France) </a:t>
            </a:r>
            <a:endParaRPr lang="fr-FR" dirty="0"/>
          </a:p>
          <a:p>
            <a:r>
              <a:rPr lang="fr-FR" dirty="0"/>
              <a:t>Projet d’aménagement urbain participatif </a:t>
            </a:r>
          </a:p>
          <a:p>
            <a:r>
              <a:rPr lang="fr-FR" dirty="0"/>
              <a:t> </a:t>
            </a:r>
          </a:p>
        </p:txBody>
      </p:sp>
      <p:sp>
        <p:nvSpPr>
          <p:cNvPr id="27" name="ZoneTexte 26">
            <a:extLst>
              <a:ext uri="{FF2B5EF4-FFF2-40B4-BE49-F238E27FC236}">
                <a16:creationId xmlns:a16="http://schemas.microsoft.com/office/drawing/2014/main" id="{864ABA7C-6E42-C54C-8AB5-7C83D0D83215}"/>
              </a:ext>
            </a:extLst>
          </p:cNvPr>
          <p:cNvSpPr txBox="1"/>
          <p:nvPr/>
        </p:nvSpPr>
        <p:spPr>
          <a:xfrm>
            <a:off x="257442" y="1847317"/>
            <a:ext cx="2474610" cy="523220"/>
          </a:xfrm>
          <a:prstGeom prst="rect">
            <a:avLst/>
          </a:prstGeom>
        </p:spPr>
        <p:txBody>
          <a:bodyPr wrap="square">
            <a:spAutoFit/>
          </a:bodyPr>
          <a:lstStyle>
            <a:defPPr marR="0" lvl="0" algn="l" rtl="0">
              <a:lnSpc>
                <a:spcPct val="100000"/>
              </a:lnSpc>
              <a:spcBef>
                <a:spcPts val="0"/>
              </a:spcBef>
              <a:spcAft>
                <a:spcPts val="0"/>
              </a:spcAft>
            </a:defPPr>
            <a:lvl1pPr>
              <a:defRPr b="1">
                <a:solidFill>
                  <a:schemeClr val="accent5"/>
                </a:solidFill>
                <a:latin typeface="Arial" panose="020B0604020202020204" pitchFamily="34" charset="0"/>
                <a:ea typeface="Times New Roman" panose="02020603050405020304" pitchFamily="18" charset="0"/>
              </a:defRPr>
            </a:lvl1pPr>
          </a:lstStyle>
          <a:p>
            <a:r>
              <a:rPr lang="fr-FR" dirty="0"/>
              <a:t>#démocratie locale</a:t>
            </a:r>
          </a:p>
          <a:p>
            <a:endParaRPr lang="fr-FR" dirty="0"/>
          </a:p>
        </p:txBody>
      </p:sp>
      <p:sp>
        <p:nvSpPr>
          <p:cNvPr id="39" name="Rectangle 38">
            <a:extLst>
              <a:ext uri="{FF2B5EF4-FFF2-40B4-BE49-F238E27FC236}">
                <a16:creationId xmlns:a16="http://schemas.microsoft.com/office/drawing/2014/main" id="{D6E2DDC9-D123-A340-942C-5E1C45A99EBA}"/>
              </a:ext>
            </a:extLst>
          </p:cNvPr>
          <p:cNvSpPr/>
          <p:nvPr/>
        </p:nvSpPr>
        <p:spPr>
          <a:xfrm>
            <a:off x="3255630" y="1847317"/>
            <a:ext cx="2664997" cy="523220"/>
          </a:xfrm>
          <a:prstGeom prst="rect">
            <a:avLst/>
          </a:prstGeom>
        </p:spPr>
        <p:txBody>
          <a:bodyPr wrap="square">
            <a:spAutoFit/>
          </a:bodyPr>
          <a:lstStyle/>
          <a:p>
            <a:r>
              <a:rPr lang="fr-FR" b="1" dirty="0">
                <a:solidFill>
                  <a:schemeClr val="accent5"/>
                </a:solidFill>
                <a:latin typeface="Arial" panose="020B0604020202020204" pitchFamily="34" charset="0"/>
                <a:ea typeface="Times New Roman" panose="02020603050405020304" pitchFamily="18" charset="0"/>
              </a:rPr>
              <a:t>#responsabilité collective</a:t>
            </a:r>
            <a:r>
              <a:rPr lang="fr-FR" dirty="0">
                <a:solidFill>
                  <a:schemeClr val="accent5"/>
                </a:solidFill>
              </a:rPr>
              <a:t>	</a:t>
            </a:r>
          </a:p>
        </p:txBody>
      </p:sp>
      <p:sp>
        <p:nvSpPr>
          <p:cNvPr id="40" name="Rectangle 39">
            <a:extLst>
              <a:ext uri="{FF2B5EF4-FFF2-40B4-BE49-F238E27FC236}">
                <a16:creationId xmlns:a16="http://schemas.microsoft.com/office/drawing/2014/main" id="{3F6D7D19-2D0B-C544-97DD-F3C9C6BECC3F}"/>
              </a:ext>
            </a:extLst>
          </p:cNvPr>
          <p:cNvSpPr/>
          <p:nvPr/>
        </p:nvSpPr>
        <p:spPr>
          <a:xfrm>
            <a:off x="6444204" y="1847317"/>
            <a:ext cx="2565982" cy="523220"/>
          </a:xfrm>
          <a:prstGeom prst="rect">
            <a:avLst/>
          </a:prstGeom>
        </p:spPr>
        <p:txBody>
          <a:bodyPr wrap="square">
            <a:spAutoFit/>
          </a:bodyPr>
          <a:lstStyle/>
          <a:p>
            <a:r>
              <a:rPr lang="fr-FR" b="1" dirty="0">
                <a:solidFill>
                  <a:schemeClr val="accent5"/>
                </a:solidFill>
                <a:latin typeface="Arial" panose="020B0604020202020204" pitchFamily="34" charset="0"/>
              </a:rPr>
              <a:t>#responsabilité municipale </a:t>
            </a:r>
          </a:p>
          <a:p>
            <a:endParaRPr lang="fr-FR" b="1" dirty="0">
              <a:solidFill>
                <a:schemeClr val="accent5"/>
              </a:solidFill>
            </a:endParaRPr>
          </a:p>
        </p:txBody>
      </p:sp>
      <p:pic>
        <p:nvPicPr>
          <p:cNvPr id="41" name="Image 40">
            <a:extLst>
              <a:ext uri="{FF2B5EF4-FFF2-40B4-BE49-F238E27FC236}">
                <a16:creationId xmlns:a16="http://schemas.microsoft.com/office/drawing/2014/main" id="{63412271-8224-7F4B-AC49-EEB592C601E9}"/>
              </a:ext>
            </a:extLst>
          </p:cNvPr>
          <p:cNvPicPr>
            <a:picLocks noChangeAspect="1"/>
          </p:cNvPicPr>
          <p:nvPr/>
        </p:nvPicPr>
        <p:blipFill>
          <a:blip r:embed="rId8"/>
          <a:stretch>
            <a:fillRect/>
          </a:stretch>
        </p:blipFill>
        <p:spPr>
          <a:xfrm>
            <a:off x="7631255" y="934345"/>
            <a:ext cx="711200" cy="482600"/>
          </a:xfrm>
          <a:prstGeom prst="rect">
            <a:avLst/>
          </a:prstGeom>
        </p:spPr>
      </p:pic>
      <p:pic>
        <p:nvPicPr>
          <p:cNvPr id="42" name="Image 41">
            <a:extLst>
              <a:ext uri="{FF2B5EF4-FFF2-40B4-BE49-F238E27FC236}">
                <a16:creationId xmlns:a16="http://schemas.microsoft.com/office/drawing/2014/main" id="{EB014576-223D-E243-BC26-87EFBC17CD75}"/>
              </a:ext>
            </a:extLst>
          </p:cNvPr>
          <p:cNvPicPr>
            <a:picLocks noChangeAspect="1"/>
          </p:cNvPicPr>
          <p:nvPr/>
        </p:nvPicPr>
        <p:blipFill>
          <a:blip r:embed="rId9"/>
          <a:stretch>
            <a:fillRect/>
          </a:stretch>
        </p:blipFill>
        <p:spPr>
          <a:xfrm>
            <a:off x="7097855" y="1326993"/>
            <a:ext cx="1778000" cy="254000"/>
          </a:xfrm>
          <a:prstGeom prst="rect">
            <a:avLst/>
          </a:prstGeom>
        </p:spPr>
      </p:pic>
    </p:spTree>
    <p:extLst>
      <p:ext uri="{BB962C8B-B14F-4D97-AF65-F5344CB8AC3E}">
        <p14:creationId xmlns:p14="http://schemas.microsoft.com/office/powerpoint/2010/main" val="1900168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30" name="Rectangle 29">
            <a:extLst>
              <a:ext uri="{FF2B5EF4-FFF2-40B4-BE49-F238E27FC236}">
                <a16:creationId xmlns:a16="http://schemas.microsoft.com/office/drawing/2014/main" id="{EC61BAB3-8FFB-F642-A061-1DB9636051FE}"/>
              </a:ext>
            </a:extLst>
          </p:cNvPr>
          <p:cNvSpPr/>
          <p:nvPr/>
        </p:nvSpPr>
        <p:spPr>
          <a:xfrm>
            <a:off x="-1" y="1733049"/>
            <a:ext cx="9144001" cy="58684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45B4547E-D544-124F-B61E-E373EBB5077E}"/>
              </a:ext>
            </a:extLst>
          </p:cNvPr>
          <p:cNvSpPr/>
          <p:nvPr/>
        </p:nvSpPr>
        <p:spPr>
          <a:xfrm>
            <a:off x="6025210" y="3900937"/>
            <a:ext cx="3118789" cy="29646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3B94A767-7AF5-434B-B9C1-FD901190A5AE}"/>
              </a:ext>
            </a:extLst>
          </p:cNvPr>
          <p:cNvSpPr/>
          <p:nvPr/>
        </p:nvSpPr>
        <p:spPr>
          <a:xfrm>
            <a:off x="0" y="2493392"/>
            <a:ext cx="2017320" cy="139750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6" name="Shape 176"/>
          <p:cNvSpPr txBox="1">
            <a:spLocks noGrp="1"/>
          </p:cNvSpPr>
          <p:nvPr>
            <p:ph type="title"/>
          </p:nvPr>
        </p:nvSpPr>
        <p:spPr>
          <a:xfrm>
            <a:off x="7317" y="929525"/>
            <a:ext cx="8049654" cy="713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3. </a:t>
            </a:r>
            <a:r>
              <a:rPr lang="en-GB" dirty="0" err="1"/>
              <a:t>Amélioration</a:t>
            </a:r>
            <a:r>
              <a:rPr lang="en-GB" dirty="0"/>
              <a:t> des services publics </a:t>
            </a:r>
            <a:r>
              <a:rPr lang="en-GB" dirty="0" err="1"/>
              <a:t>locaux</a:t>
            </a:r>
            <a:r>
              <a:rPr lang="en-GB" dirty="0"/>
              <a:t> (1/2)</a:t>
            </a:r>
            <a:endParaRPr dirty="0"/>
          </a:p>
        </p:txBody>
      </p:sp>
      <p:sp>
        <p:nvSpPr>
          <p:cNvPr id="2" name="ZoneTexte 1">
            <a:extLst>
              <a:ext uri="{FF2B5EF4-FFF2-40B4-BE49-F238E27FC236}">
                <a16:creationId xmlns:a16="http://schemas.microsoft.com/office/drawing/2014/main" id="{AA4053CE-AFD4-D84B-84FF-E62EA5DB5DE2}"/>
              </a:ext>
            </a:extLst>
          </p:cNvPr>
          <p:cNvSpPr txBox="1"/>
          <p:nvPr/>
        </p:nvSpPr>
        <p:spPr>
          <a:xfrm>
            <a:off x="0" y="3100746"/>
            <a:ext cx="2017320" cy="738664"/>
          </a:xfrm>
          <a:prstGeom prst="rect">
            <a:avLst/>
          </a:prstGeom>
          <a:noFill/>
        </p:spPr>
        <p:txBody>
          <a:bodyPr wrap="square" rtlCol="0">
            <a:spAutoFit/>
          </a:bodyPr>
          <a:lstStyle/>
          <a:p>
            <a:pPr algn="ctr"/>
            <a:r>
              <a:rPr lang="fr-FR" b="1" dirty="0">
                <a:solidFill>
                  <a:schemeClr val="bg1"/>
                </a:solidFill>
              </a:rPr>
              <a:t>L’amélioration des services publics, c’est quoi ?</a:t>
            </a:r>
          </a:p>
        </p:txBody>
      </p:sp>
      <p:sp>
        <p:nvSpPr>
          <p:cNvPr id="5" name="Rectangle 4">
            <a:extLst>
              <a:ext uri="{FF2B5EF4-FFF2-40B4-BE49-F238E27FC236}">
                <a16:creationId xmlns:a16="http://schemas.microsoft.com/office/drawing/2014/main" id="{B33BAA76-76FD-A64F-A5D2-1531A986EED2}"/>
              </a:ext>
            </a:extLst>
          </p:cNvPr>
          <p:cNvSpPr/>
          <p:nvPr/>
        </p:nvSpPr>
        <p:spPr>
          <a:xfrm>
            <a:off x="2177115" y="2466622"/>
            <a:ext cx="6732194" cy="1384995"/>
          </a:xfrm>
          <a:prstGeom prst="rect">
            <a:avLst/>
          </a:prstGeom>
        </p:spPr>
        <p:txBody>
          <a:bodyPr wrap="square">
            <a:spAutoFit/>
          </a:bodyPr>
          <a:lstStyle/>
          <a:p>
            <a:pPr marL="285750" indent="-285750">
              <a:buFont typeface="Wingdings" pitchFamily="2" charset="2"/>
              <a:buChar char="§"/>
            </a:pPr>
            <a:r>
              <a:rPr lang="fr-FR" dirty="0"/>
              <a:t>C’est la simplification des procédures et formalités administratives pour les usagers </a:t>
            </a:r>
          </a:p>
          <a:p>
            <a:pPr marL="285750" indent="-285750">
              <a:buFont typeface="Wingdings" pitchFamily="2" charset="2"/>
              <a:buChar char="§"/>
            </a:pPr>
            <a:r>
              <a:rPr lang="fr-FR" dirty="0"/>
              <a:t>Le numérique permet de faciliter la relation avec le citoyen </a:t>
            </a:r>
          </a:p>
          <a:p>
            <a:pPr marL="285750" indent="-285750">
              <a:buFont typeface="Wingdings" pitchFamily="2" charset="2"/>
              <a:buChar char="§"/>
            </a:pPr>
            <a:r>
              <a:rPr lang="fr-FR" dirty="0"/>
              <a:t>L’amélioration des services publics locaux permet la construction d’une relation de confiance, de proximité et de respect mutuel avec le citoyen et est essentielle à la construction d’une </a:t>
            </a:r>
            <a:r>
              <a:rPr lang="fr-FR" b="1" dirty="0"/>
              <a:t>forte démocratie locale.</a:t>
            </a:r>
            <a:r>
              <a:rPr lang="fr-FR" dirty="0"/>
              <a:t> </a:t>
            </a:r>
          </a:p>
        </p:txBody>
      </p:sp>
      <p:sp>
        <p:nvSpPr>
          <p:cNvPr id="14" name="Rectangle 13">
            <a:extLst>
              <a:ext uri="{FF2B5EF4-FFF2-40B4-BE49-F238E27FC236}">
                <a16:creationId xmlns:a16="http://schemas.microsoft.com/office/drawing/2014/main" id="{7E803DA2-F07D-8542-848D-C061CDCD9C6D}"/>
              </a:ext>
            </a:extLst>
          </p:cNvPr>
          <p:cNvSpPr/>
          <p:nvPr/>
        </p:nvSpPr>
        <p:spPr>
          <a:xfrm>
            <a:off x="4869210" y="3906755"/>
            <a:ext cx="1217393" cy="295881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BEBAAAE2-A019-3344-A94F-90D8D150B0FA}"/>
              </a:ext>
            </a:extLst>
          </p:cNvPr>
          <p:cNvSpPr txBox="1"/>
          <p:nvPr/>
        </p:nvSpPr>
        <p:spPr>
          <a:xfrm>
            <a:off x="4872165" y="5338443"/>
            <a:ext cx="1214438" cy="307777"/>
          </a:xfrm>
          <a:prstGeom prst="rect">
            <a:avLst/>
          </a:prstGeom>
          <a:noFill/>
        </p:spPr>
        <p:txBody>
          <a:bodyPr wrap="square" rtlCol="0">
            <a:spAutoFit/>
          </a:bodyPr>
          <a:lstStyle/>
          <a:p>
            <a:pPr algn="ctr"/>
            <a:r>
              <a:rPr lang="fr-FR" b="1" dirty="0">
                <a:solidFill>
                  <a:schemeClr val="bg2"/>
                </a:solidFill>
              </a:rPr>
              <a:t>Impacts</a:t>
            </a:r>
          </a:p>
        </p:txBody>
      </p:sp>
      <p:sp>
        <p:nvSpPr>
          <p:cNvPr id="11" name="Rectangle 10">
            <a:extLst>
              <a:ext uri="{FF2B5EF4-FFF2-40B4-BE49-F238E27FC236}">
                <a16:creationId xmlns:a16="http://schemas.microsoft.com/office/drawing/2014/main" id="{FE90E920-C64D-AF42-8616-1032C41D5E11}"/>
              </a:ext>
            </a:extLst>
          </p:cNvPr>
          <p:cNvSpPr/>
          <p:nvPr/>
        </p:nvSpPr>
        <p:spPr>
          <a:xfrm>
            <a:off x="6025211" y="3881848"/>
            <a:ext cx="2921546" cy="2893100"/>
          </a:xfrm>
          <a:prstGeom prst="rect">
            <a:avLst/>
          </a:prstGeom>
        </p:spPr>
        <p:txBody>
          <a:bodyPr wrap="square">
            <a:spAutoFit/>
          </a:bodyPr>
          <a:lstStyle/>
          <a:p>
            <a:pPr marL="285750" lvl="0" indent="-285750" fontAlgn="base">
              <a:buFont typeface="Wingdings" pitchFamily="2" charset="2"/>
              <a:buChar char="§"/>
            </a:pPr>
            <a:r>
              <a:rPr lang="fr-FR" b="1" dirty="0"/>
              <a:t>Transparence des formalités administratives</a:t>
            </a:r>
            <a:r>
              <a:rPr lang="fr-FR" dirty="0"/>
              <a:t> : avoir un accès facile aux informations</a:t>
            </a:r>
          </a:p>
          <a:p>
            <a:pPr marL="285750" lvl="0" indent="-285750" fontAlgn="base">
              <a:buFont typeface="Wingdings" pitchFamily="2" charset="2"/>
              <a:buChar char="§"/>
            </a:pPr>
            <a:r>
              <a:rPr lang="fr-FR" b="1" dirty="0"/>
              <a:t>Qualité des services publics :</a:t>
            </a:r>
            <a:r>
              <a:rPr lang="fr-FR" dirty="0"/>
              <a:t> offrir des services publics de bonne qualité </a:t>
            </a:r>
          </a:p>
          <a:p>
            <a:pPr marL="285750" lvl="0" indent="-285750" fontAlgn="base">
              <a:buFont typeface="Wingdings" pitchFamily="2" charset="2"/>
              <a:buChar char="§"/>
            </a:pPr>
            <a:r>
              <a:rPr lang="fr-FR" b="1" dirty="0"/>
              <a:t>Accessibilité des services publics</a:t>
            </a:r>
            <a:r>
              <a:rPr lang="fr-FR" dirty="0"/>
              <a:t> : garantir l’accessibilité gratuite et en ligne aux services publics et faciliter l’accès et la priorité aux personnes ayant des besoins spécifiques </a:t>
            </a:r>
            <a:endParaRPr lang="fr-FR" sz="1600" dirty="0">
              <a:effectLst/>
              <a:latin typeface="Times New Roman" panose="02020603050405020304" pitchFamily="18" charset="0"/>
              <a:ea typeface="Times New Roman" panose="02020603050405020304" pitchFamily="18" charset="0"/>
            </a:endParaRPr>
          </a:p>
        </p:txBody>
      </p:sp>
      <p:pic>
        <p:nvPicPr>
          <p:cNvPr id="17" name="Image 16">
            <a:extLst>
              <a:ext uri="{FF2B5EF4-FFF2-40B4-BE49-F238E27FC236}">
                <a16:creationId xmlns:a16="http://schemas.microsoft.com/office/drawing/2014/main" id="{57398DCC-DC2E-274A-A0D9-023CE8933785}"/>
              </a:ext>
            </a:extLst>
          </p:cNvPr>
          <p:cNvPicPr>
            <a:picLocks noChangeAspect="1"/>
          </p:cNvPicPr>
          <p:nvPr/>
        </p:nvPicPr>
        <p:blipFill>
          <a:blip r:embed="rId3"/>
          <a:stretch>
            <a:fillRect/>
          </a:stretch>
        </p:blipFill>
        <p:spPr>
          <a:xfrm>
            <a:off x="5223534" y="4639856"/>
            <a:ext cx="651379" cy="651379"/>
          </a:xfrm>
          <a:prstGeom prst="rect">
            <a:avLst/>
          </a:prstGeom>
        </p:spPr>
      </p:pic>
      <p:sp>
        <p:nvSpPr>
          <p:cNvPr id="22" name="ZoneTexte 21">
            <a:extLst>
              <a:ext uri="{FF2B5EF4-FFF2-40B4-BE49-F238E27FC236}">
                <a16:creationId xmlns:a16="http://schemas.microsoft.com/office/drawing/2014/main" id="{57A0EE53-6A15-514A-9A0C-5A8D8CC12400}"/>
              </a:ext>
            </a:extLst>
          </p:cNvPr>
          <p:cNvSpPr txBox="1"/>
          <p:nvPr/>
        </p:nvSpPr>
        <p:spPr>
          <a:xfrm>
            <a:off x="43051" y="1863008"/>
            <a:ext cx="2876052" cy="523220"/>
          </a:xfrm>
          <a:prstGeom prst="rect">
            <a:avLst/>
          </a:prstGeom>
          <a:noFill/>
        </p:spPr>
        <p:txBody>
          <a:bodyPr wrap="square" rtlCol="0">
            <a:spAutoFit/>
          </a:bodyPr>
          <a:lstStyle/>
          <a:p>
            <a:pPr algn="ctr"/>
            <a:r>
              <a:rPr lang="fr-FR" b="1" dirty="0">
                <a:solidFill>
                  <a:schemeClr val="accent5"/>
                </a:solidFill>
                <a:latin typeface="Arial" panose="020B0604020202020204" pitchFamily="34" charset="0"/>
              </a:rPr>
              <a:t>#simplification numérique</a:t>
            </a:r>
          </a:p>
          <a:p>
            <a:pPr algn="ctr"/>
            <a:endParaRPr lang="fr-FR" b="1" dirty="0">
              <a:solidFill>
                <a:schemeClr val="accent5"/>
              </a:solidFill>
            </a:endParaRPr>
          </a:p>
        </p:txBody>
      </p:sp>
      <p:sp>
        <p:nvSpPr>
          <p:cNvPr id="23" name="Rectangle 22">
            <a:extLst>
              <a:ext uri="{FF2B5EF4-FFF2-40B4-BE49-F238E27FC236}">
                <a16:creationId xmlns:a16="http://schemas.microsoft.com/office/drawing/2014/main" id="{0F703882-0919-454D-8E8D-A473808E3AB4}"/>
              </a:ext>
            </a:extLst>
          </p:cNvPr>
          <p:cNvSpPr/>
          <p:nvPr/>
        </p:nvSpPr>
        <p:spPr>
          <a:xfrm>
            <a:off x="3659619" y="1863008"/>
            <a:ext cx="2118588" cy="307777"/>
          </a:xfrm>
          <a:prstGeom prst="rect">
            <a:avLst/>
          </a:prstGeom>
          <a:noFill/>
        </p:spPr>
        <p:txBody>
          <a:bodyPr wrap="square" rtlCol="0">
            <a:spAutoFit/>
          </a:bodyPr>
          <a:lstStyle/>
          <a:p>
            <a:pPr algn="ctr"/>
            <a:r>
              <a:rPr lang="fr-FR" b="1" dirty="0">
                <a:solidFill>
                  <a:schemeClr val="accent5"/>
                </a:solidFill>
                <a:latin typeface="Arial" panose="020B0604020202020204" pitchFamily="34" charset="0"/>
              </a:rPr>
              <a:t>#organisation interne</a:t>
            </a:r>
          </a:p>
        </p:txBody>
      </p:sp>
      <p:sp>
        <p:nvSpPr>
          <p:cNvPr id="26" name="Rectangle 25">
            <a:extLst>
              <a:ext uri="{FF2B5EF4-FFF2-40B4-BE49-F238E27FC236}">
                <a16:creationId xmlns:a16="http://schemas.microsoft.com/office/drawing/2014/main" id="{000E3A71-BB8C-BB4E-AE56-C71E35972DC0}"/>
              </a:ext>
            </a:extLst>
          </p:cNvPr>
          <p:cNvSpPr/>
          <p:nvPr/>
        </p:nvSpPr>
        <p:spPr>
          <a:xfrm>
            <a:off x="7077050" y="1863008"/>
            <a:ext cx="1491333" cy="523220"/>
          </a:xfrm>
          <a:prstGeom prst="rect">
            <a:avLst/>
          </a:prstGeom>
          <a:noFill/>
        </p:spPr>
        <p:txBody>
          <a:bodyPr wrap="square" rtlCol="0">
            <a:spAutoFit/>
          </a:bodyPr>
          <a:lstStyle/>
          <a:p>
            <a:pPr algn="ctr"/>
            <a:r>
              <a:rPr lang="fr-FR" b="1" dirty="0">
                <a:solidFill>
                  <a:schemeClr val="accent5"/>
                </a:solidFill>
                <a:latin typeface="Arial" panose="020B0604020202020204" pitchFamily="34" charset="0"/>
              </a:rPr>
              <a:t>#attractivité </a:t>
            </a:r>
          </a:p>
          <a:p>
            <a:pPr algn="ctr"/>
            <a:r>
              <a:rPr lang="fr-FR" b="1" dirty="0">
                <a:solidFill>
                  <a:schemeClr val="accent5"/>
                </a:solidFill>
                <a:latin typeface="Arial" panose="020B0604020202020204" pitchFamily="34" charset="0"/>
              </a:rPr>
              <a:t> </a:t>
            </a:r>
          </a:p>
        </p:txBody>
      </p:sp>
      <p:sp>
        <p:nvSpPr>
          <p:cNvPr id="27" name="Rectangle 26">
            <a:extLst>
              <a:ext uri="{FF2B5EF4-FFF2-40B4-BE49-F238E27FC236}">
                <a16:creationId xmlns:a16="http://schemas.microsoft.com/office/drawing/2014/main" id="{82312838-42A3-6145-9B08-6F9C5CE670AE}"/>
              </a:ext>
            </a:extLst>
          </p:cNvPr>
          <p:cNvSpPr/>
          <p:nvPr/>
        </p:nvSpPr>
        <p:spPr>
          <a:xfrm>
            <a:off x="798506" y="2546748"/>
            <a:ext cx="420308" cy="553998"/>
          </a:xfrm>
          <a:prstGeom prst="rect">
            <a:avLst/>
          </a:prstGeom>
        </p:spPr>
        <p:txBody>
          <a:bodyPr wrap="none">
            <a:spAutoFit/>
          </a:bodyPr>
          <a:lstStyle/>
          <a:p>
            <a:r>
              <a:rPr lang="fr-FR" sz="3000" b="1" dirty="0">
                <a:solidFill>
                  <a:schemeClr val="bg1"/>
                </a:solidFill>
              </a:rPr>
              <a:t>?</a:t>
            </a:r>
            <a:endParaRPr lang="fr-FR" sz="3000" dirty="0"/>
          </a:p>
        </p:txBody>
      </p:sp>
      <p:sp>
        <p:nvSpPr>
          <p:cNvPr id="32" name="Rectangle 31">
            <a:extLst>
              <a:ext uri="{FF2B5EF4-FFF2-40B4-BE49-F238E27FC236}">
                <a16:creationId xmlns:a16="http://schemas.microsoft.com/office/drawing/2014/main" id="{D2B796FB-F067-B34D-83BA-FECAB6D64F56}"/>
              </a:ext>
            </a:extLst>
          </p:cNvPr>
          <p:cNvSpPr/>
          <p:nvPr/>
        </p:nvSpPr>
        <p:spPr>
          <a:xfrm>
            <a:off x="1421" y="3901173"/>
            <a:ext cx="1217393" cy="295881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a:extLst>
              <a:ext uri="{FF2B5EF4-FFF2-40B4-BE49-F238E27FC236}">
                <a16:creationId xmlns:a16="http://schemas.microsoft.com/office/drawing/2014/main" id="{D36ED096-01B2-9C4F-8563-2AEB841D222D}"/>
              </a:ext>
            </a:extLst>
          </p:cNvPr>
          <p:cNvSpPr txBox="1"/>
          <p:nvPr/>
        </p:nvSpPr>
        <p:spPr>
          <a:xfrm>
            <a:off x="4376" y="5332861"/>
            <a:ext cx="1214438" cy="523220"/>
          </a:xfrm>
          <a:prstGeom prst="rect">
            <a:avLst/>
          </a:prstGeom>
          <a:noFill/>
        </p:spPr>
        <p:txBody>
          <a:bodyPr wrap="square" rtlCol="0">
            <a:spAutoFit/>
          </a:bodyPr>
          <a:lstStyle/>
          <a:p>
            <a:pPr algn="ctr"/>
            <a:r>
              <a:rPr lang="fr-FR" b="1" dirty="0">
                <a:solidFill>
                  <a:schemeClr val="bg2"/>
                </a:solidFill>
              </a:rPr>
              <a:t>Bonnes pratiques </a:t>
            </a:r>
          </a:p>
        </p:txBody>
      </p:sp>
      <p:sp>
        <p:nvSpPr>
          <p:cNvPr id="39" name="Rectangle 38">
            <a:extLst>
              <a:ext uri="{FF2B5EF4-FFF2-40B4-BE49-F238E27FC236}">
                <a16:creationId xmlns:a16="http://schemas.microsoft.com/office/drawing/2014/main" id="{5DCC909E-D5AE-4B43-A19E-1481FBE765AB}"/>
              </a:ext>
            </a:extLst>
          </p:cNvPr>
          <p:cNvSpPr/>
          <p:nvPr/>
        </p:nvSpPr>
        <p:spPr>
          <a:xfrm>
            <a:off x="1218815" y="3941691"/>
            <a:ext cx="3500098" cy="2893100"/>
          </a:xfrm>
          <a:prstGeom prst="rect">
            <a:avLst/>
          </a:prstGeom>
        </p:spPr>
        <p:txBody>
          <a:bodyPr wrap="square">
            <a:spAutoFit/>
          </a:bodyPr>
          <a:lstStyle/>
          <a:p>
            <a:pPr marL="285750" lvl="0" indent="-285750" fontAlgn="base">
              <a:buFont typeface="Wingdings" pitchFamily="2" charset="2"/>
              <a:buChar char="§"/>
            </a:pPr>
            <a:r>
              <a:rPr lang="fr-FR" b="1" dirty="0"/>
              <a:t>Créer un site Internet </a:t>
            </a:r>
            <a:r>
              <a:rPr lang="fr-FR" dirty="0"/>
              <a:t>et consacrer une rubrique dans votre site pour informer et renseigner les citoyens sur toutes les formalités et les procédures administratives </a:t>
            </a:r>
          </a:p>
          <a:p>
            <a:pPr marL="285750" lvl="0" indent="-285750" fontAlgn="base">
              <a:buFont typeface="Wingdings" pitchFamily="2" charset="2"/>
              <a:buChar char="§"/>
            </a:pPr>
            <a:r>
              <a:rPr lang="fr-FR" b="1" dirty="0"/>
              <a:t>Mettre en place des procédures dématérialisées</a:t>
            </a:r>
            <a:endParaRPr lang="fr-FR" dirty="0"/>
          </a:p>
          <a:p>
            <a:pPr marL="285750" lvl="0" indent="-285750" fontAlgn="base">
              <a:buFont typeface="Wingdings" pitchFamily="2" charset="2"/>
              <a:buChar char="§"/>
            </a:pPr>
            <a:r>
              <a:rPr lang="fr-FR" b="1" dirty="0"/>
              <a:t>Mettre en place un système de signalement </a:t>
            </a:r>
            <a:r>
              <a:rPr lang="fr-FR" dirty="0"/>
              <a:t>des dysfonctionnements en ligne </a:t>
            </a:r>
          </a:p>
          <a:p>
            <a:pPr marL="285750" lvl="0" indent="-285750" fontAlgn="base">
              <a:buFont typeface="Wingdings" pitchFamily="2" charset="2"/>
              <a:buChar char="§"/>
            </a:pPr>
            <a:r>
              <a:rPr lang="fr-FR" b="1" dirty="0"/>
              <a:t>Former les agents municipaux </a:t>
            </a:r>
            <a:r>
              <a:rPr lang="fr-FR" dirty="0"/>
              <a:t>aux bonnes pratiques d’accueil et de communication avec les usagers</a:t>
            </a:r>
            <a:endParaRPr lang="fr-FR" sz="1600" dirty="0">
              <a:effectLst/>
              <a:latin typeface="Times New Roman" panose="02020603050405020304" pitchFamily="18" charset="0"/>
              <a:ea typeface="Times New Roman" panose="02020603050405020304" pitchFamily="18" charset="0"/>
            </a:endParaRPr>
          </a:p>
        </p:txBody>
      </p:sp>
      <p:pic>
        <p:nvPicPr>
          <p:cNvPr id="40" name="Image 39">
            <a:extLst>
              <a:ext uri="{FF2B5EF4-FFF2-40B4-BE49-F238E27FC236}">
                <a16:creationId xmlns:a16="http://schemas.microsoft.com/office/drawing/2014/main" id="{82868EFC-5046-4546-99D6-11166FB3D2DB}"/>
              </a:ext>
            </a:extLst>
          </p:cNvPr>
          <p:cNvPicPr>
            <a:picLocks noChangeAspect="1"/>
          </p:cNvPicPr>
          <p:nvPr/>
        </p:nvPicPr>
        <p:blipFill>
          <a:blip r:embed="rId4"/>
          <a:stretch>
            <a:fillRect/>
          </a:stretch>
        </p:blipFill>
        <p:spPr>
          <a:xfrm>
            <a:off x="291458" y="4457732"/>
            <a:ext cx="709871" cy="709871"/>
          </a:xfrm>
          <a:prstGeom prst="rect">
            <a:avLst/>
          </a:prstGeom>
        </p:spPr>
      </p:pic>
      <p:cxnSp>
        <p:nvCxnSpPr>
          <p:cNvPr id="42" name="Connecteur droit 41">
            <a:extLst>
              <a:ext uri="{FF2B5EF4-FFF2-40B4-BE49-F238E27FC236}">
                <a16:creationId xmlns:a16="http://schemas.microsoft.com/office/drawing/2014/main" id="{EC8C2087-C0F5-1F46-8ABE-0080883586D6}"/>
              </a:ext>
            </a:extLst>
          </p:cNvPr>
          <p:cNvCxnSpPr/>
          <p:nvPr/>
        </p:nvCxnSpPr>
        <p:spPr>
          <a:xfrm>
            <a:off x="0" y="3898825"/>
            <a:ext cx="9143999"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4" name="Image 23">
            <a:extLst>
              <a:ext uri="{FF2B5EF4-FFF2-40B4-BE49-F238E27FC236}">
                <a16:creationId xmlns:a16="http://schemas.microsoft.com/office/drawing/2014/main" id="{C7C81331-29DF-9A43-B118-2E47074E9226}"/>
              </a:ext>
            </a:extLst>
          </p:cNvPr>
          <p:cNvPicPr>
            <a:picLocks noChangeAspect="1"/>
          </p:cNvPicPr>
          <p:nvPr/>
        </p:nvPicPr>
        <p:blipFill>
          <a:blip r:embed="rId5"/>
          <a:stretch>
            <a:fillRect/>
          </a:stretch>
        </p:blipFill>
        <p:spPr>
          <a:xfrm>
            <a:off x="8149373" y="848109"/>
            <a:ext cx="584200" cy="609600"/>
          </a:xfrm>
          <a:prstGeom prst="rect">
            <a:avLst/>
          </a:prstGeom>
        </p:spPr>
      </p:pic>
      <p:pic>
        <p:nvPicPr>
          <p:cNvPr id="25" name="Image 24">
            <a:extLst>
              <a:ext uri="{FF2B5EF4-FFF2-40B4-BE49-F238E27FC236}">
                <a16:creationId xmlns:a16="http://schemas.microsoft.com/office/drawing/2014/main" id="{7E9B8F26-7565-B34B-9457-136B2A9DF103}"/>
              </a:ext>
            </a:extLst>
          </p:cNvPr>
          <p:cNvPicPr>
            <a:picLocks noChangeAspect="1"/>
          </p:cNvPicPr>
          <p:nvPr/>
        </p:nvPicPr>
        <p:blipFill>
          <a:blip r:embed="rId6"/>
          <a:stretch>
            <a:fillRect/>
          </a:stretch>
        </p:blipFill>
        <p:spPr>
          <a:xfrm>
            <a:off x="7781073" y="1331420"/>
            <a:ext cx="1320800" cy="393700"/>
          </a:xfrm>
          <a:prstGeom prst="rect">
            <a:avLst/>
          </a:prstGeom>
        </p:spPr>
      </p:pic>
    </p:spTree>
    <p:extLst>
      <p:ext uri="{BB962C8B-B14F-4D97-AF65-F5344CB8AC3E}">
        <p14:creationId xmlns:p14="http://schemas.microsoft.com/office/powerpoint/2010/main" val="2149328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30" name="Rectangle 29">
            <a:extLst>
              <a:ext uri="{FF2B5EF4-FFF2-40B4-BE49-F238E27FC236}">
                <a16:creationId xmlns:a16="http://schemas.microsoft.com/office/drawing/2014/main" id="{EC61BAB3-8FFB-F642-A061-1DB9636051FE}"/>
              </a:ext>
            </a:extLst>
          </p:cNvPr>
          <p:cNvSpPr/>
          <p:nvPr/>
        </p:nvSpPr>
        <p:spPr>
          <a:xfrm>
            <a:off x="-1" y="1733049"/>
            <a:ext cx="9144001" cy="58684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6" name="Shape 176"/>
          <p:cNvSpPr txBox="1">
            <a:spLocks noGrp="1"/>
          </p:cNvSpPr>
          <p:nvPr>
            <p:ph type="title"/>
          </p:nvPr>
        </p:nvSpPr>
        <p:spPr>
          <a:xfrm>
            <a:off x="-3470" y="929525"/>
            <a:ext cx="8738241" cy="713700"/>
          </a:xfrm>
          <a:prstGeom prst="rect">
            <a:avLst/>
          </a:prstGeom>
        </p:spPr>
        <p:txBody>
          <a:bodyPr spcFirstLastPara="1" wrap="square" lIns="91425" tIns="91425" rIns="91425" bIns="91425" anchor="t" anchorCtr="0">
            <a:noAutofit/>
          </a:bodyPr>
          <a:lstStyle/>
          <a:p>
            <a:pPr lvl="0"/>
            <a:r>
              <a:rPr lang="en-GB" dirty="0"/>
              <a:t>3. </a:t>
            </a:r>
            <a:r>
              <a:rPr lang="en-GB" dirty="0" err="1"/>
              <a:t>Amélioration</a:t>
            </a:r>
            <a:r>
              <a:rPr lang="en-GB" dirty="0"/>
              <a:t> des services publics </a:t>
            </a:r>
            <a:r>
              <a:rPr lang="en-GB" dirty="0" err="1"/>
              <a:t>locaux</a:t>
            </a:r>
            <a:r>
              <a:rPr lang="en-GB" dirty="0"/>
              <a:t> (2/2)</a:t>
            </a:r>
            <a:endParaRPr dirty="0"/>
          </a:p>
        </p:txBody>
      </p:sp>
      <p:sp>
        <p:nvSpPr>
          <p:cNvPr id="32" name="Rectangle 31">
            <a:extLst>
              <a:ext uri="{FF2B5EF4-FFF2-40B4-BE49-F238E27FC236}">
                <a16:creationId xmlns:a16="http://schemas.microsoft.com/office/drawing/2014/main" id="{D2B796FB-F067-B34D-83BA-FECAB6D64F56}"/>
              </a:ext>
            </a:extLst>
          </p:cNvPr>
          <p:cNvSpPr/>
          <p:nvPr/>
        </p:nvSpPr>
        <p:spPr>
          <a:xfrm>
            <a:off x="1421" y="2449855"/>
            <a:ext cx="1217393" cy="24779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a:extLst>
              <a:ext uri="{FF2B5EF4-FFF2-40B4-BE49-F238E27FC236}">
                <a16:creationId xmlns:a16="http://schemas.microsoft.com/office/drawing/2014/main" id="{D36ED096-01B2-9C4F-8563-2AEB841D222D}"/>
              </a:ext>
            </a:extLst>
          </p:cNvPr>
          <p:cNvSpPr txBox="1"/>
          <p:nvPr/>
        </p:nvSpPr>
        <p:spPr>
          <a:xfrm>
            <a:off x="64699" y="3772129"/>
            <a:ext cx="1214438" cy="523220"/>
          </a:xfrm>
          <a:prstGeom prst="rect">
            <a:avLst/>
          </a:prstGeom>
          <a:noFill/>
        </p:spPr>
        <p:txBody>
          <a:bodyPr wrap="square" rtlCol="0">
            <a:spAutoFit/>
          </a:bodyPr>
          <a:lstStyle/>
          <a:p>
            <a:pPr algn="ctr"/>
            <a:r>
              <a:rPr lang="fr-FR" b="1" dirty="0">
                <a:solidFill>
                  <a:schemeClr val="bg2"/>
                </a:solidFill>
              </a:rPr>
              <a:t>Textes de références </a:t>
            </a:r>
          </a:p>
        </p:txBody>
      </p:sp>
      <p:pic>
        <p:nvPicPr>
          <p:cNvPr id="31" name="Image 30">
            <a:extLst>
              <a:ext uri="{FF2B5EF4-FFF2-40B4-BE49-F238E27FC236}">
                <a16:creationId xmlns:a16="http://schemas.microsoft.com/office/drawing/2014/main" id="{58EFD0B9-7FA7-684A-99FD-41A82BBD8734}"/>
              </a:ext>
            </a:extLst>
          </p:cNvPr>
          <p:cNvPicPr>
            <a:picLocks noChangeAspect="1"/>
          </p:cNvPicPr>
          <p:nvPr/>
        </p:nvPicPr>
        <p:blipFill>
          <a:blip r:embed="rId3"/>
          <a:stretch>
            <a:fillRect/>
          </a:stretch>
        </p:blipFill>
        <p:spPr>
          <a:xfrm>
            <a:off x="244321" y="3021268"/>
            <a:ext cx="731592" cy="731592"/>
          </a:xfrm>
          <a:prstGeom prst="rect">
            <a:avLst/>
          </a:prstGeom>
        </p:spPr>
      </p:pic>
      <p:sp>
        <p:nvSpPr>
          <p:cNvPr id="37" name="Rectangle 36">
            <a:extLst>
              <a:ext uri="{FF2B5EF4-FFF2-40B4-BE49-F238E27FC236}">
                <a16:creationId xmlns:a16="http://schemas.microsoft.com/office/drawing/2014/main" id="{77E52602-D57E-F243-8595-600FDC51A86B}"/>
              </a:ext>
            </a:extLst>
          </p:cNvPr>
          <p:cNvSpPr/>
          <p:nvPr/>
        </p:nvSpPr>
        <p:spPr>
          <a:xfrm>
            <a:off x="1218813" y="2449855"/>
            <a:ext cx="7925186" cy="2246769"/>
          </a:xfrm>
          <a:prstGeom prst="rect">
            <a:avLst/>
          </a:prstGeom>
        </p:spPr>
        <p:txBody>
          <a:bodyPr wrap="square">
            <a:spAutoFit/>
          </a:bodyPr>
          <a:lstStyle/>
          <a:p>
            <a:pPr marL="285750" indent="-285750">
              <a:buFont typeface="Wingdings" pitchFamily="2" charset="2"/>
              <a:buChar char="§"/>
            </a:pPr>
            <a:r>
              <a:rPr lang="fr-FR" dirty="0"/>
              <a:t>Principes :  </a:t>
            </a:r>
            <a:r>
              <a:rPr lang="fr-FR" u="sng" dirty="0">
                <a:hlinkClick r:id="rId4"/>
              </a:rPr>
              <a:t>article 15 de la constitution Tunisienne</a:t>
            </a:r>
            <a:r>
              <a:rPr lang="fr-FR" dirty="0"/>
              <a:t> : « L’Administration publique est au service du citoyen et de l’intérêt général. Elle est organisée et agit conformément aux principes de neutralité, d’égalité et de continuité du service public, et conformément aux règles de transparence, d’intégrité, d’efficience et de redevabilité »  et </a:t>
            </a:r>
            <a:r>
              <a:rPr lang="fr-FR" u="sng" dirty="0"/>
              <a:t>d</a:t>
            </a:r>
            <a:r>
              <a:rPr lang="fr-FR" u="sng" dirty="0">
                <a:hlinkClick r:id="rId5"/>
              </a:rPr>
              <a:t>ans le chapitre 2 du code des collectivités locales</a:t>
            </a:r>
            <a:r>
              <a:rPr lang="fr-FR" dirty="0"/>
              <a:t> (loi organique n° 29 du 9 mai 2018 relative au code des collectivités locales)</a:t>
            </a:r>
          </a:p>
          <a:p>
            <a:pPr marL="285750" indent="-285750">
              <a:buFont typeface="Wingdings" pitchFamily="2" charset="2"/>
              <a:buChar char="§"/>
            </a:pPr>
            <a:r>
              <a:rPr lang="fr-FR" u="sng" dirty="0">
                <a:hlinkClick r:id="rId6"/>
              </a:rPr>
              <a:t>La circulaire n°12 de 2011</a:t>
            </a:r>
            <a:r>
              <a:rPr lang="fr-FR" dirty="0"/>
              <a:t> défini le cadre général d'implication des usagers de l'administration dans l'évaluation des services publics</a:t>
            </a:r>
          </a:p>
          <a:p>
            <a:pPr marL="285750" indent="-285750">
              <a:buFont typeface="Wingdings" pitchFamily="2" charset="2"/>
              <a:buChar char="§"/>
            </a:pPr>
            <a:r>
              <a:rPr lang="fr-FR" u="sng" dirty="0">
                <a:hlinkClick r:id="rId7"/>
              </a:rPr>
              <a:t>Le Décret n° 2007-1259 du 21 mai 2007</a:t>
            </a:r>
            <a:r>
              <a:rPr lang="fr-FR" dirty="0"/>
              <a:t> fixe le cadre général de la relation entre l’administration et ses usagers</a:t>
            </a:r>
            <a:endParaRPr lang="fr-FR" dirty="0">
              <a:latin typeface="Times New Roman" panose="02020603050405020304" pitchFamily="18" charset="0"/>
              <a:ea typeface="Times New Roman" panose="02020603050405020304" pitchFamily="18" charset="0"/>
            </a:endParaRPr>
          </a:p>
        </p:txBody>
      </p:sp>
      <p:sp>
        <p:nvSpPr>
          <p:cNvPr id="34" name="Rectangle 33">
            <a:extLst>
              <a:ext uri="{FF2B5EF4-FFF2-40B4-BE49-F238E27FC236}">
                <a16:creationId xmlns:a16="http://schemas.microsoft.com/office/drawing/2014/main" id="{7D13A6DE-91D0-BB4E-BFDA-9FDDD7015AB8}"/>
              </a:ext>
            </a:extLst>
          </p:cNvPr>
          <p:cNvSpPr/>
          <p:nvPr/>
        </p:nvSpPr>
        <p:spPr>
          <a:xfrm>
            <a:off x="1" y="4927754"/>
            <a:ext cx="4230093" cy="3397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a:extLst>
              <a:ext uri="{FF2B5EF4-FFF2-40B4-BE49-F238E27FC236}">
                <a16:creationId xmlns:a16="http://schemas.microsoft.com/office/drawing/2014/main" id="{CBB2C9A8-1C1A-5C4E-81FD-EDBD11891009}"/>
              </a:ext>
            </a:extLst>
          </p:cNvPr>
          <p:cNvSpPr txBox="1"/>
          <p:nvPr/>
        </p:nvSpPr>
        <p:spPr>
          <a:xfrm>
            <a:off x="355870" y="4924566"/>
            <a:ext cx="3786759" cy="307777"/>
          </a:xfrm>
          <a:prstGeom prst="rect">
            <a:avLst/>
          </a:prstGeom>
          <a:noFill/>
        </p:spPr>
        <p:txBody>
          <a:bodyPr wrap="square" rtlCol="0">
            <a:spAutoFit/>
          </a:bodyPr>
          <a:lstStyle/>
          <a:p>
            <a:pPr algn="ctr"/>
            <a:r>
              <a:rPr lang="fr-FR" b="1" dirty="0">
                <a:solidFill>
                  <a:schemeClr val="bg1"/>
                </a:solidFill>
              </a:rPr>
              <a:t>Exemples Tunisiens</a:t>
            </a:r>
          </a:p>
        </p:txBody>
      </p:sp>
      <p:pic>
        <p:nvPicPr>
          <p:cNvPr id="9" name="Image 8">
            <a:extLst>
              <a:ext uri="{FF2B5EF4-FFF2-40B4-BE49-F238E27FC236}">
                <a16:creationId xmlns:a16="http://schemas.microsoft.com/office/drawing/2014/main" id="{3FD7596D-FFE7-5342-8BEF-351EA7CAA35B}"/>
              </a:ext>
            </a:extLst>
          </p:cNvPr>
          <p:cNvPicPr>
            <a:picLocks noChangeAspect="1"/>
          </p:cNvPicPr>
          <p:nvPr/>
        </p:nvPicPr>
        <p:blipFill>
          <a:blip r:embed="rId8"/>
          <a:stretch>
            <a:fillRect/>
          </a:stretch>
        </p:blipFill>
        <p:spPr>
          <a:xfrm>
            <a:off x="-3470" y="4930944"/>
            <a:ext cx="495582" cy="331139"/>
          </a:xfrm>
          <a:prstGeom prst="rect">
            <a:avLst/>
          </a:prstGeom>
        </p:spPr>
      </p:pic>
      <p:sp>
        <p:nvSpPr>
          <p:cNvPr id="36" name="Rectangle 35">
            <a:extLst>
              <a:ext uri="{FF2B5EF4-FFF2-40B4-BE49-F238E27FC236}">
                <a16:creationId xmlns:a16="http://schemas.microsoft.com/office/drawing/2014/main" id="{B142F3EE-4329-4044-9234-062F66C4B851}"/>
              </a:ext>
            </a:extLst>
          </p:cNvPr>
          <p:cNvSpPr/>
          <p:nvPr/>
        </p:nvSpPr>
        <p:spPr>
          <a:xfrm>
            <a:off x="4438880" y="4930944"/>
            <a:ext cx="4705120" cy="3397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5EE22B9A-D8DD-9043-A56E-F9607FAFA48F}"/>
              </a:ext>
            </a:extLst>
          </p:cNvPr>
          <p:cNvSpPr txBox="1"/>
          <p:nvPr/>
        </p:nvSpPr>
        <p:spPr>
          <a:xfrm>
            <a:off x="4590536" y="4924566"/>
            <a:ext cx="3786759" cy="307777"/>
          </a:xfrm>
          <a:prstGeom prst="rect">
            <a:avLst/>
          </a:prstGeom>
          <a:noFill/>
        </p:spPr>
        <p:txBody>
          <a:bodyPr wrap="square" rtlCol="0">
            <a:spAutoFit/>
          </a:bodyPr>
          <a:lstStyle/>
          <a:p>
            <a:pPr algn="ctr"/>
            <a:r>
              <a:rPr lang="fr-FR" b="1" dirty="0">
                <a:solidFill>
                  <a:schemeClr val="bg1"/>
                </a:solidFill>
              </a:rPr>
              <a:t>Exemples Européens</a:t>
            </a:r>
          </a:p>
        </p:txBody>
      </p:sp>
      <p:pic>
        <p:nvPicPr>
          <p:cNvPr id="10" name="Image 9">
            <a:extLst>
              <a:ext uri="{FF2B5EF4-FFF2-40B4-BE49-F238E27FC236}">
                <a16:creationId xmlns:a16="http://schemas.microsoft.com/office/drawing/2014/main" id="{9D1F1B88-C71C-F440-96AE-63B5963DB832}"/>
              </a:ext>
            </a:extLst>
          </p:cNvPr>
          <p:cNvPicPr>
            <a:picLocks noChangeAspect="1"/>
          </p:cNvPicPr>
          <p:nvPr/>
        </p:nvPicPr>
        <p:blipFill>
          <a:blip r:embed="rId9"/>
          <a:stretch>
            <a:fillRect/>
          </a:stretch>
        </p:blipFill>
        <p:spPr>
          <a:xfrm>
            <a:off x="4438880" y="4930944"/>
            <a:ext cx="497613" cy="331139"/>
          </a:xfrm>
          <a:prstGeom prst="rect">
            <a:avLst/>
          </a:prstGeom>
        </p:spPr>
      </p:pic>
      <p:sp>
        <p:nvSpPr>
          <p:cNvPr id="12" name="Rectangle 11">
            <a:extLst>
              <a:ext uri="{FF2B5EF4-FFF2-40B4-BE49-F238E27FC236}">
                <a16:creationId xmlns:a16="http://schemas.microsoft.com/office/drawing/2014/main" id="{499065BD-A6ED-2C45-9B4C-B9434618F7A0}"/>
              </a:ext>
            </a:extLst>
          </p:cNvPr>
          <p:cNvSpPr/>
          <p:nvPr/>
        </p:nvSpPr>
        <p:spPr>
          <a:xfrm>
            <a:off x="18536" y="5351098"/>
            <a:ext cx="4211558" cy="523220"/>
          </a:xfrm>
          <a:prstGeom prst="rect">
            <a:avLst/>
          </a:prstGeom>
        </p:spPr>
        <p:txBody>
          <a:bodyPr wrap="square">
            <a:spAutoFit/>
          </a:bodyPr>
          <a:lstStyle/>
          <a:p>
            <a:pPr marL="285750" indent="-285750">
              <a:buFont typeface="Wingdings" pitchFamily="2" charset="2"/>
              <a:buChar char="§"/>
            </a:pPr>
            <a:r>
              <a:rPr lang="fr-FR" b="1" dirty="0">
                <a:latin typeface="Arial" panose="020B0604020202020204" pitchFamily="34" charset="0"/>
              </a:rPr>
              <a:t>Menzel Bourguiba</a:t>
            </a:r>
          </a:p>
          <a:p>
            <a:r>
              <a:rPr lang="fr-FR" dirty="0">
                <a:latin typeface="Arial" panose="020B0604020202020204" pitchFamily="34" charset="0"/>
                <a:ea typeface="Times New Roman" panose="02020603050405020304" pitchFamily="18" charset="0"/>
              </a:rPr>
              <a:t>Mise en place d’un espace citoyen</a:t>
            </a:r>
            <a:endParaRPr lang="fr-FR" sz="1600" dirty="0">
              <a:effectLst/>
              <a:latin typeface="Times New Roman" panose="02020603050405020304" pitchFamily="18" charset="0"/>
              <a:ea typeface="Times New Roman" panose="02020603050405020304" pitchFamily="18" charset="0"/>
            </a:endParaRPr>
          </a:p>
        </p:txBody>
      </p:sp>
      <p:sp>
        <p:nvSpPr>
          <p:cNvPr id="13" name="Rectangle 12">
            <a:extLst>
              <a:ext uri="{FF2B5EF4-FFF2-40B4-BE49-F238E27FC236}">
                <a16:creationId xmlns:a16="http://schemas.microsoft.com/office/drawing/2014/main" id="{81F04467-35FF-BB4D-B11A-ACAE17483C47}"/>
              </a:ext>
            </a:extLst>
          </p:cNvPr>
          <p:cNvSpPr/>
          <p:nvPr/>
        </p:nvSpPr>
        <p:spPr>
          <a:xfrm>
            <a:off x="18536" y="6134463"/>
            <a:ext cx="4165395" cy="523220"/>
          </a:xfrm>
          <a:prstGeom prst="rect">
            <a:avLst/>
          </a:prstGeom>
        </p:spPr>
        <p:txBody>
          <a:bodyPr wrap="square">
            <a:spAutoFit/>
          </a:bodyPr>
          <a:lstStyle/>
          <a:p>
            <a:pPr marL="285750" indent="-285750">
              <a:buFont typeface="Wingdings" pitchFamily="2" charset="2"/>
              <a:buChar char="§"/>
            </a:pPr>
            <a:r>
              <a:rPr lang="fr-FR" b="1" dirty="0">
                <a:latin typeface="Arial" panose="020B0604020202020204" pitchFamily="34" charset="0"/>
              </a:rPr>
              <a:t>Jendouba</a:t>
            </a:r>
          </a:p>
          <a:p>
            <a:r>
              <a:rPr lang="fr-FR" dirty="0">
                <a:latin typeface="Arial" panose="020B0604020202020204" pitchFamily="34" charset="0"/>
                <a:ea typeface="Times New Roman" panose="02020603050405020304" pitchFamily="18" charset="0"/>
              </a:rPr>
              <a:t>Application de gestion des déchets</a:t>
            </a:r>
            <a:endParaRPr lang="fr-FR" sz="1600" dirty="0">
              <a:effectLst/>
              <a:latin typeface="Times New Roman" panose="02020603050405020304" pitchFamily="18" charset="0"/>
              <a:ea typeface="Times New Roman" panose="02020603050405020304" pitchFamily="18" charset="0"/>
            </a:endParaRPr>
          </a:p>
        </p:txBody>
      </p:sp>
      <p:cxnSp>
        <p:nvCxnSpPr>
          <p:cNvPr id="19" name="Connecteur droit 18">
            <a:extLst>
              <a:ext uri="{FF2B5EF4-FFF2-40B4-BE49-F238E27FC236}">
                <a16:creationId xmlns:a16="http://schemas.microsoft.com/office/drawing/2014/main" id="{4E92835B-0148-0041-AC64-C6E670EBD29E}"/>
              </a:ext>
            </a:extLst>
          </p:cNvPr>
          <p:cNvCxnSpPr/>
          <p:nvPr/>
        </p:nvCxnSpPr>
        <p:spPr>
          <a:xfrm>
            <a:off x="4315522" y="4930944"/>
            <a:ext cx="0" cy="1927056"/>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8A683A0-2E26-4846-806A-039989CAA2E6}"/>
              </a:ext>
            </a:extLst>
          </p:cNvPr>
          <p:cNvSpPr/>
          <p:nvPr/>
        </p:nvSpPr>
        <p:spPr>
          <a:xfrm>
            <a:off x="4400950" y="5351098"/>
            <a:ext cx="4743049" cy="523220"/>
          </a:xfrm>
          <a:prstGeom prst="rect">
            <a:avLst/>
          </a:prstGeom>
        </p:spPr>
        <p:txBody>
          <a:bodyPr wrap="square">
            <a:spAutoFit/>
          </a:bodyPr>
          <a:lstStyle/>
          <a:p>
            <a:pPr marL="285750" indent="-285750">
              <a:buFont typeface="Wingdings" pitchFamily="2" charset="2"/>
              <a:buChar char="§"/>
            </a:pPr>
            <a:r>
              <a:rPr lang="fr-FR" b="1" dirty="0"/>
              <a:t>Wallonie (Belgique)</a:t>
            </a:r>
          </a:p>
          <a:p>
            <a:pPr lvl="1"/>
            <a:r>
              <a:rPr lang="fr-FR" dirty="0"/>
              <a:t>Plan d’action magistral pour simplifier l’administration</a:t>
            </a:r>
          </a:p>
        </p:txBody>
      </p:sp>
      <p:sp>
        <p:nvSpPr>
          <p:cNvPr id="21" name="Rectangle 20">
            <a:extLst>
              <a:ext uri="{FF2B5EF4-FFF2-40B4-BE49-F238E27FC236}">
                <a16:creationId xmlns:a16="http://schemas.microsoft.com/office/drawing/2014/main" id="{3E621113-4B2D-154F-BBC9-81D60965B48F}"/>
              </a:ext>
            </a:extLst>
          </p:cNvPr>
          <p:cNvSpPr/>
          <p:nvPr/>
        </p:nvSpPr>
        <p:spPr>
          <a:xfrm>
            <a:off x="4400950" y="6134463"/>
            <a:ext cx="4572000" cy="523220"/>
          </a:xfrm>
          <a:prstGeom prst="rect">
            <a:avLst/>
          </a:prstGeom>
        </p:spPr>
        <p:txBody>
          <a:bodyPr>
            <a:spAutoFit/>
          </a:bodyPr>
          <a:lstStyle/>
          <a:p>
            <a:pPr marL="285750" indent="-285750">
              <a:buFont typeface="Wingdings" pitchFamily="2" charset="2"/>
              <a:buChar char="§"/>
            </a:pPr>
            <a:r>
              <a:rPr lang="fr-FR" b="1" dirty="0"/>
              <a:t>Angers (France) </a:t>
            </a:r>
            <a:endParaRPr lang="fr-FR" dirty="0"/>
          </a:p>
          <a:p>
            <a:r>
              <a:rPr lang="fr-FR" dirty="0"/>
              <a:t>Offre de services aux citoyens unique</a:t>
            </a:r>
          </a:p>
        </p:txBody>
      </p:sp>
      <p:sp>
        <p:nvSpPr>
          <p:cNvPr id="27" name="ZoneTexte 26">
            <a:extLst>
              <a:ext uri="{FF2B5EF4-FFF2-40B4-BE49-F238E27FC236}">
                <a16:creationId xmlns:a16="http://schemas.microsoft.com/office/drawing/2014/main" id="{8DE6CD7D-A5A4-334C-8375-3F18B4F4384E}"/>
              </a:ext>
            </a:extLst>
          </p:cNvPr>
          <p:cNvSpPr txBox="1"/>
          <p:nvPr/>
        </p:nvSpPr>
        <p:spPr>
          <a:xfrm>
            <a:off x="43051" y="1863008"/>
            <a:ext cx="2876052" cy="523220"/>
          </a:xfrm>
          <a:prstGeom prst="rect">
            <a:avLst/>
          </a:prstGeom>
          <a:noFill/>
        </p:spPr>
        <p:txBody>
          <a:bodyPr wrap="square" rtlCol="0">
            <a:spAutoFit/>
          </a:bodyPr>
          <a:lstStyle/>
          <a:p>
            <a:pPr algn="ctr"/>
            <a:r>
              <a:rPr lang="fr-FR" b="1" dirty="0">
                <a:solidFill>
                  <a:schemeClr val="accent5"/>
                </a:solidFill>
                <a:latin typeface="Arial" panose="020B0604020202020204" pitchFamily="34" charset="0"/>
              </a:rPr>
              <a:t>#simplification numérique</a:t>
            </a:r>
          </a:p>
          <a:p>
            <a:pPr algn="ctr"/>
            <a:endParaRPr lang="fr-FR" b="1" dirty="0">
              <a:solidFill>
                <a:schemeClr val="accent5"/>
              </a:solidFill>
            </a:endParaRPr>
          </a:p>
        </p:txBody>
      </p:sp>
      <p:sp>
        <p:nvSpPr>
          <p:cNvPr id="39" name="Rectangle 38">
            <a:extLst>
              <a:ext uri="{FF2B5EF4-FFF2-40B4-BE49-F238E27FC236}">
                <a16:creationId xmlns:a16="http://schemas.microsoft.com/office/drawing/2014/main" id="{048FD900-89C7-7B46-87C9-8173E2603916}"/>
              </a:ext>
            </a:extLst>
          </p:cNvPr>
          <p:cNvSpPr/>
          <p:nvPr/>
        </p:nvSpPr>
        <p:spPr>
          <a:xfrm>
            <a:off x="3659619" y="1863008"/>
            <a:ext cx="2118588" cy="307777"/>
          </a:xfrm>
          <a:prstGeom prst="rect">
            <a:avLst/>
          </a:prstGeom>
          <a:noFill/>
        </p:spPr>
        <p:txBody>
          <a:bodyPr wrap="square" rtlCol="0">
            <a:spAutoFit/>
          </a:bodyPr>
          <a:lstStyle/>
          <a:p>
            <a:pPr algn="ctr"/>
            <a:r>
              <a:rPr lang="fr-FR" b="1" dirty="0">
                <a:solidFill>
                  <a:schemeClr val="accent5"/>
                </a:solidFill>
                <a:latin typeface="Arial" panose="020B0604020202020204" pitchFamily="34" charset="0"/>
              </a:rPr>
              <a:t>#organisation interne</a:t>
            </a:r>
          </a:p>
        </p:txBody>
      </p:sp>
      <p:sp>
        <p:nvSpPr>
          <p:cNvPr id="40" name="Rectangle 39">
            <a:extLst>
              <a:ext uri="{FF2B5EF4-FFF2-40B4-BE49-F238E27FC236}">
                <a16:creationId xmlns:a16="http://schemas.microsoft.com/office/drawing/2014/main" id="{BBD6B0E2-577D-6641-8CA6-A19BA449ABDC}"/>
              </a:ext>
            </a:extLst>
          </p:cNvPr>
          <p:cNvSpPr/>
          <p:nvPr/>
        </p:nvSpPr>
        <p:spPr>
          <a:xfrm>
            <a:off x="7077050" y="1863008"/>
            <a:ext cx="1491333" cy="523220"/>
          </a:xfrm>
          <a:prstGeom prst="rect">
            <a:avLst/>
          </a:prstGeom>
          <a:noFill/>
        </p:spPr>
        <p:txBody>
          <a:bodyPr wrap="square" rtlCol="0">
            <a:spAutoFit/>
          </a:bodyPr>
          <a:lstStyle/>
          <a:p>
            <a:pPr algn="ctr"/>
            <a:r>
              <a:rPr lang="fr-FR" b="1" dirty="0">
                <a:solidFill>
                  <a:schemeClr val="accent5"/>
                </a:solidFill>
                <a:latin typeface="Arial" panose="020B0604020202020204" pitchFamily="34" charset="0"/>
              </a:rPr>
              <a:t>#attractivité </a:t>
            </a:r>
          </a:p>
          <a:p>
            <a:pPr algn="ctr"/>
            <a:r>
              <a:rPr lang="fr-FR" b="1" dirty="0">
                <a:solidFill>
                  <a:schemeClr val="accent5"/>
                </a:solidFill>
                <a:latin typeface="Arial" panose="020B0604020202020204" pitchFamily="34" charset="0"/>
              </a:rPr>
              <a:t> </a:t>
            </a:r>
          </a:p>
        </p:txBody>
      </p:sp>
      <p:pic>
        <p:nvPicPr>
          <p:cNvPr id="41" name="Image 40">
            <a:extLst>
              <a:ext uri="{FF2B5EF4-FFF2-40B4-BE49-F238E27FC236}">
                <a16:creationId xmlns:a16="http://schemas.microsoft.com/office/drawing/2014/main" id="{EFD51FB7-C776-134E-9E53-21DCE7F8B60B}"/>
              </a:ext>
            </a:extLst>
          </p:cNvPr>
          <p:cNvPicPr>
            <a:picLocks noChangeAspect="1"/>
          </p:cNvPicPr>
          <p:nvPr/>
        </p:nvPicPr>
        <p:blipFill>
          <a:blip r:embed="rId10"/>
          <a:stretch>
            <a:fillRect/>
          </a:stretch>
        </p:blipFill>
        <p:spPr>
          <a:xfrm>
            <a:off x="8149373" y="848109"/>
            <a:ext cx="584200" cy="609600"/>
          </a:xfrm>
          <a:prstGeom prst="rect">
            <a:avLst/>
          </a:prstGeom>
        </p:spPr>
      </p:pic>
      <p:pic>
        <p:nvPicPr>
          <p:cNvPr id="42" name="Image 41">
            <a:extLst>
              <a:ext uri="{FF2B5EF4-FFF2-40B4-BE49-F238E27FC236}">
                <a16:creationId xmlns:a16="http://schemas.microsoft.com/office/drawing/2014/main" id="{AF42D3F0-17B4-DF47-80C6-691670C3FF5B}"/>
              </a:ext>
            </a:extLst>
          </p:cNvPr>
          <p:cNvPicPr>
            <a:picLocks noChangeAspect="1"/>
          </p:cNvPicPr>
          <p:nvPr/>
        </p:nvPicPr>
        <p:blipFill>
          <a:blip r:embed="rId11"/>
          <a:stretch>
            <a:fillRect/>
          </a:stretch>
        </p:blipFill>
        <p:spPr>
          <a:xfrm>
            <a:off x="7781073" y="1331420"/>
            <a:ext cx="1320800" cy="393700"/>
          </a:xfrm>
          <a:prstGeom prst="rect">
            <a:avLst/>
          </a:prstGeom>
        </p:spPr>
      </p:pic>
    </p:spTree>
    <p:extLst>
      <p:ext uri="{BB962C8B-B14F-4D97-AF65-F5344CB8AC3E}">
        <p14:creationId xmlns:p14="http://schemas.microsoft.com/office/powerpoint/2010/main" val="3611188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30" name="Rectangle 29">
            <a:extLst>
              <a:ext uri="{FF2B5EF4-FFF2-40B4-BE49-F238E27FC236}">
                <a16:creationId xmlns:a16="http://schemas.microsoft.com/office/drawing/2014/main" id="{EC61BAB3-8FFB-F642-A061-1DB9636051FE}"/>
              </a:ext>
            </a:extLst>
          </p:cNvPr>
          <p:cNvSpPr/>
          <p:nvPr/>
        </p:nvSpPr>
        <p:spPr>
          <a:xfrm>
            <a:off x="-1" y="1733049"/>
            <a:ext cx="9144001" cy="58684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45B4547E-D544-124F-B61E-E373EBB5077E}"/>
              </a:ext>
            </a:extLst>
          </p:cNvPr>
          <p:cNvSpPr/>
          <p:nvPr/>
        </p:nvSpPr>
        <p:spPr>
          <a:xfrm>
            <a:off x="6025210" y="3900937"/>
            <a:ext cx="3118789" cy="29646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3B94A767-7AF5-434B-B9C1-FD901190A5AE}"/>
              </a:ext>
            </a:extLst>
          </p:cNvPr>
          <p:cNvSpPr/>
          <p:nvPr/>
        </p:nvSpPr>
        <p:spPr>
          <a:xfrm>
            <a:off x="0" y="2493392"/>
            <a:ext cx="2017320" cy="139750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6" name="Shape 176"/>
          <p:cNvSpPr txBox="1">
            <a:spLocks noGrp="1"/>
          </p:cNvSpPr>
          <p:nvPr>
            <p:ph type="title"/>
          </p:nvPr>
        </p:nvSpPr>
        <p:spPr>
          <a:xfrm>
            <a:off x="-2282" y="929525"/>
            <a:ext cx="8738241" cy="713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4. </a:t>
            </a:r>
            <a:r>
              <a:rPr lang="en-GB" dirty="0" err="1"/>
              <a:t>Intégrité</a:t>
            </a:r>
            <a:r>
              <a:rPr lang="en-GB" dirty="0"/>
              <a:t> et </a:t>
            </a:r>
            <a:r>
              <a:rPr lang="en-GB" dirty="0" err="1"/>
              <a:t>redevabilité</a:t>
            </a:r>
            <a:r>
              <a:rPr lang="en-GB" dirty="0"/>
              <a:t> (1/2)</a:t>
            </a:r>
            <a:endParaRPr dirty="0"/>
          </a:p>
        </p:txBody>
      </p:sp>
      <p:sp>
        <p:nvSpPr>
          <p:cNvPr id="2" name="ZoneTexte 1">
            <a:extLst>
              <a:ext uri="{FF2B5EF4-FFF2-40B4-BE49-F238E27FC236}">
                <a16:creationId xmlns:a16="http://schemas.microsoft.com/office/drawing/2014/main" id="{AA4053CE-AFD4-D84B-84FF-E62EA5DB5DE2}"/>
              </a:ext>
            </a:extLst>
          </p:cNvPr>
          <p:cNvSpPr txBox="1"/>
          <p:nvPr/>
        </p:nvSpPr>
        <p:spPr>
          <a:xfrm>
            <a:off x="0" y="3100746"/>
            <a:ext cx="2017320" cy="738664"/>
          </a:xfrm>
          <a:prstGeom prst="rect">
            <a:avLst/>
          </a:prstGeom>
          <a:noFill/>
        </p:spPr>
        <p:txBody>
          <a:bodyPr wrap="square" rtlCol="0">
            <a:spAutoFit/>
          </a:bodyPr>
          <a:lstStyle/>
          <a:p>
            <a:pPr algn="ctr"/>
            <a:r>
              <a:rPr lang="fr-FR" b="1" dirty="0">
                <a:solidFill>
                  <a:schemeClr val="bg1"/>
                </a:solidFill>
              </a:rPr>
              <a:t>L’intégrité et la redevabilité, c’est quoi ?</a:t>
            </a:r>
          </a:p>
        </p:txBody>
      </p:sp>
      <p:sp>
        <p:nvSpPr>
          <p:cNvPr id="5" name="Rectangle 4">
            <a:extLst>
              <a:ext uri="{FF2B5EF4-FFF2-40B4-BE49-F238E27FC236}">
                <a16:creationId xmlns:a16="http://schemas.microsoft.com/office/drawing/2014/main" id="{B33BAA76-76FD-A64F-A5D2-1531A986EED2}"/>
              </a:ext>
            </a:extLst>
          </p:cNvPr>
          <p:cNvSpPr/>
          <p:nvPr/>
        </p:nvSpPr>
        <p:spPr>
          <a:xfrm>
            <a:off x="2177115" y="2567263"/>
            <a:ext cx="6732194" cy="1169551"/>
          </a:xfrm>
          <a:prstGeom prst="rect">
            <a:avLst/>
          </a:prstGeom>
        </p:spPr>
        <p:txBody>
          <a:bodyPr wrap="square">
            <a:spAutoFit/>
          </a:bodyPr>
          <a:lstStyle/>
          <a:p>
            <a:pPr marL="285750" indent="-285750" algn="just">
              <a:buFont typeface="Wingdings" pitchFamily="2" charset="2"/>
              <a:buChar char="§"/>
            </a:pPr>
            <a:r>
              <a:rPr lang="fr-FR" dirty="0">
                <a:latin typeface="Arial" panose="020B0604020202020204" pitchFamily="34" charset="0"/>
              </a:rPr>
              <a:t>L’intégrité, c</a:t>
            </a:r>
            <a:r>
              <a:rPr lang="fr-FR" dirty="0"/>
              <a:t>’est le respect des procédures administratives et des devoirs des élus et des agents publics. </a:t>
            </a:r>
          </a:p>
          <a:p>
            <a:pPr marL="285750" indent="-285750" algn="just">
              <a:buFont typeface="Wingdings" pitchFamily="2" charset="2"/>
              <a:buChar char="§"/>
            </a:pPr>
            <a:r>
              <a:rPr lang="fr-FR" dirty="0">
                <a:latin typeface="Arial" panose="020B0604020202020204" pitchFamily="34" charset="0"/>
              </a:rPr>
              <a:t>La redevabilité, c</a:t>
            </a:r>
            <a:r>
              <a:rPr lang="fr-FR" dirty="0"/>
              <a:t>’est le devoir de l’élu et de l’administration municipale de rendre compte de leurs actes et activités, de leur choix et décisions à la société civile et au citoyen. </a:t>
            </a:r>
            <a:endParaRPr lang="fr-FR" dirty="0">
              <a:latin typeface="Arial" panose="020B0604020202020204" pitchFamily="34" charset="0"/>
            </a:endParaRPr>
          </a:p>
        </p:txBody>
      </p:sp>
      <p:sp>
        <p:nvSpPr>
          <p:cNvPr id="14" name="Rectangle 13">
            <a:extLst>
              <a:ext uri="{FF2B5EF4-FFF2-40B4-BE49-F238E27FC236}">
                <a16:creationId xmlns:a16="http://schemas.microsoft.com/office/drawing/2014/main" id="{7E803DA2-F07D-8542-848D-C061CDCD9C6D}"/>
              </a:ext>
            </a:extLst>
          </p:cNvPr>
          <p:cNvSpPr/>
          <p:nvPr/>
        </p:nvSpPr>
        <p:spPr>
          <a:xfrm>
            <a:off x="4869210" y="3906755"/>
            <a:ext cx="1217393" cy="295881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BEBAAAE2-A019-3344-A94F-90D8D150B0FA}"/>
              </a:ext>
            </a:extLst>
          </p:cNvPr>
          <p:cNvSpPr txBox="1"/>
          <p:nvPr/>
        </p:nvSpPr>
        <p:spPr>
          <a:xfrm>
            <a:off x="4872165" y="5338443"/>
            <a:ext cx="1214438" cy="307777"/>
          </a:xfrm>
          <a:prstGeom prst="rect">
            <a:avLst/>
          </a:prstGeom>
          <a:noFill/>
        </p:spPr>
        <p:txBody>
          <a:bodyPr wrap="square" rtlCol="0">
            <a:spAutoFit/>
          </a:bodyPr>
          <a:lstStyle/>
          <a:p>
            <a:pPr algn="ctr"/>
            <a:r>
              <a:rPr lang="fr-FR" b="1" dirty="0">
                <a:solidFill>
                  <a:schemeClr val="bg2"/>
                </a:solidFill>
              </a:rPr>
              <a:t>Impacts</a:t>
            </a:r>
          </a:p>
        </p:txBody>
      </p:sp>
      <p:sp>
        <p:nvSpPr>
          <p:cNvPr id="11" name="Rectangle 10">
            <a:extLst>
              <a:ext uri="{FF2B5EF4-FFF2-40B4-BE49-F238E27FC236}">
                <a16:creationId xmlns:a16="http://schemas.microsoft.com/office/drawing/2014/main" id="{FE90E920-C64D-AF42-8616-1032C41D5E11}"/>
              </a:ext>
            </a:extLst>
          </p:cNvPr>
          <p:cNvSpPr/>
          <p:nvPr/>
        </p:nvSpPr>
        <p:spPr>
          <a:xfrm>
            <a:off x="6069815" y="3972469"/>
            <a:ext cx="2921546" cy="3108543"/>
          </a:xfrm>
          <a:prstGeom prst="rect">
            <a:avLst/>
          </a:prstGeom>
        </p:spPr>
        <p:txBody>
          <a:bodyPr wrap="square">
            <a:spAutoFit/>
          </a:bodyPr>
          <a:lstStyle/>
          <a:p>
            <a:pPr marL="285750" indent="-285750">
              <a:buFont typeface="Wingdings" pitchFamily="2" charset="2"/>
              <a:buChar char="§"/>
            </a:pPr>
            <a:r>
              <a:rPr lang="fr-FR" b="1" dirty="0"/>
              <a:t>Favorise la lutte contre la corruption</a:t>
            </a:r>
            <a:r>
              <a:rPr lang="fr-FR" dirty="0"/>
              <a:t>, l’enrichissement illicite, le favoritisme, le népotisme, l’avantage indu et les conflits d’intérêts. </a:t>
            </a:r>
          </a:p>
          <a:p>
            <a:pPr marL="285750" indent="-285750">
              <a:buFont typeface="Wingdings" pitchFamily="2" charset="2"/>
              <a:buChar char="§"/>
            </a:pPr>
            <a:r>
              <a:rPr lang="fr-FR" b="1" dirty="0"/>
              <a:t>Favorise le respect des droits des citoyens </a:t>
            </a:r>
            <a:r>
              <a:rPr lang="fr-FR" dirty="0"/>
              <a:t>par la prévention et la détection des irrégularités.</a:t>
            </a:r>
          </a:p>
          <a:p>
            <a:pPr marL="285750" indent="-285750">
              <a:buFont typeface="Wingdings" pitchFamily="2" charset="2"/>
              <a:buChar char="§"/>
            </a:pPr>
            <a:r>
              <a:rPr lang="fr-FR" dirty="0"/>
              <a:t>La redevabilité est </a:t>
            </a:r>
            <a:r>
              <a:rPr lang="fr-FR" b="1" dirty="0"/>
              <a:t>facteur de confiance </a:t>
            </a:r>
            <a:r>
              <a:rPr lang="fr-FR" dirty="0"/>
              <a:t>entre équipe municipale et citoyens.</a:t>
            </a:r>
          </a:p>
          <a:p>
            <a:endParaRPr lang="fr-FR" dirty="0"/>
          </a:p>
          <a:p>
            <a:pPr marL="285750" indent="-285750">
              <a:buFont typeface="Wingdings" pitchFamily="2" charset="2"/>
              <a:buChar char="§"/>
            </a:pPr>
            <a:endParaRPr lang="fr-FR" dirty="0"/>
          </a:p>
        </p:txBody>
      </p:sp>
      <p:pic>
        <p:nvPicPr>
          <p:cNvPr id="17" name="Image 16">
            <a:extLst>
              <a:ext uri="{FF2B5EF4-FFF2-40B4-BE49-F238E27FC236}">
                <a16:creationId xmlns:a16="http://schemas.microsoft.com/office/drawing/2014/main" id="{57398DCC-DC2E-274A-A0D9-023CE8933785}"/>
              </a:ext>
            </a:extLst>
          </p:cNvPr>
          <p:cNvPicPr>
            <a:picLocks noChangeAspect="1"/>
          </p:cNvPicPr>
          <p:nvPr/>
        </p:nvPicPr>
        <p:blipFill>
          <a:blip r:embed="rId3"/>
          <a:stretch>
            <a:fillRect/>
          </a:stretch>
        </p:blipFill>
        <p:spPr>
          <a:xfrm>
            <a:off x="5223534" y="4639856"/>
            <a:ext cx="651379" cy="651379"/>
          </a:xfrm>
          <a:prstGeom prst="rect">
            <a:avLst/>
          </a:prstGeom>
        </p:spPr>
      </p:pic>
      <p:sp>
        <p:nvSpPr>
          <p:cNvPr id="22" name="ZoneTexte 21">
            <a:extLst>
              <a:ext uri="{FF2B5EF4-FFF2-40B4-BE49-F238E27FC236}">
                <a16:creationId xmlns:a16="http://schemas.microsoft.com/office/drawing/2014/main" id="{57A0EE53-6A15-514A-9A0C-5A8D8CC12400}"/>
              </a:ext>
            </a:extLst>
          </p:cNvPr>
          <p:cNvSpPr txBox="1"/>
          <p:nvPr/>
        </p:nvSpPr>
        <p:spPr>
          <a:xfrm>
            <a:off x="84744" y="1850281"/>
            <a:ext cx="1123298" cy="307777"/>
          </a:xfrm>
          <a:prstGeom prst="rect">
            <a:avLst/>
          </a:prstGeom>
          <a:noFill/>
        </p:spPr>
        <p:txBody>
          <a:bodyPr wrap="square" rtlCol="0">
            <a:spAutoFit/>
          </a:bodyPr>
          <a:lstStyle/>
          <a:p>
            <a:pPr algn="ctr"/>
            <a:r>
              <a:rPr lang="fr-FR" b="1" dirty="0">
                <a:solidFill>
                  <a:schemeClr val="accent5"/>
                </a:solidFill>
              </a:rPr>
              <a:t>#confiance </a:t>
            </a:r>
          </a:p>
        </p:txBody>
      </p:sp>
      <p:sp>
        <p:nvSpPr>
          <p:cNvPr id="23" name="Rectangle 22">
            <a:extLst>
              <a:ext uri="{FF2B5EF4-FFF2-40B4-BE49-F238E27FC236}">
                <a16:creationId xmlns:a16="http://schemas.microsoft.com/office/drawing/2014/main" id="{0F703882-0919-454D-8E8D-A473808E3AB4}"/>
              </a:ext>
            </a:extLst>
          </p:cNvPr>
          <p:cNvSpPr/>
          <p:nvPr/>
        </p:nvSpPr>
        <p:spPr>
          <a:xfrm>
            <a:off x="1356935" y="1850281"/>
            <a:ext cx="1640360" cy="307777"/>
          </a:xfrm>
          <a:prstGeom prst="rect">
            <a:avLst/>
          </a:prstGeom>
          <a:noFill/>
        </p:spPr>
        <p:txBody>
          <a:bodyPr wrap="square" rtlCol="0">
            <a:spAutoFit/>
          </a:bodyPr>
          <a:lstStyle/>
          <a:p>
            <a:r>
              <a:rPr lang="fr-FR" b="1" dirty="0">
                <a:solidFill>
                  <a:schemeClr val="accent5"/>
                </a:solidFill>
              </a:rPr>
              <a:t>#dialogue </a:t>
            </a:r>
          </a:p>
        </p:txBody>
      </p:sp>
      <p:sp>
        <p:nvSpPr>
          <p:cNvPr id="26" name="Rectangle 25">
            <a:extLst>
              <a:ext uri="{FF2B5EF4-FFF2-40B4-BE49-F238E27FC236}">
                <a16:creationId xmlns:a16="http://schemas.microsoft.com/office/drawing/2014/main" id="{000E3A71-BB8C-BB4E-AE56-C71E35972DC0}"/>
              </a:ext>
            </a:extLst>
          </p:cNvPr>
          <p:cNvSpPr/>
          <p:nvPr/>
        </p:nvSpPr>
        <p:spPr>
          <a:xfrm>
            <a:off x="2594099" y="1850281"/>
            <a:ext cx="1491333" cy="307777"/>
          </a:xfrm>
          <a:prstGeom prst="rect">
            <a:avLst/>
          </a:prstGeom>
          <a:noFill/>
        </p:spPr>
        <p:txBody>
          <a:bodyPr wrap="square" rtlCol="0">
            <a:spAutoFit/>
          </a:bodyPr>
          <a:lstStyle/>
          <a:p>
            <a:r>
              <a:rPr lang="fr-FR" b="1" dirty="0">
                <a:solidFill>
                  <a:schemeClr val="accent5"/>
                </a:solidFill>
              </a:rPr>
              <a:t>#responsabilité </a:t>
            </a:r>
          </a:p>
        </p:txBody>
      </p:sp>
      <p:sp>
        <p:nvSpPr>
          <p:cNvPr id="28" name="Rectangle 27">
            <a:extLst>
              <a:ext uri="{FF2B5EF4-FFF2-40B4-BE49-F238E27FC236}">
                <a16:creationId xmlns:a16="http://schemas.microsoft.com/office/drawing/2014/main" id="{FB5C4D6A-4439-E941-9A5B-35F68EB6E433}"/>
              </a:ext>
            </a:extLst>
          </p:cNvPr>
          <p:cNvSpPr/>
          <p:nvPr/>
        </p:nvSpPr>
        <p:spPr>
          <a:xfrm>
            <a:off x="4302844" y="1850281"/>
            <a:ext cx="2057459" cy="523220"/>
          </a:xfrm>
          <a:prstGeom prst="rect">
            <a:avLst/>
          </a:prstGeom>
          <a:noFill/>
        </p:spPr>
        <p:txBody>
          <a:bodyPr wrap="square" rtlCol="0">
            <a:spAutoFit/>
          </a:bodyPr>
          <a:lstStyle/>
          <a:p>
            <a:r>
              <a:rPr lang="fr-FR" b="1" dirty="0">
                <a:solidFill>
                  <a:schemeClr val="accent5"/>
                </a:solidFill>
              </a:rPr>
              <a:t>#développement </a:t>
            </a:r>
          </a:p>
          <a:p>
            <a:endParaRPr lang="fr-FR" b="1" dirty="0">
              <a:solidFill>
                <a:schemeClr val="accent5"/>
              </a:solidFill>
            </a:endParaRPr>
          </a:p>
        </p:txBody>
      </p:sp>
      <p:sp>
        <p:nvSpPr>
          <p:cNvPr id="29" name="Rectangle 28">
            <a:extLst>
              <a:ext uri="{FF2B5EF4-FFF2-40B4-BE49-F238E27FC236}">
                <a16:creationId xmlns:a16="http://schemas.microsoft.com/office/drawing/2014/main" id="{17411C62-0E63-584B-A72C-499E1AD56998}"/>
              </a:ext>
            </a:extLst>
          </p:cNvPr>
          <p:cNvSpPr/>
          <p:nvPr/>
        </p:nvSpPr>
        <p:spPr>
          <a:xfrm>
            <a:off x="6025210" y="1850281"/>
            <a:ext cx="1786924" cy="523220"/>
          </a:xfrm>
          <a:prstGeom prst="rect">
            <a:avLst/>
          </a:prstGeom>
          <a:noFill/>
        </p:spPr>
        <p:txBody>
          <a:bodyPr wrap="square" rtlCol="0">
            <a:spAutoFit/>
          </a:bodyPr>
          <a:lstStyle/>
          <a:p>
            <a:r>
              <a:rPr lang="fr-FR" b="1" dirty="0">
                <a:solidFill>
                  <a:schemeClr val="accent5"/>
                </a:solidFill>
              </a:rPr>
              <a:t>#performance 	</a:t>
            </a:r>
          </a:p>
        </p:txBody>
      </p:sp>
      <p:sp>
        <p:nvSpPr>
          <p:cNvPr id="27" name="Rectangle 26">
            <a:extLst>
              <a:ext uri="{FF2B5EF4-FFF2-40B4-BE49-F238E27FC236}">
                <a16:creationId xmlns:a16="http://schemas.microsoft.com/office/drawing/2014/main" id="{82312838-42A3-6145-9B08-6F9C5CE670AE}"/>
              </a:ext>
            </a:extLst>
          </p:cNvPr>
          <p:cNvSpPr/>
          <p:nvPr/>
        </p:nvSpPr>
        <p:spPr>
          <a:xfrm>
            <a:off x="798506" y="2546748"/>
            <a:ext cx="420308" cy="553998"/>
          </a:xfrm>
          <a:prstGeom prst="rect">
            <a:avLst/>
          </a:prstGeom>
        </p:spPr>
        <p:txBody>
          <a:bodyPr wrap="none">
            <a:spAutoFit/>
          </a:bodyPr>
          <a:lstStyle/>
          <a:p>
            <a:r>
              <a:rPr lang="fr-FR" sz="3000" b="1" dirty="0">
                <a:solidFill>
                  <a:schemeClr val="bg1"/>
                </a:solidFill>
              </a:rPr>
              <a:t>?</a:t>
            </a:r>
            <a:endParaRPr lang="fr-FR" sz="3000" dirty="0"/>
          </a:p>
        </p:txBody>
      </p:sp>
      <p:sp>
        <p:nvSpPr>
          <p:cNvPr id="32" name="Rectangle 31">
            <a:extLst>
              <a:ext uri="{FF2B5EF4-FFF2-40B4-BE49-F238E27FC236}">
                <a16:creationId xmlns:a16="http://schemas.microsoft.com/office/drawing/2014/main" id="{D2B796FB-F067-B34D-83BA-FECAB6D64F56}"/>
              </a:ext>
            </a:extLst>
          </p:cNvPr>
          <p:cNvSpPr/>
          <p:nvPr/>
        </p:nvSpPr>
        <p:spPr>
          <a:xfrm>
            <a:off x="1421" y="3901173"/>
            <a:ext cx="1217393" cy="295881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a:extLst>
              <a:ext uri="{FF2B5EF4-FFF2-40B4-BE49-F238E27FC236}">
                <a16:creationId xmlns:a16="http://schemas.microsoft.com/office/drawing/2014/main" id="{D36ED096-01B2-9C4F-8563-2AEB841D222D}"/>
              </a:ext>
            </a:extLst>
          </p:cNvPr>
          <p:cNvSpPr txBox="1"/>
          <p:nvPr/>
        </p:nvSpPr>
        <p:spPr>
          <a:xfrm>
            <a:off x="4376" y="5332861"/>
            <a:ext cx="1214438" cy="523220"/>
          </a:xfrm>
          <a:prstGeom prst="rect">
            <a:avLst/>
          </a:prstGeom>
          <a:noFill/>
        </p:spPr>
        <p:txBody>
          <a:bodyPr wrap="square" rtlCol="0">
            <a:spAutoFit/>
          </a:bodyPr>
          <a:lstStyle/>
          <a:p>
            <a:pPr algn="ctr"/>
            <a:r>
              <a:rPr lang="fr-FR" b="1" dirty="0">
                <a:solidFill>
                  <a:schemeClr val="bg2"/>
                </a:solidFill>
              </a:rPr>
              <a:t>Bonnes pratiques </a:t>
            </a:r>
          </a:p>
        </p:txBody>
      </p:sp>
      <p:sp>
        <p:nvSpPr>
          <p:cNvPr id="39" name="Rectangle 38">
            <a:extLst>
              <a:ext uri="{FF2B5EF4-FFF2-40B4-BE49-F238E27FC236}">
                <a16:creationId xmlns:a16="http://schemas.microsoft.com/office/drawing/2014/main" id="{5DCC909E-D5AE-4B43-A19E-1481FBE765AB}"/>
              </a:ext>
            </a:extLst>
          </p:cNvPr>
          <p:cNvSpPr/>
          <p:nvPr/>
        </p:nvSpPr>
        <p:spPr>
          <a:xfrm>
            <a:off x="1218814" y="3941691"/>
            <a:ext cx="3650395" cy="3139321"/>
          </a:xfrm>
          <a:prstGeom prst="rect">
            <a:avLst/>
          </a:prstGeom>
        </p:spPr>
        <p:txBody>
          <a:bodyPr wrap="square">
            <a:spAutoFit/>
          </a:bodyPr>
          <a:lstStyle/>
          <a:p>
            <a:pPr marL="285750" lvl="0" indent="-285750">
              <a:buFont typeface="Arial" panose="020B0604020202020204" pitchFamily="34" charset="0"/>
              <a:buChar char="•"/>
            </a:pPr>
            <a:r>
              <a:rPr lang="fr-FR" b="1" dirty="0"/>
              <a:t>Publier les procédures administratives </a:t>
            </a:r>
            <a:r>
              <a:rPr lang="fr-FR" dirty="0"/>
              <a:t>spécifiques à la Municipalité</a:t>
            </a:r>
          </a:p>
          <a:p>
            <a:pPr marL="285750" lvl="0" indent="-285750">
              <a:buFont typeface="Arial" panose="020B0604020202020204" pitchFamily="34" charset="0"/>
              <a:buChar char="•"/>
            </a:pPr>
            <a:r>
              <a:rPr lang="fr-FR" b="1" dirty="0"/>
              <a:t>Accompagner le citoyen </a:t>
            </a:r>
            <a:r>
              <a:rPr lang="fr-FR" dirty="0"/>
              <a:t>tout au long du suivi d’une procédure administrative</a:t>
            </a:r>
          </a:p>
          <a:p>
            <a:pPr marL="285750" lvl="0" indent="-285750">
              <a:buFont typeface="Arial" panose="020B0604020202020204" pitchFamily="34" charset="0"/>
              <a:buChar char="•"/>
            </a:pPr>
            <a:r>
              <a:rPr lang="fr-FR" b="1" dirty="0"/>
              <a:t>Réaliser et publier des compte-rendu </a:t>
            </a:r>
            <a:r>
              <a:rPr lang="fr-FR" dirty="0"/>
              <a:t>des activités et des décisions</a:t>
            </a:r>
          </a:p>
          <a:p>
            <a:pPr marL="285750" lvl="0" indent="-285750">
              <a:buFont typeface="Arial" panose="020B0604020202020204" pitchFamily="34" charset="0"/>
              <a:buChar char="•"/>
            </a:pPr>
            <a:r>
              <a:rPr lang="fr-FR" b="1" dirty="0"/>
              <a:t>Définir un réseau d’agents publics et d’experts compétents </a:t>
            </a:r>
            <a:r>
              <a:rPr lang="fr-FR" dirty="0"/>
              <a:t>dans les domaines sollicités </a:t>
            </a:r>
            <a:r>
              <a:rPr lang="fr-FR" b="1" dirty="0"/>
              <a:t>pour apporter la meilleure réponse au citoyen </a:t>
            </a:r>
            <a:r>
              <a:rPr lang="fr-FR" dirty="0"/>
              <a:t>concernant les procédures administratives et les projets en cours.</a:t>
            </a:r>
            <a:br>
              <a:rPr lang="fr-FR" dirty="0"/>
            </a:br>
            <a:endParaRPr lang="fr-FR" sz="1600" dirty="0">
              <a:effectLst/>
              <a:latin typeface="Times New Roman" panose="02020603050405020304" pitchFamily="18" charset="0"/>
              <a:ea typeface="Times New Roman" panose="02020603050405020304" pitchFamily="18" charset="0"/>
            </a:endParaRPr>
          </a:p>
        </p:txBody>
      </p:sp>
      <p:pic>
        <p:nvPicPr>
          <p:cNvPr id="40" name="Image 39">
            <a:extLst>
              <a:ext uri="{FF2B5EF4-FFF2-40B4-BE49-F238E27FC236}">
                <a16:creationId xmlns:a16="http://schemas.microsoft.com/office/drawing/2014/main" id="{82868EFC-5046-4546-99D6-11166FB3D2DB}"/>
              </a:ext>
            </a:extLst>
          </p:cNvPr>
          <p:cNvPicPr>
            <a:picLocks noChangeAspect="1"/>
          </p:cNvPicPr>
          <p:nvPr/>
        </p:nvPicPr>
        <p:blipFill>
          <a:blip r:embed="rId4"/>
          <a:stretch>
            <a:fillRect/>
          </a:stretch>
        </p:blipFill>
        <p:spPr>
          <a:xfrm>
            <a:off x="291458" y="4457732"/>
            <a:ext cx="709871" cy="709871"/>
          </a:xfrm>
          <a:prstGeom prst="rect">
            <a:avLst/>
          </a:prstGeom>
        </p:spPr>
      </p:pic>
      <p:cxnSp>
        <p:nvCxnSpPr>
          <p:cNvPr id="42" name="Connecteur droit 41">
            <a:extLst>
              <a:ext uri="{FF2B5EF4-FFF2-40B4-BE49-F238E27FC236}">
                <a16:creationId xmlns:a16="http://schemas.microsoft.com/office/drawing/2014/main" id="{EC8C2087-C0F5-1F46-8ABE-0080883586D6}"/>
              </a:ext>
            </a:extLst>
          </p:cNvPr>
          <p:cNvCxnSpPr/>
          <p:nvPr/>
        </p:nvCxnSpPr>
        <p:spPr>
          <a:xfrm>
            <a:off x="0" y="3898825"/>
            <a:ext cx="9143999"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37C35941-E06F-3A42-986E-77D1A9109398}"/>
              </a:ext>
            </a:extLst>
          </p:cNvPr>
          <p:cNvSpPr/>
          <p:nvPr/>
        </p:nvSpPr>
        <p:spPr>
          <a:xfrm>
            <a:off x="7746360" y="1850281"/>
            <a:ext cx="1324090" cy="307777"/>
          </a:xfrm>
          <a:prstGeom prst="rect">
            <a:avLst/>
          </a:prstGeom>
          <a:noFill/>
        </p:spPr>
        <p:txBody>
          <a:bodyPr wrap="square" rtlCol="0">
            <a:spAutoFit/>
          </a:bodyPr>
          <a:lstStyle/>
          <a:p>
            <a:r>
              <a:rPr lang="fr-FR" b="1" dirty="0">
                <a:solidFill>
                  <a:schemeClr val="accent5"/>
                </a:solidFill>
              </a:rPr>
              <a:t>#qualité </a:t>
            </a:r>
          </a:p>
        </p:txBody>
      </p:sp>
      <p:pic>
        <p:nvPicPr>
          <p:cNvPr id="25" name="Image 24">
            <a:extLst>
              <a:ext uri="{FF2B5EF4-FFF2-40B4-BE49-F238E27FC236}">
                <a16:creationId xmlns:a16="http://schemas.microsoft.com/office/drawing/2014/main" id="{90FAF5DC-7DB3-F641-9CD3-62C924E6A941}"/>
              </a:ext>
            </a:extLst>
          </p:cNvPr>
          <p:cNvPicPr>
            <a:picLocks noChangeAspect="1"/>
          </p:cNvPicPr>
          <p:nvPr/>
        </p:nvPicPr>
        <p:blipFill>
          <a:blip r:embed="rId5"/>
          <a:stretch>
            <a:fillRect/>
          </a:stretch>
        </p:blipFill>
        <p:spPr>
          <a:xfrm>
            <a:off x="7310806" y="1000363"/>
            <a:ext cx="825500" cy="431800"/>
          </a:xfrm>
          <a:prstGeom prst="rect">
            <a:avLst/>
          </a:prstGeom>
        </p:spPr>
      </p:pic>
      <p:pic>
        <p:nvPicPr>
          <p:cNvPr id="31" name="Image 30">
            <a:extLst>
              <a:ext uri="{FF2B5EF4-FFF2-40B4-BE49-F238E27FC236}">
                <a16:creationId xmlns:a16="http://schemas.microsoft.com/office/drawing/2014/main" id="{1E42D522-482D-AA4D-B1E8-FFDECBEFA7FC}"/>
              </a:ext>
            </a:extLst>
          </p:cNvPr>
          <p:cNvPicPr>
            <a:picLocks noChangeAspect="1"/>
          </p:cNvPicPr>
          <p:nvPr/>
        </p:nvPicPr>
        <p:blipFill>
          <a:blip r:embed="rId6"/>
          <a:stretch>
            <a:fillRect/>
          </a:stretch>
        </p:blipFill>
        <p:spPr>
          <a:xfrm>
            <a:off x="6865984" y="1393537"/>
            <a:ext cx="1892300" cy="241300"/>
          </a:xfrm>
          <a:prstGeom prst="rect">
            <a:avLst/>
          </a:prstGeom>
        </p:spPr>
      </p:pic>
    </p:spTree>
    <p:extLst>
      <p:ext uri="{BB962C8B-B14F-4D97-AF65-F5344CB8AC3E}">
        <p14:creationId xmlns:p14="http://schemas.microsoft.com/office/powerpoint/2010/main" val="1349265409"/>
      </p:ext>
    </p:extLst>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TotalTime>
  <Words>1434</Words>
  <Application>Microsoft Macintosh PowerPoint</Application>
  <PresentationFormat>Affichage à l'écran (4:3)</PresentationFormat>
  <Paragraphs>189</Paragraphs>
  <Slides>10</Slides>
  <Notes>10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10</vt:i4>
      </vt:variant>
    </vt:vector>
  </HeadingPairs>
  <TitlesOfParts>
    <vt:vector size="18" baseType="lpstr">
      <vt:lpstr>Lato</vt:lpstr>
      <vt:lpstr>Calibri</vt:lpstr>
      <vt:lpstr>Arial</vt:lpstr>
      <vt:lpstr>Wingdings</vt:lpstr>
      <vt:lpstr>Symbol</vt:lpstr>
      <vt:lpstr>Raleway</vt:lpstr>
      <vt:lpstr>Times New Roman</vt:lpstr>
      <vt:lpstr>Streamline</vt:lpstr>
      <vt:lpstr>Mettre en place   les principes du Gouvernement Ouvert</vt:lpstr>
      <vt:lpstr>Qu’est ce que le Gouvernement ouvert ? </vt:lpstr>
      <vt:lpstr>1. Transparence (1/2) </vt:lpstr>
      <vt:lpstr>1. Transparence (2/2)  </vt:lpstr>
      <vt:lpstr>2. Participation citoyenne (1/2) </vt:lpstr>
      <vt:lpstr>2. Participation citoyenne (2/2)  </vt:lpstr>
      <vt:lpstr>3. Amélioration des services publics locaux (1/2)</vt:lpstr>
      <vt:lpstr>3. Amélioration des services publics locaux (2/2)</vt:lpstr>
      <vt:lpstr>4. Intégrité et redevabilité (1/2)</vt:lpstr>
      <vt:lpstr>4. Intégrité et redevabilité (2/2)</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Bilan des missions de diagnostic</dc:title>
  <dc:creator>Emilie BECLE</dc:creator>
  <cp:lastModifiedBy>Fanny Brulebois</cp:lastModifiedBy>
  <cp:revision>29</cp:revision>
  <dcterms:modified xsi:type="dcterms:W3CDTF">2018-09-26T14:27:52Z</dcterms:modified>
</cp:coreProperties>
</file>