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13716000" cx="2438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Helvetica Neue"/>
      <p:regular r:id="rId13"/>
      <p:bold r:id="rId14"/>
      <p:italic r:id="rId15"/>
      <p:boldItalic r:id="rId16"/>
    </p:embeddedFont>
    <p:embeddedFont>
      <p:font typeface="Helvetica Neue Ligh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Light-boldItalic.fntdata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HelveticaNeue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7" Type="http://schemas.openxmlformats.org/officeDocument/2006/relationships/font" Target="fonts/HelveticaNeueLight-regular.fntdata"/><Relationship Id="rId16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19" Type="http://schemas.openxmlformats.org/officeDocument/2006/relationships/font" Target="fonts/HelveticaNeueLight-italic.fntdata"/><Relationship Id="rId6" Type="http://schemas.openxmlformats.org/officeDocument/2006/relationships/slide" Target="slides/slide2.xml"/><Relationship Id="rId18" Type="http://schemas.openxmlformats.org/officeDocument/2006/relationships/font" Target="fonts/HelveticaNeueLight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b8e2d01f7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5b8e2d01f7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c9f43aac4_0_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5c9f43aac4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Subtitle" showMasterSp="0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Times New Roman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3 Up">
  <p:cSld name="Photo - 3 Up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/>
          <p:nvPr>
            <p:ph idx="2" type="pic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6" name="Google Shape;46;p11"/>
          <p:cNvSpPr/>
          <p:nvPr>
            <p:ph idx="3" type="pic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7" name="Google Shape;47;p11"/>
          <p:cNvSpPr/>
          <p:nvPr>
            <p:ph idx="4" type="pic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Quot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i="1" sz="3200"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2" type="body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Helvetica Neue"/>
              <a:buNone/>
              <a:defRPr sz="4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">
  <p:cSld name="Photo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>
            <p:ph idx="2" type="pic"/>
          </p:nvPr>
        </p:nvSpPr>
        <p:spPr>
          <a:xfrm>
            <a:off x="3047999" y="0"/>
            <a:ext cx="18288001" cy="137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Horizontal">
  <p:cSld name="Photo - Horizontal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>
            <p:ph idx="2" type="pic"/>
          </p:nvPr>
        </p:nvSpPr>
        <p:spPr>
          <a:xfrm>
            <a:off x="5334000" y="946546"/>
            <a:ext cx="13716002" cy="8304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Center">
  <p:cSld name="Title - Cent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Vertical">
  <p:cSld name="Photo - Vertical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>
            <p:ph idx="2" type="pic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ullets">
  <p:cSld name="Title &amp; Bulle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394335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Bullets &amp; Photo">
  <p:cSld name="Title, Bullets &amp; Photo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>
            <p:ph idx="2" type="pic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578485" lvl="0" marL="4572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1pPr>
            <a:lvl2pPr indent="-578485" lvl="1" marL="9144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2pPr>
            <a:lvl3pPr indent="-578485" lvl="2" marL="13716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3pPr>
            <a:lvl4pPr indent="-578485" lvl="3" marL="18288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4pPr>
            <a:lvl5pPr indent="-578485" lvl="4" marL="22860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ullets">
  <p:cSld name="Bulle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387453" y="1785937"/>
            <a:ext cx="15609095" cy="10144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394335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1"/>
          <p:cNvSpPr/>
          <p:nvPr/>
        </p:nvSpPr>
        <p:spPr>
          <a:xfrm>
            <a:off x="84755" y="67425"/>
            <a:ext cx="24214491" cy="13581150"/>
          </a:xfrm>
          <a:prstGeom prst="rect">
            <a:avLst/>
          </a:prstGeom>
          <a:noFill/>
          <a:ln cap="flat" cmpd="sng" w="165100">
            <a:solidFill>
              <a:srgbClr val="96195C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63373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ata.transport.tn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283930" y="4820330"/>
            <a:ext cx="119982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8900"/>
              <a:t>Atelier 1 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9283925" y="6538725"/>
            <a:ext cx="13268700" cy="3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/>
              <a:t>Quelle stratégie pour la politique d’ouverture des données de transport en Tunisie 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Formation PAGOF – Ouverture des données de transport</a:t>
            </a:r>
            <a:endParaRPr b="1" sz="3000">
              <a:solidFill>
                <a:srgbClr val="5E5E5E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3 – 5 juillet 2019 – Tunis</a:t>
            </a:r>
            <a:endParaRPr b="1" sz="3000">
              <a:solidFill>
                <a:srgbClr val="5E5E5E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Ishan Bhojwani</a:t>
            </a:r>
            <a:endParaRPr b="1" sz="3000">
              <a:solidFill>
                <a:srgbClr val="5E5E5E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475" y="11750825"/>
            <a:ext cx="2494550" cy="15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6025" y="11750825"/>
            <a:ext cx="3952625" cy="15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1091700" y="1862325"/>
            <a:ext cx="22200600" cy="118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lang="en-US" sz="3600"/>
              <a:t>Groupe juridique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 u="sng"/>
              <a:t>état des lieux</a:t>
            </a:r>
            <a:r>
              <a:rPr lang="en-US" sz="3600"/>
              <a:t> : quel est l’état du droit actuel sur les données de transport ?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quelles sont les évolutions législatives que la Tunisie pourrait mettre en place pour accélérer la politique d’ouverture des données de transport ?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quelles sont les licences de réutilisation à privilégier ?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quelles sont les modalités de réduction des risques qui pourraient émerger ?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--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lang="en-US" sz="3600"/>
              <a:t>Groupe stratégie de déploiement</a:t>
            </a:r>
            <a:r>
              <a:rPr lang="en-US" sz="3600"/>
              <a:t> –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 u="sng"/>
              <a:t>état des lieux</a:t>
            </a:r>
            <a:r>
              <a:rPr lang="en-US" sz="3600"/>
              <a:t> : quelles sont les données déjà ouvertes ? quelle est l’équipe en place ? quelle est la stratégie mis en oeuvre actuellement ? quelles sont les données prioritaires qui restent à ouvrir ?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comment est-il envisager d’accélérer leur ouverture ?</a:t>
            </a:r>
            <a:endParaRPr sz="3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comment faire pour qu’elles soient utilisées ? pour qu’elles montent en qualité ?</a:t>
            </a:r>
            <a:endParaRPr sz="3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faut-il impliquer la société civile dans cette stratégie ?</a:t>
            </a:r>
            <a:endParaRPr sz="3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--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lang="en-US" sz="3600"/>
              <a:t>Groupe plateforme open data </a:t>
            </a:r>
            <a:r>
              <a:rPr lang="en-US" sz="3600"/>
              <a:t>–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 u="sng"/>
              <a:t>état des lieux</a:t>
            </a:r>
            <a:r>
              <a:rPr lang="en-US" sz="3600"/>
              <a:t> : analyse de </a:t>
            </a:r>
            <a:r>
              <a:rPr lang="en-US" sz="3600" u="sng">
                <a:solidFill>
                  <a:schemeClr val="hlink"/>
                </a:solidFill>
                <a:hlinkClick r:id="rId3"/>
              </a:rPr>
              <a:t>http://data.transport.tn/</a:t>
            </a:r>
            <a:r>
              <a:rPr lang="en-US" sz="3600"/>
              <a:t>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propositions d’amélioration de la plateforme data.transport.tn ?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lien avec les autres plateformes open data tunisiennes ?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comment s’assurer que les données soient facilement mises à jour ?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3600"/>
              <a:t>comment permettre aux utilisateurs, et notamment à la société civile, de faire remonter des informations ?</a:t>
            </a:r>
            <a:endParaRPr sz="3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t/>
            </a:r>
            <a:endParaRPr sz="3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t/>
            </a:r>
            <a:endParaRPr sz="3600"/>
          </a:p>
        </p:txBody>
      </p:sp>
      <p:sp>
        <p:nvSpPr>
          <p:cNvPr id="69" name="Google Shape;69;p15"/>
          <p:cNvSpPr txBox="1"/>
          <p:nvPr/>
        </p:nvSpPr>
        <p:spPr>
          <a:xfrm>
            <a:off x="5886975" y="688975"/>
            <a:ext cx="126429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Choisissez votre groupe favori</a:t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5870550" y="1259075"/>
            <a:ext cx="126429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Déroulé de l’atelier</a:t>
            </a:r>
            <a:endParaRPr b="1" sz="48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2698650" y="4832100"/>
            <a:ext cx="18986700" cy="51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14h - 14h10 : présentation et choix des thèmes</a:t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14h10 - 14h45 : échanges en groupes pour traiter des thèmes</a:t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14h45 - 15h30 : restitutions en 5min par chacun des groupes, puis discussions ouvertes</a:t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2677752" y="4064320"/>
            <a:ext cx="19028496" cy="1641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i="0" lang="en-US" sz="8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Avez-vous passé un bon moment ?</a:t>
            </a:r>
            <a:endParaRPr/>
          </a:p>
        </p:txBody>
      </p:sp>
      <p:cxnSp>
        <p:nvCxnSpPr>
          <p:cNvPr id="81" name="Google Shape;81;p17"/>
          <p:cNvCxnSpPr/>
          <p:nvPr/>
        </p:nvCxnSpPr>
        <p:spPr>
          <a:xfrm>
            <a:off x="2557674" y="8631589"/>
            <a:ext cx="19326642" cy="1"/>
          </a:xfrm>
          <a:prstGeom prst="straightConnector1">
            <a:avLst/>
          </a:prstGeom>
          <a:noFill/>
          <a:ln cap="flat" cmpd="sng" w="152400">
            <a:solidFill>
              <a:srgbClr val="0076B9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82" name="Google Shape;82;p17"/>
          <p:cNvSpPr/>
          <p:nvPr/>
        </p:nvSpPr>
        <p:spPr>
          <a:xfrm rot="-5400000">
            <a:off x="1781336" y="7968030"/>
            <a:ext cx="1327119" cy="1327119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3" name="Google Shape;83;p17"/>
          <p:cNvSpPr/>
          <p:nvPr/>
        </p:nvSpPr>
        <p:spPr>
          <a:xfrm rot="-5400000">
            <a:off x="5680178" y="7968030"/>
            <a:ext cx="1327119" cy="1327119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4" name="Google Shape;84;p17"/>
          <p:cNvSpPr/>
          <p:nvPr/>
        </p:nvSpPr>
        <p:spPr>
          <a:xfrm rot="-5400000">
            <a:off x="9579020" y="7968030"/>
            <a:ext cx="1327119" cy="1327119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5" name="Google Shape;85;p17"/>
          <p:cNvSpPr/>
          <p:nvPr/>
        </p:nvSpPr>
        <p:spPr>
          <a:xfrm rot="-5400000">
            <a:off x="13477861" y="7968029"/>
            <a:ext cx="1327118" cy="1327119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6" name="Google Shape;86;p17"/>
          <p:cNvSpPr/>
          <p:nvPr/>
        </p:nvSpPr>
        <p:spPr>
          <a:xfrm rot="-5400000">
            <a:off x="17376705" y="7968029"/>
            <a:ext cx="1327119" cy="1327119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7" name="Google Shape;87;p17"/>
          <p:cNvSpPr/>
          <p:nvPr/>
        </p:nvSpPr>
        <p:spPr>
          <a:xfrm rot="-5400000">
            <a:off x="21275545" y="7870581"/>
            <a:ext cx="1327119" cy="1327118"/>
          </a:xfrm>
          <a:prstGeom prst="ellipse">
            <a:avLst/>
          </a:prstGeom>
          <a:solidFill>
            <a:srgbClr val="FFFFFF"/>
          </a:solidFill>
          <a:ln cap="flat" cmpd="sng" w="127000">
            <a:solidFill>
              <a:srgbClr val="5E5E5E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6D5D5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D6D5D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2201128" y="8293452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6099970" y="8293452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10000933" y="8293452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13938934" y="8306152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17809195" y="8306152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4</a:t>
            </a: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21765198" y="8232027"/>
            <a:ext cx="487534" cy="6762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Roboto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5</a:t>
            </a:r>
            <a:endParaRPr/>
          </a:p>
        </p:txBody>
      </p:sp>
      <p:cxnSp>
        <p:nvCxnSpPr>
          <p:cNvPr id="94" name="Google Shape;94;p17"/>
          <p:cNvCxnSpPr/>
          <p:nvPr/>
        </p:nvCxnSpPr>
        <p:spPr>
          <a:xfrm>
            <a:off x="9235400" y="6805163"/>
            <a:ext cx="5913200" cy="1"/>
          </a:xfrm>
          <a:prstGeom prst="straightConnector1">
            <a:avLst/>
          </a:prstGeom>
          <a:noFill/>
          <a:ln cap="rnd" cmpd="sng" w="50800">
            <a:solidFill>
              <a:srgbClr val="000000"/>
            </a:solidFill>
            <a:prstDash val="dashDot"/>
            <a:miter lim="400000"/>
            <a:headEnd len="sm" w="sm" type="none"/>
            <a:tailEnd len="sm" w="sm" type="none"/>
          </a:ln>
        </p:spPr>
      </p:cxnSp>
      <p:grpSp>
        <p:nvGrpSpPr>
          <p:cNvPr id="95" name="Google Shape;95;p17"/>
          <p:cNvGrpSpPr/>
          <p:nvPr/>
        </p:nvGrpSpPr>
        <p:grpSpPr>
          <a:xfrm>
            <a:off x="19379932" y="405300"/>
            <a:ext cx="4635914" cy="350124"/>
            <a:chOff x="-1" y="0"/>
            <a:chExt cx="4635913" cy="350122"/>
          </a:xfrm>
        </p:grpSpPr>
        <p:cxnSp>
          <p:nvCxnSpPr>
            <p:cNvPr id="96" name="Google Shape;96;p17"/>
            <p:cNvCxnSpPr/>
            <p:nvPr/>
          </p:nvCxnSpPr>
          <p:spPr>
            <a:xfrm>
              <a:off x="204813" y="175060"/>
              <a:ext cx="4147522" cy="1"/>
            </a:xfrm>
            <a:prstGeom prst="straightConnector1">
              <a:avLst/>
            </a:prstGeom>
            <a:noFill/>
            <a:ln cap="flat" cmpd="sng" w="63500">
              <a:solidFill>
                <a:srgbClr val="0076B9"/>
              </a:solidFill>
              <a:prstDash val="solid"/>
              <a:miter lim="400000"/>
              <a:headEnd len="sm" w="sm" type="none"/>
              <a:tailEnd len="sm" w="sm" type="none"/>
            </a:ln>
          </p:spPr>
        </p:cxnSp>
        <p:grpSp>
          <p:nvGrpSpPr>
            <p:cNvPr id="97" name="Google Shape;97;p17"/>
            <p:cNvGrpSpPr/>
            <p:nvPr/>
          </p:nvGrpSpPr>
          <p:grpSpPr>
            <a:xfrm>
              <a:off x="-1" y="0"/>
              <a:ext cx="4635913" cy="350122"/>
              <a:chOff x="0" y="0"/>
              <a:chExt cx="4635912" cy="350121"/>
            </a:xfrm>
          </p:grpSpPr>
          <p:sp>
            <p:nvSpPr>
              <p:cNvPr id="98" name="Google Shape;98;p17"/>
              <p:cNvSpPr/>
              <p:nvPr/>
            </p:nvSpPr>
            <p:spPr>
              <a:xfrm rot="-5400000">
                <a:off x="-1" y="0"/>
                <a:ext cx="350121" cy="350120"/>
              </a:xfrm>
              <a:prstGeom prst="ellipse">
                <a:avLst/>
              </a:prstGeom>
              <a:solidFill>
                <a:srgbClr val="FFFFFF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99" name="Google Shape;99;p17"/>
              <p:cNvSpPr/>
              <p:nvPr/>
            </p:nvSpPr>
            <p:spPr>
              <a:xfrm rot="-5400000">
                <a:off x="857158" y="0"/>
                <a:ext cx="350120" cy="350120"/>
              </a:xfrm>
              <a:prstGeom prst="ellipse">
                <a:avLst/>
              </a:prstGeom>
              <a:solidFill>
                <a:srgbClr val="FFFFFF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00" name="Google Shape;100;p17"/>
              <p:cNvSpPr/>
              <p:nvPr/>
            </p:nvSpPr>
            <p:spPr>
              <a:xfrm rot="-5400000">
                <a:off x="1714317" y="0"/>
                <a:ext cx="350120" cy="350120"/>
              </a:xfrm>
              <a:prstGeom prst="ellipse">
                <a:avLst/>
              </a:prstGeom>
              <a:solidFill>
                <a:srgbClr val="FFFFFF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01" name="Google Shape;101;p17"/>
              <p:cNvSpPr/>
              <p:nvPr/>
            </p:nvSpPr>
            <p:spPr>
              <a:xfrm rot="-5400000">
                <a:off x="2571475" y="0"/>
                <a:ext cx="350120" cy="350120"/>
              </a:xfrm>
              <a:prstGeom prst="ellipse">
                <a:avLst/>
              </a:prstGeom>
              <a:solidFill>
                <a:srgbClr val="FFFFFF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02" name="Google Shape;102;p17"/>
              <p:cNvSpPr/>
              <p:nvPr/>
            </p:nvSpPr>
            <p:spPr>
              <a:xfrm rot="-5400000">
                <a:off x="3428634" y="0"/>
                <a:ext cx="350120" cy="350120"/>
              </a:xfrm>
              <a:prstGeom prst="ellipse">
                <a:avLst/>
              </a:prstGeom>
              <a:solidFill>
                <a:srgbClr val="FFFFFF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03" name="Google Shape;103;p17"/>
              <p:cNvSpPr/>
              <p:nvPr/>
            </p:nvSpPr>
            <p:spPr>
              <a:xfrm rot="-5400000">
                <a:off x="4285791" y="0"/>
                <a:ext cx="350120" cy="350120"/>
              </a:xfrm>
              <a:prstGeom prst="ellipse">
                <a:avLst/>
              </a:prstGeom>
              <a:solidFill>
                <a:srgbClr val="000000"/>
              </a:solidFill>
              <a:ln cap="flat" cmpd="sng" w="25400">
                <a:solidFill>
                  <a:srgbClr val="5E5E5E"/>
                </a:solidFill>
                <a:prstDash val="solid"/>
                <a:miter lim="400000"/>
                <a:headEnd len="sm" w="sm" type="none"/>
                <a:tailEnd len="sm" w="sm" type="none"/>
              </a:ln>
            </p:spPr>
            <p:txBody>
              <a:bodyPr anchorCtr="0" anchor="ctr" bIns="71425" lIns="71425" spcFirstLastPara="1" rIns="71425" wrap="square" tIns="7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6D5D5"/>
                  </a:buClr>
                  <a:buSzPts val="3000"/>
                  <a:buFont typeface="Helvetica Neue"/>
                  <a:buNone/>
                </a:pPr>
                <a:r>
                  <a:t/>
                </a:r>
                <a:endParaRPr b="0" i="0" sz="3000" u="none" cap="none" strike="noStrike">
                  <a:solidFill>
                    <a:srgbClr val="D6D5D5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