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3716000" cx="2438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Helvetica Neue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1D3190-FD6E-42B7-BF02-8D238185BA9F}">
  <a:tblStyle styleId="{331D3190-FD6E-42B7-BF02-8D238185BA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regular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cd5902b94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cd5902b94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d5902b94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cd5902b94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cd5902b94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5cd5902b94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d5902b94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cd5902b94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d5902b94_0_1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cd5902b94_0_1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d5902b94_0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5cd5902b94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d5902b94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cd5902b94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d5902b94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cd5902b94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cd5902b94_0_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5cd5902b94_0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d5902b94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cd5902b94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b8e2d01f7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5b8e2d01f7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d5902b94_0_1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cd5902b94_0_1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cd5902b94_0_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5cd5902b94_0_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cd5902b94_0_1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5cd5902b94_0_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cd5902b94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5cd5902b94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cd5902b94_0_1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5cd5902b94_0_1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cd5902b94_0_1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5cd5902b94_0_1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d5902b94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5cd5902b94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d5902b94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cd5902b94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cd5902b94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5cd5902b94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cd5902b94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5cd5902b94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3047999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>
            <p:ph idx="2" type="pic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84755" y="67425"/>
            <a:ext cx="24214491" cy="13581150"/>
          </a:xfrm>
          <a:prstGeom prst="rect">
            <a:avLst/>
          </a:prstGeom>
          <a:noFill/>
          <a:ln cap="flat" cmpd="sng" w="165100">
            <a:solidFill>
              <a:srgbClr val="96195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WRI-Cities/static-GTFS-manager#run-on-your-system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tfsfeedvalidator.transitscreen.com" TargetMode="External"/><Relationship Id="rId4" Type="http://schemas.openxmlformats.org/officeDocument/2006/relationships/hyperlink" Target="https://transport.data.gouv.fr/validation" TargetMode="External"/><Relationship Id="rId5" Type="http://schemas.openxmlformats.org/officeDocument/2006/relationships/hyperlink" Target="http://www.conversion-validation-donnees-tc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c.digitaltransport.io/data-transport-mali-GTFS/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L5cFidCZnYG4_-7F5isvWEmN1yHcS-s73keqjhL3Oqk/edit#gi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283925" y="4820325"/>
            <a:ext cx="132687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/>
              <a:t>Atelier 2 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9283925" y="6538725"/>
            <a:ext cx="132687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Construire un fichier GTFS pour décrire un réseau de transport public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Formation PAGOF – Ouverture des données de transport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3 – 5 juillet 2019 – Tunis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Ishan Bhojwani</a:t>
            </a:r>
            <a:endParaRPr b="1" sz="3000">
              <a:solidFill>
                <a:srgbClr val="5E5E5E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75" y="11750825"/>
            <a:ext cx="24945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25" y="11750825"/>
            <a:ext cx="3952625" cy="1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L’exemple : le réseau du Kef (SRTKef)</a:t>
            </a:r>
            <a:endParaRPr b="1" sz="890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750" y="2774850"/>
            <a:ext cx="20210299" cy="1031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L’exemple : le réseau du Kef (SRTKef)</a:t>
            </a:r>
            <a:endParaRPr b="1" sz="8900"/>
          </a:p>
        </p:txBody>
      </p:sp>
      <p:graphicFrame>
        <p:nvGraphicFramePr>
          <p:cNvPr id="122" name="Google Shape;122;p24"/>
          <p:cNvGraphicFramePr/>
          <p:nvPr/>
        </p:nvGraphicFramePr>
        <p:xfrm>
          <a:off x="910300" y="285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{331D3190-FD6E-42B7-BF02-8D238185BA9F}</a:tableStyleId>
              </a:tblPr>
              <a:tblGrid>
                <a:gridCol w="5546125"/>
                <a:gridCol w="5563475"/>
                <a:gridCol w="5554800"/>
                <a:gridCol w="5554800"/>
              </a:tblGrid>
              <a:tr h="381000"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Lignes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Stations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horaire aller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horaire retour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1: sousse - kef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 Sousse</a:t>
                      </a:r>
                      <a:r>
                        <a:rPr lang="en-US" sz="3600"/>
                        <a:t>سوسة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20 : 16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أكودة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45 : 06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05 : 16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القلعة الكبرى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00 : 07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50 : 15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كندار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15 : 07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35 : 15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الناظور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55 : 07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55 : 14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الفحص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10 : 08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40 : 14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بوعرادة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40 : 08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10 : 14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العروسة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55 : 08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55 : 13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قعفور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10 : 09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40 : 13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الكريب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09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20 : 13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Le Kef</a:t>
                      </a:r>
                      <a:r>
                        <a:rPr lang="en-US" sz="3600"/>
                        <a:t>الكاف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20 : 10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12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L’exemple : le réseau du Kef (SRTKef)</a:t>
            </a:r>
            <a:endParaRPr b="1" sz="8900"/>
          </a:p>
        </p:txBody>
      </p:sp>
      <p:graphicFrame>
        <p:nvGraphicFramePr>
          <p:cNvPr id="128" name="Google Shape;128;p25"/>
          <p:cNvGraphicFramePr/>
          <p:nvPr/>
        </p:nvGraphicFramePr>
        <p:xfrm>
          <a:off x="1233488" y="406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{331D3190-FD6E-42B7-BF02-8D238185BA9F}</a:tableStyleId>
              </a:tblPr>
              <a:tblGrid>
                <a:gridCol w="5477125"/>
                <a:gridCol w="5554150"/>
                <a:gridCol w="5442875"/>
                <a:gridCol w="5442875"/>
              </a:tblGrid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2: kef -sfax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5720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Le Kef </a:t>
                      </a:r>
                      <a:r>
                        <a:rPr lang="en-US" sz="3600"/>
                        <a:t>الكـــاف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05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00 : 17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Dahmani </a:t>
                      </a:r>
                      <a:r>
                        <a:rPr lang="en-US" sz="3600"/>
                        <a:t>الدهمــاني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05 : 06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25 : 16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r>
                        <a:rPr lang="en-US" sz="3600"/>
                        <a:t>الكســــور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10 : 06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20 : 16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r>
                        <a:rPr lang="en-US" sz="3600"/>
                        <a:t> Rouhia</a:t>
                      </a:r>
                      <a:r>
                        <a:rPr lang="en-US" sz="3600"/>
                        <a:t>الروحيــــة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45 : 06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45 : 15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Sbeïtla </a:t>
                      </a:r>
                      <a:r>
                        <a:rPr lang="en-US" sz="3600"/>
                        <a:t>سبيطــــلة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35 : 07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55 : 14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Ouled Haffouz</a:t>
                      </a:r>
                      <a:r>
                        <a:rPr lang="en-US" sz="3600"/>
                        <a:t>أولاد حفـــوز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08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00 : 14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Menzel Chaker</a:t>
                      </a:r>
                      <a:r>
                        <a:rPr lang="en-US" sz="3600"/>
                        <a:t>منزل شـــاكر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20 : 09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10 : 13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Sfax</a:t>
                      </a:r>
                      <a:r>
                        <a:rPr lang="en-US" sz="3600"/>
                        <a:t>صفــــاقس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00 : 10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 : 12</a:t>
                      </a:r>
                      <a:endParaRPr sz="3600"/>
                    </a:p>
                  </a:txBody>
                  <a:tcPr marT="91425" marB="91425" marR="91425" marL="91425">
                    <a:lnL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570299" y="60372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2. Ajouter les données manquantes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3359550" y="4329450"/>
            <a:ext cx="17664900" cy="50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 le cas du Kef manque les coordonnées des points d’arrêts. Pour les récupérer, on peut : 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AutoNum type="alphaLcPeriod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Demander à l’exploitant ;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AutoNum type="alphaLcPeriod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Aller sur le terrain avec un GPS ;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AutoNum type="alphaLcPeriod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Utiliser </a:t>
            </a:r>
            <a:r>
              <a:rPr b="1" lang="en-US" sz="48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Maps/Google Earth</a:t>
            </a: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 </a:t>
            </a:r>
            <a:r>
              <a:rPr b="1" lang="en-US" sz="48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OpenStreetMap</a:t>
            </a: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570299" y="60372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3. Créer le GTFS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Ouvrir GTFS-static-manager</a:t>
            </a:r>
            <a:endParaRPr b="1" sz="8900"/>
          </a:p>
        </p:txBody>
      </p:sp>
      <p:sp>
        <p:nvSpPr>
          <p:cNvPr id="149" name="Google Shape;149;p29"/>
          <p:cNvSpPr txBox="1"/>
          <p:nvPr/>
        </p:nvSpPr>
        <p:spPr>
          <a:xfrm>
            <a:off x="398200" y="1969300"/>
            <a:ext cx="165909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https://github.com/WRI-Cities/static-GTFS-manager#run-on-your-system</a:t>
            </a:r>
            <a:endParaRPr sz="3600"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8338" y="3043000"/>
            <a:ext cx="18447326" cy="102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Utiliser</a:t>
            </a:r>
            <a:r>
              <a:rPr b="1" lang="en-US" sz="8900"/>
              <a:t> GTFS-static-manager</a:t>
            </a:r>
            <a:endParaRPr b="1" sz="8900"/>
          </a:p>
        </p:txBody>
      </p:sp>
      <p:sp>
        <p:nvSpPr>
          <p:cNvPr id="156" name="Google Shape;156;p30"/>
          <p:cNvSpPr txBox="1"/>
          <p:nvPr/>
        </p:nvSpPr>
        <p:spPr>
          <a:xfrm>
            <a:off x="3507450" y="5463300"/>
            <a:ext cx="173691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Importer le GTFS de Kairouan 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Visualiser le GTFS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570299" y="60372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. S’assurer de la qualité des données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S’assurer de la qualité d’un GTFS</a:t>
            </a:r>
            <a:endParaRPr/>
          </a:p>
        </p:txBody>
      </p:sp>
      <p:sp>
        <p:nvSpPr>
          <p:cNvPr id="167" name="Google Shape;167;p32"/>
          <p:cNvSpPr txBox="1"/>
          <p:nvPr/>
        </p:nvSpPr>
        <p:spPr>
          <a:xfrm>
            <a:off x="519550" y="2251375"/>
            <a:ext cx="22929300" cy="10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Plusieurs outils sont disponibles pour valider un GTFS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Le </a:t>
            </a:r>
            <a:r>
              <a:rPr b="1" lang="en-US" sz="4800">
                <a:solidFill>
                  <a:srgbClr val="4183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GTFS Feed Validator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est disponible à cette adresse : </a:t>
            </a:r>
            <a:r>
              <a:rPr lang="en-US" sz="4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https://gtfsfeedvalidator.transitscreen.com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-"/>
            </a:pPr>
            <a:r>
              <a:rPr b="1" lang="en-US" sz="4800">
                <a:solidFill>
                  <a:srgbClr val="4183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transport.data.gouv.fr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mis en ligne un validateur opensource disponible à cette adresse : </a:t>
            </a:r>
            <a:r>
              <a:rPr lang="en-US" sz="4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https://transport.data.gouv.fr/validation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-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</a:t>
            </a:r>
            <a:r>
              <a:rPr b="1" lang="en-US" sz="4800">
                <a:solidFill>
                  <a:srgbClr val="4183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outil de validation Chouette </a:t>
            </a:r>
            <a:r>
              <a:rPr lang="en-US" sz="4800">
                <a:solidFill>
                  <a:schemeClr val="dk1"/>
                </a:solidFill>
                <a:highlight>
                  <a:srgbClr val="FFF2C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n’est plus disponible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en-US" sz="4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http://www.conversion-validation-donnees-tc.org/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vaut mieux combiner </a:t>
            </a:r>
            <a:r>
              <a:rPr b="1" lang="en-US" sz="4800">
                <a:solidFill>
                  <a:srgbClr val="4183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validateurs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obtenir une double-confirmation de la qualité de son GTFS.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81000" y="12815450"/>
            <a:ext cx="133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http://doc.digitaltransport.io/data-transport-mali-GTFS/</a:t>
            </a:r>
            <a:endParaRPr sz="36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1922" t="0"/>
          <a:stretch/>
        </p:blipFill>
        <p:spPr>
          <a:xfrm>
            <a:off x="3066623" y="2121950"/>
            <a:ext cx="18250751" cy="102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Inspiration : méthodologie datactivi.st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S’assurer de la qualité d’un GTFS</a:t>
            </a:r>
            <a:endParaRPr/>
          </a:p>
        </p:txBody>
      </p:sp>
      <p:sp>
        <p:nvSpPr>
          <p:cNvPr id="173" name="Google Shape;173;p33"/>
          <p:cNvSpPr txBox="1"/>
          <p:nvPr/>
        </p:nvSpPr>
        <p:spPr>
          <a:xfrm>
            <a:off x="519550" y="2251375"/>
            <a:ext cx="22929300" cy="10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Quelle est la qualité :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du fichier GTFS de Kairouan ?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du fichier GTFS de la Société de Transport du Sahel ?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du fichier GTFS de la SNCFT ?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S’assurer de la qualité d’un GTFS</a:t>
            </a:r>
            <a:endParaRPr/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88" y="2621175"/>
            <a:ext cx="22005626" cy="100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S’assurer de la qualité d’un GTFS</a:t>
            </a:r>
            <a:endParaRPr/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988" y="1969300"/>
            <a:ext cx="21631826" cy="112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/>
        </p:nvSpPr>
        <p:spPr>
          <a:xfrm>
            <a:off x="2677752" y="4064320"/>
            <a:ext cx="19028496" cy="1641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i="0" lang="en-US" sz="8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Avez-vous passé un bon moment ?</a:t>
            </a:r>
            <a:endParaRPr/>
          </a:p>
        </p:txBody>
      </p:sp>
      <p:cxnSp>
        <p:nvCxnSpPr>
          <p:cNvPr id="191" name="Google Shape;191;p36"/>
          <p:cNvCxnSpPr/>
          <p:nvPr/>
        </p:nvCxnSpPr>
        <p:spPr>
          <a:xfrm>
            <a:off x="2557674" y="8631589"/>
            <a:ext cx="19326642" cy="1"/>
          </a:xfrm>
          <a:prstGeom prst="straightConnector1">
            <a:avLst/>
          </a:prstGeom>
          <a:noFill/>
          <a:ln cap="flat" cmpd="sng" w="152400">
            <a:solidFill>
              <a:srgbClr val="0076B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92" name="Google Shape;192;p36"/>
          <p:cNvSpPr/>
          <p:nvPr/>
        </p:nvSpPr>
        <p:spPr>
          <a:xfrm rot="-5400000">
            <a:off x="1781336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6"/>
          <p:cNvSpPr/>
          <p:nvPr/>
        </p:nvSpPr>
        <p:spPr>
          <a:xfrm rot="-5400000">
            <a:off x="5680178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36"/>
          <p:cNvSpPr/>
          <p:nvPr/>
        </p:nvSpPr>
        <p:spPr>
          <a:xfrm rot="-5400000">
            <a:off x="9579020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6"/>
          <p:cNvSpPr/>
          <p:nvPr/>
        </p:nvSpPr>
        <p:spPr>
          <a:xfrm rot="-5400000">
            <a:off x="13477861" y="7968029"/>
            <a:ext cx="1327118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36"/>
          <p:cNvSpPr/>
          <p:nvPr/>
        </p:nvSpPr>
        <p:spPr>
          <a:xfrm rot="-5400000">
            <a:off x="17376705" y="7968029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6"/>
          <p:cNvSpPr/>
          <p:nvPr/>
        </p:nvSpPr>
        <p:spPr>
          <a:xfrm rot="-5400000">
            <a:off x="21275545" y="7870581"/>
            <a:ext cx="1327119" cy="1327118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36"/>
          <p:cNvSpPr txBox="1"/>
          <p:nvPr/>
        </p:nvSpPr>
        <p:spPr>
          <a:xfrm>
            <a:off x="2201128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99" name="Google Shape;199;p36"/>
          <p:cNvSpPr txBox="1"/>
          <p:nvPr/>
        </p:nvSpPr>
        <p:spPr>
          <a:xfrm>
            <a:off x="6099970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200" name="Google Shape;200;p36"/>
          <p:cNvSpPr txBox="1"/>
          <p:nvPr/>
        </p:nvSpPr>
        <p:spPr>
          <a:xfrm>
            <a:off x="10000933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01" name="Google Shape;201;p36"/>
          <p:cNvSpPr txBox="1"/>
          <p:nvPr/>
        </p:nvSpPr>
        <p:spPr>
          <a:xfrm>
            <a:off x="13938934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202" name="Google Shape;202;p36"/>
          <p:cNvSpPr txBox="1"/>
          <p:nvPr/>
        </p:nvSpPr>
        <p:spPr>
          <a:xfrm>
            <a:off x="17809195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21765198" y="8232027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cxnSp>
        <p:nvCxnSpPr>
          <p:cNvPr id="204" name="Google Shape;204;p36"/>
          <p:cNvCxnSpPr/>
          <p:nvPr/>
        </p:nvCxnSpPr>
        <p:spPr>
          <a:xfrm>
            <a:off x="9235400" y="6805163"/>
            <a:ext cx="5913300" cy="0"/>
          </a:xfrm>
          <a:prstGeom prst="straightConnector1">
            <a:avLst/>
          </a:prstGeom>
          <a:noFill/>
          <a:ln cap="rnd" cmpd="sng" w="50800">
            <a:solidFill>
              <a:srgbClr val="000000"/>
            </a:solidFill>
            <a:prstDash val="dashDot"/>
            <a:miter lim="400000"/>
            <a:headEnd len="sm" w="sm" type="none"/>
            <a:tailEnd len="sm" w="sm" type="none"/>
          </a:ln>
        </p:spPr>
      </p:cxnSp>
      <p:grpSp>
        <p:nvGrpSpPr>
          <p:cNvPr id="205" name="Google Shape;205;p36"/>
          <p:cNvGrpSpPr/>
          <p:nvPr/>
        </p:nvGrpSpPr>
        <p:grpSpPr>
          <a:xfrm>
            <a:off x="19379932" y="405300"/>
            <a:ext cx="4635914" cy="350124"/>
            <a:chOff x="-1" y="0"/>
            <a:chExt cx="4635913" cy="350122"/>
          </a:xfrm>
        </p:grpSpPr>
        <p:cxnSp>
          <p:nvCxnSpPr>
            <p:cNvPr id="206" name="Google Shape;206;p36"/>
            <p:cNvCxnSpPr/>
            <p:nvPr/>
          </p:nvCxnSpPr>
          <p:spPr>
            <a:xfrm>
              <a:off x="204813" y="175060"/>
              <a:ext cx="4147522" cy="1"/>
            </a:xfrm>
            <a:prstGeom prst="straightConnector1">
              <a:avLst/>
            </a:prstGeom>
            <a:noFill/>
            <a:ln cap="flat" cmpd="sng" w="63500">
              <a:solidFill>
                <a:srgbClr val="0076B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grpSp>
          <p:nvGrpSpPr>
            <p:cNvPr id="207" name="Google Shape;207;p36"/>
            <p:cNvGrpSpPr/>
            <p:nvPr/>
          </p:nvGrpSpPr>
          <p:grpSpPr>
            <a:xfrm>
              <a:off x="-1" y="0"/>
              <a:ext cx="4635913" cy="350122"/>
              <a:chOff x="0" y="0"/>
              <a:chExt cx="4635912" cy="350121"/>
            </a:xfrm>
          </p:grpSpPr>
          <p:sp>
            <p:nvSpPr>
              <p:cNvPr id="208" name="Google Shape;208;p36"/>
              <p:cNvSpPr/>
              <p:nvPr/>
            </p:nvSpPr>
            <p:spPr>
              <a:xfrm rot="-5400000">
                <a:off x="-1" y="0"/>
                <a:ext cx="350121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09" name="Google Shape;209;p36"/>
              <p:cNvSpPr/>
              <p:nvPr/>
            </p:nvSpPr>
            <p:spPr>
              <a:xfrm rot="-5400000">
                <a:off x="857158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0" name="Google Shape;210;p36"/>
              <p:cNvSpPr/>
              <p:nvPr/>
            </p:nvSpPr>
            <p:spPr>
              <a:xfrm rot="-5400000">
                <a:off x="1714317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1" name="Google Shape;211;p36"/>
              <p:cNvSpPr/>
              <p:nvPr/>
            </p:nvSpPr>
            <p:spPr>
              <a:xfrm rot="-5400000">
                <a:off x="2571475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2" name="Google Shape;212;p36"/>
              <p:cNvSpPr/>
              <p:nvPr/>
            </p:nvSpPr>
            <p:spPr>
              <a:xfrm rot="-5400000">
                <a:off x="3428634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3" name="Google Shape;213;p36"/>
              <p:cNvSpPr/>
              <p:nvPr/>
            </p:nvSpPr>
            <p:spPr>
              <a:xfrm rot="-5400000">
                <a:off x="4285791" y="0"/>
                <a:ext cx="350120" cy="350120"/>
              </a:xfrm>
              <a:prstGeom prst="ellipse">
                <a:avLst/>
              </a:prstGeom>
              <a:solidFill>
                <a:srgbClr val="000000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Ce que nous allons construire</a:t>
            </a:r>
            <a:endParaRPr b="1" sz="8900"/>
          </a:p>
        </p:txBody>
      </p:sp>
      <p:sp>
        <p:nvSpPr>
          <p:cNvPr id="76" name="Google Shape;76;p16"/>
          <p:cNvSpPr txBox="1"/>
          <p:nvPr/>
        </p:nvSpPr>
        <p:spPr>
          <a:xfrm>
            <a:off x="4070800" y="4329450"/>
            <a:ext cx="17819400" cy="50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Nous allons décrire une ligne de bus en GTFS avec ses</a:t>
            </a:r>
            <a:endParaRPr b="1"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Horaires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Arrêts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Lignes et itinéraires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Calendriers de service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Tarifs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L’exemple de Guéret</a:t>
            </a:r>
            <a:endParaRPr b="1" sz="89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250" y="2433425"/>
            <a:ext cx="12143501" cy="980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570300" y="5362500"/>
            <a:ext cx="23243400" cy="29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Certains dans la salle ont-ils déjà créé/généré un fichier GTFS ? 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si oui comment ?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Nos hypothèses</a:t>
            </a:r>
            <a:endParaRPr b="1" sz="8900"/>
          </a:p>
        </p:txBody>
      </p:sp>
      <p:sp>
        <p:nvSpPr>
          <p:cNvPr id="93" name="Google Shape;93;p19"/>
          <p:cNvSpPr txBox="1"/>
          <p:nvPr/>
        </p:nvSpPr>
        <p:spPr>
          <a:xfrm>
            <a:off x="3481975" y="5071975"/>
            <a:ext cx="15898200" cy="50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Peu de données informatiques à </a:t>
            </a: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disposition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 de Système d’aide à l’exploitation (SAE) capable de générer automatiquement un fichier GTFS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4 étapes</a:t>
            </a:r>
            <a:endParaRPr b="1" sz="8900"/>
          </a:p>
        </p:txBody>
      </p:sp>
      <p:sp>
        <p:nvSpPr>
          <p:cNvPr id="99" name="Google Shape;99;p20"/>
          <p:cNvSpPr txBox="1"/>
          <p:nvPr/>
        </p:nvSpPr>
        <p:spPr>
          <a:xfrm>
            <a:off x="3507450" y="4983000"/>
            <a:ext cx="17369100" cy="3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Collecter les données pertinentes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Simplifier les données et ajouter les données manquantes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Saisir les données selon le standard GTFS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"/>
              <a:buChar char="●"/>
            </a:pPr>
            <a:r>
              <a:rPr lang="en-US" sz="4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S’assurer de la qualité des données</a:t>
            </a:r>
            <a:endParaRPr sz="4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917749" y="60372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-7937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Font typeface="Helvetica Neue Light"/>
              <a:buAutoNum type="arabicPeriod"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Collecter les données pertinentes	</a:t>
            </a:r>
            <a:endParaRPr sz="8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De quelles données ai-je besoin ?</a:t>
            </a:r>
            <a:endParaRPr b="1" sz="8900"/>
          </a:p>
        </p:txBody>
      </p:sp>
      <p:sp>
        <p:nvSpPr>
          <p:cNvPr id="110" name="Google Shape;110;p22"/>
          <p:cNvSpPr txBox="1"/>
          <p:nvPr/>
        </p:nvSpPr>
        <p:spPr>
          <a:xfrm>
            <a:off x="744000" y="4008575"/>
            <a:ext cx="22897500" cy="5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compagnies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nom, fuseau horaire, site internet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arrêts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nom de l'arrêt, coordonnées (lat, lon)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lignes 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les points de passages (arrêts d'origine, arrêts intermédiaires, arrêt de destination), la compagnie qui opère sur cette ligne, éventuellement, les tracés (shapefile) des lignes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fréquences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les différents calendriers des lignes (tous les jours, jeudi et vendredi, etc...)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jours exceptionnels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(jours fériés, fêtes, etc...), les dates de validité du calendrier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Helvetica Neue"/>
              <a:buChar char="●"/>
            </a:pPr>
            <a:r>
              <a:rPr b="1" lang="en-US" sz="3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horaires de passage</a:t>
            </a: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les heures de passages à chaque arrêt</a:t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Template pour les collecter : </a:t>
            </a:r>
            <a:r>
              <a:rPr lang="en-US" sz="3600" u="sng">
                <a:solidFill>
                  <a:schemeClr val="hlink"/>
                </a:solidFill>
                <a:hlinkClick r:id="rId3"/>
              </a:rPr>
              <a:t>https://docs.google.com/spreadsheets/d/1L5cFidCZnYG4_-7F5isvWEmN1yHcS-s73keqjhL3Oqk/edit#gid=0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(source : datactivi.st)</a:t>
            </a:r>
            <a:endParaRPr sz="3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