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3716000" cx="2438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Helvetica Neue"/>
      <p:regular r:id="rId22"/>
      <p:bold r:id="rId23"/>
      <p:italic r:id="rId24"/>
      <p:boldItalic r:id="rId25"/>
    </p:embeddedFont>
    <p:embeddedFont>
      <p:font typeface="Helvetica Neue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34D35CB-95AE-4524-83F6-B2ADDC68E9D6}">
  <a:tblStyle styleId="{D34D35CB-95AE-4524-83F6-B2ADDC68E9D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Light-regular.fntdata"/><Relationship Id="rId25" Type="http://schemas.openxmlformats.org/officeDocument/2006/relationships/font" Target="fonts/HelveticaNeue-boldItalic.fntdata"/><Relationship Id="rId28" Type="http://schemas.openxmlformats.org/officeDocument/2006/relationships/font" Target="fonts/HelveticaNeueLight-italic.fntdata"/><Relationship Id="rId27" Type="http://schemas.openxmlformats.org/officeDocument/2006/relationships/font" Target="fonts/HelveticaNeue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ba63e167a_1_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5ba63e167a_1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ba63e167a_1_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5ba63e167a_1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cd5902b94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5cd5902b94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ba63e167a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5ba63e167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ba63e167a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5ba63e167a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cb428967d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5cb428967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cb428967d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5cb428967d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ba63e167a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5ba63e167a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ba63e167a_1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5ba63e167a_1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ba63e167a_1_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5ba63e167a_1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showMasterSp="0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3 Up">
  <p:cSld name="Photo - 3 Up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>
            <p:ph idx="2" type="pic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6" name="Google Shape;46;p11"/>
          <p:cNvSpPr/>
          <p:nvPr>
            <p:ph idx="3" type="pic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7" name="Google Shape;47;p11"/>
          <p:cNvSpPr/>
          <p:nvPr>
            <p:ph idx="4" type="pic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i="1" sz="3200"/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2" type="body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Helvetica Neue"/>
              <a:buNone/>
              <a:defRPr sz="4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">
  <p:cSld name="Phot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>
            <p:ph idx="2" type="pic"/>
          </p:nvPr>
        </p:nvSpPr>
        <p:spPr>
          <a:xfrm>
            <a:off x="3047999" y="0"/>
            <a:ext cx="18288001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>
  <p:cSld name="Photo - Horizontal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>
            <p:ph idx="2" type="pic"/>
          </p:nvPr>
        </p:nvSpPr>
        <p:spPr>
          <a:xfrm>
            <a:off x="5334000" y="946546"/>
            <a:ext cx="13716002" cy="8304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>
  <p:cSld name="Title - Cent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Vertical">
  <p:cSld name="Photo - Vertical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>
            <p:ph idx="2" type="pic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>
  <p:cSld name="Title &amp; Bulle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4387453" y="3643312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indent="-39433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>
  <p:cSld name="Title, Bullets &amp; Photo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>
            <p:ph idx="2" type="pic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indent="-578485" lvl="0" marL="4572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1pPr>
            <a:lvl2pPr indent="-578485" lvl="1" marL="9144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2pPr>
            <a:lvl3pPr indent="-578485" lvl="2" marL="1371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3pPr>
            <a:lvl4pPr indent="-578485" lvl="3" marL="18288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4pPr>
            <a:lvl5pPr indent="-578485" lvl="4" marL="22860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387453" y="1785937"/>
            <a:ext cx="15609095" cy="10144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indent="-39433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/>
          <p:nvPr/>
        </p:nvSpPr>
        <p:spPr>
          <a:xfrm>
            <a:off x="84755" y="67425"/>
            <a:ext cx="24214491" cy="13581150"/>
          </a:xfrm>
          <a:prstGeom prst="rect">
            <a:avLst/>
          </a:prstGeom>
          <a:noFill/>
          <a:ln cap="flat" cmpd="sng" w="165100">
            <a:solidFill>
              <a:srgbClr val="96195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387453" y="3643312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indent="-633730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3373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3373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373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3729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3729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33729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3729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3729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ecf23b2a-aeeb-4cfc-b571-c06b51bdd3a4.pub.cloud.scaleway.com/wiki/Item:Q2" TargetMode="External"/><Relationship Id="rId4" Type="http://schemas.openxmlformats.org/officeDocument/2006/relationships/hyperlink" Target="http://ecf23b2a-aeeb-4cfc-b571-c06b51bdd3a4.pub.cloud.scaleway.com/wiki/Item:Q2" TargetMode="External"/><Relationship Id="rId5" Type="http://schemas.openxmlformats.org/officeDocument/2006/relationships/hyperlink" Target="http://ecf23b2a-aeeb-4cfc-b571-c06b51bdd3a4.pub.cloud.scaleway.com/wiki/Item:Q2" TargetMode="External"/><Relationship Id="rId6" Type="http://schemas.openxmlformats.org/officeDocument/2006/relationships/hyperlink" Target="http://ecf23b2a-aeeb-4cfc-b571-c06b51bdd3a4.pub.cloud.scaleway.com/wiki/Item:Q2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ecf23b2a-aeeb-4cfc-b571-c06b51bdd3a4.pub.cloud.scaleway.com/wiki/Item:Q2" TargetMode="External"/><Relationship Id="rId4" Type="http://schemas.openxmlformats.org/officeDocument/2006/relationships/hyperlink" Target="http://ecf23b2a-aeeb-4cfc-b571-c06b51bdd3a4.pub.cloud.scaleway.com/wiki/Item:Q2" TargetMode="External"/><Relationship Id="rId5" Type="http://schemas.openxmlformats.org/officeDocument/2006/relationships/hyperlink" Target="http://ecf23b2a-aeeb-4cfc-b571-c06b51bdd3a4.pub.cloud.scaleway.com/wiki/Item:Q2" TargetMode="External"/><Relationship Id="rId6" Type="http://schemas.openxmlformats.org/officeDocument/2006/relationships/hyperlink" Target="http://ecf23b2a-aeeb-4cfc-b571-c06b51bdd3a4.pub.cloud.scaleway.com/wiki/Item:Q2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bit.ly/2YA0HTN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umap.openstreetmap.fr/fr/map/anonymous-edit/342748:vq2tgyUf7KCldIIy64rQCXy7n5Q" TargetMode="External"/><Relationship Id="rId4" Type="http://schemas.openxmlformats.org/officeDocument/2006/relationships/hyperlink" Target="http://ecf23b2a-aeeb-4cfc-b571-c06b51bdd3a4.pub.cloud.scaleway.com/wiki/Item:Q2" TargetMode="External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bit.ly/2XOQWE6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ecf23b2a-aeeb-4cfc-b571-c06b51bdd3a4.pub.cloud.scaleway.com/wiki/Item:Q2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ecf23b2a-aeeb-4cfc-b571-c06b51bdd3a4.pub.cloud.scaleway.com/wiki/Item:Q2" TargetMode="External"/><Relationship Id="rId4" Type="http://schemas.openxmlformats.org/officeDocument/2006/relationships/hyperlink" Target="http://ecf23b2a-aeeb-4cfc-b571-c06b51bdd3a4.pub.cloud.scaleway.com/wiki/Item:Q2" TargetMode="External"/><Relationship Id="rId5" Type="http://schemas.openxmlformats.org/officeDocument/2006/relationships/hyperlink" Target="http://ecf23b2a-aeeb-4cfc-b571-c06b51bdd3a4.pub.cloud.scaleway.com/wiki/Item:Q2" TargetMode="External"/><Relationship Id="rId6" Type="http://schemas.openxmlformats.org/officeDocument/2006/relationships/hyperlink" Target="http://ecf23b2a-aeeb-4cfc-b571-c06b51bdd3a4.pub.cloud.scaleway.com/wiki/Item:Q2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ecf23b2a-aeeb-4cfc-b571-c06b51bdd3a4.pub.cloud.scaleway.com/wiki/Item:Q2" TargetMode="External"/><Relationship Id="rId4" Type="http://schemas.openxmlformats.org/officeDocument/2006/relationships/hyperlink" Target="http://ecf23b2a-aeeb-4cfc-b571-c06b51bdd3a4.pub.cloud.scaleway.com/wiki/Item:Q2" TargetMode="External"/><Relationship Id="rId5" Type="http://schemas.openxmlformats.org/officeDocument/2006/relationships/hyperlink" Target="http://ecf23b2a-aeeb-4cfc-b571-c06b51bdd3a4.pub.cloud.scaleway.com/wiki/Item:Q2" TargetMode="External"/><Relationship Id="rId6" Type="http://schemas.openxmlformats.org/officeDocument/2006/relationships/hyperlink" Target="http://ecf23b2a-aeeb-4cfc-b571-c06b51bdd3a4.pub.cloud.scaleway.com/wiki/Item:Q2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9283925" y="4820325"/>
            <a:ext cx="13268700" cy="17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lang="en-US" sz="8900"/>
              <a:t>Atelier 3 </a:t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9283925" y="6538725"/>
            <a:ext cx="13268700" cy="3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/>
              <a:t>Constituer un standard tunisien pour créer un schéma national sur un type de données liées aux transports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5E5E5E"/>
                </a:solidFill>
              </a:rPr>
              <a:t>Formation PAGOF – Ouverture des données de transport</a:t>
            </a:r>
            <a:endParaRPr b="1" sz="3000">
              <a:solidFill>
                <a:srgbClr val="5E5E5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5E5E5E"/>
                </a:solidFill>
              </a:rPr>
              <a:t>3 – 5 juillet 2019 – Tunis</a:t>
            </a:r>
            <a:endParaRPr b="1" sz="3000">
              <a:solidFill>
                <a:srgbClr val="5E5E5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5E5E5E"/>
                </a:solidFill>
              </a:rPr>
              <a:t>Ishan Bhojwani</a:t>
            </a:r>
            <a:endParaRPr b="1" sz="3000">
              <a:solidFill>
                <a:srgbClr val="5E5E5E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475" y="11750825"/>
            <a:ext cx="2494550" cy="15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6025" y="11750825"/>
            <a:ext cx="3952625" cy="15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/>
        </p:nvSpPr>
        <p:spPr>
          <a:xfrm>
            <a:off x="565875" y="1969300"/>
            <a:ext cx="15659100" cy="1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http://ecf23b2a-aeeb-4cfc-b571-c06b51bdd3a4.pub.cloud.scaleway.com/</a:t>
            </a:r>
            <a:endParaRPr sz="3000" u="sng">
              <a:solidFill>
                <a:schemeClr val="hlink"/>
              </a:solidFill>
              <a:hlinkClick r:id="rId4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hlink"/>
                </a:solidFill>
                <a:hlinkClick r:id="rId5"/>
              </a:rPr>
              <a:t>frama.link/bacasable</a:t>
            </a:r>
            <a:endParaRPr b="1" sz="3600">
              <a:uFill>
                <a:noFill/>
              </a:uFill>
              <a:hlinkClick r:id="rId6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A vous de jouer</a:t>
            </a:r>
            <a:endParaRPr b="1" sz="8900"/>
          </a:p>
        </p:txBody>
      </p:sp>
      <p:graphicFrame>
        <p:nvGraphicFramePr>
          <p:cNvPr id="126" name="Google Shape;126;p23"/>
          <p:cNvGraphicFramePr/>
          <p:nvPr/>
        </p:nvGraphicFramePr>
        <p:xfrm>
          <a:off x="4200300" y="3265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{D34D35CB-95AE-4524-83F6-B2ADDC68E9D6}</a:tableStyleId>
              </a:tblPr>
              <a:tblGrid>
                <a:gridCol w="4758000"/>
                <a:gridCol w="3547400"/>
                <a:gridCol w="3519225"/>
                <a:gridCol w="2196000"/>
                <a:gridCol w="2815375"/>
              </a:tblGrid>
              <a:tr h="1323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stop_name</a:t>
                      </a:r>
                      <a:endParaRPr b="1"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stop_lat</a:t>
                      </a:r>
                      <a:endParaRPr b="1"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stop_lon</a:t>
                      </a:r>
                      <a:endParaRPr b="1"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wheelchair_boarding</a:t>
                      </a:r>
                      <a:endParaRPr b="1"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/>
                        <a:t>Ligne</a:t>
                      </a:r>
                      <a:endParaRPr b="1"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1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 Arous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36.75530885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10.22039386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B0080"/>
                          </a:solidFill>
                        </a:rPr>
                        <a:t>Ligne 1</a:t>
                      </a:r>
                      <a:endParaRPr sz="3600">
                        <a:solidFill>
                          <a:srgbClr val="0B008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1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Abou El Kacem Chebbi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36.75251266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10.21488903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B0080"/>
                          </a:solidFill>
                        </a:rPr>
                        <a:t>Ligne 1</a:t>
                      </a:r>
                      <a:endParaRPr sz="3600">
                        <a:solidFill>
                          <a:srgbClr val="0B008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1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Cité Ennour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36.75164636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10.20458731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B0080"/>
                          </a:solidFill>
                        </a:rPr>
                        <a:t>Ligne 1</a:t>
                      </a:r>
                      <a:endParaRPr sz="3600">
                        <a:solidFill>
                          <a:srgbClr val="0B008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1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Ouardia 6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36.75426551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10.19933165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B0080"/>
                          </a:solidFill>
                        </a:rPr>
                        <a:t>Ligne 1</a:t>
                      </a:r>
                      <a:endParaRPr sz="3600">
                        <a:solidFill>
                          <a:srgbClr val="0B008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1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Ibn sina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36.75443178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10.19371593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B0080"/>
                          </a:solidFill>
                        </a:rPr>
                        <a:t>Ligne 1</a:t>
                      </a:r>
                      <a:endParaRPr sz="3600">
                        <a:solidFill>
                          <a:srgbClr val="0B008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1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Kabbaria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36.7595542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10.19071365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B0080"/>
                          </a:solidFill>
                        </a:rPr>
                        <a:t>Ligne 1</a:t>
                      </a:r>
                      <a:endParaRPr sz="3600">
                        <a:solidFill>
                          <a:srgbClr val="0B008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1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Mohamed Ali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36.76762785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10.18410095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B0080"/>
                          </a:solidFill>
                        </a:rPr>
                        <a:t>Ligne 1</a:t>
                      </a:r>
                      <a:endParaRPr sz="3600">
                        <a:solidFill>
                          <a:srgbClr val="0B008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1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Aout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36.77495188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10.17914397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B0080"/>
                          </a:solidFill>
                        </a:rPr>
                        <a:t>Ligne 1</a:t>
                      </a:r>
                      <a:endParaRPr sz="3600">
                        <a:solidFill>
                          <a:srgbClr val="0B008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1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Manachou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36.78208299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10.17964134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B0080"/>
                          </a:solidFill>
                        </a:rPr>
                        <a:t>Ligne 1</a:t>
                      </a:r>
                      <a:endParaRPr sz="3600">
                        <a:solidFill>
                          <a:srgbClr val="0B008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1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Bab Alioua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36.78573204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10.17978603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B0080"/>
                          </a:solidFill>
                        </a:rPr>
                        <a:t>Ligne 1</a:t>
                      </a:r>
                      <a:endParaRPr sz="3600">
                        <a:solidFill>
                          <a:srgbClr val="0B008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1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 Barcelone Sud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36.79605188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10.18090226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B0080"/>
                          </a:solidFill>
                        </a:rPr>
                        <a:t>Ligne 1</a:t>
                      </a:r>
                      <a:endParaRPr sz="3600">
                        <a:solidFill>
                          <a:srgbClr val="0B008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1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Farhat Hached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36.79789209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10.18612896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B0080"/>
                          </a:solidFill>
                        </a:rPr>
                        <a:t>Ligne 1</a:t>
                      </a:r>
                      <a:endParaRPr sz="3600">
                        <a:solidFill>
                          <a:srgbClr val="0B008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1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Tunis Marine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36.79991849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10.19287094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B0080"/>
                          </a:solidFill>
                        </a:rPr>
                        <a:t>Ligne 1</a:t>
                      </a:r>
                      <a:endParaRPr sz="3600">
                        <a:solidFill>
                          <a:srgbClr val="0B008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/>
        </p:nvSpPr>
        <p:spPr>
          <a:xfrm>
            <a:off x="565875" y="1969300"/>
            <a:ext cx="15659100" cy="1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http://ecf23b2a-aeeb-4cfc-b571-c06b51bdd3a4.pub.cloud.scaleway.com/</a:t>
            </a:r>
            <a:endParaRPr sz="3000" u="sng">
              <a:solidFill>
                <a:schemeClr val="hlink"/>
              </a:solidFill>
              <a:hlinkClick r:id="rId4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hlink"/>
                </a:solidFill>
                <a:hlinkClick r:id="rId5"/>
              </a:rPr>
              <a:t>frama.link/bacasable</a:t>
            </a:r>
            <a:endParaRPr b="1" sz="3600">
              <a:uFill>
                <a:noFill/>
              </a:uFill>
              <a:hlinkClick r:id="rId6"/>
            </a:endParaRPr>
          </a:p>
        </p:txBody>
      </p:sp>
      <p:sp>
        <p:nvSpPr>
          <p:cNvPr id="132" name="Google Shape;132;p24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A vous de jouer</a:t>
            </a:r>
            <a:endParaRPr b="1" sz="8900"/>
          </a:p>
        </p:txBody>
      </p:sp>
      <p:graphicFrame>
        <p:nvGraphicFramePr>
          <p:cNvPr id="133" name="Google Shape;133;p24"/>
          <p:cNvGraphicFramePr/>
          <p:nvPr/>
        </p:nvGraphicFramePr>
        <p:xfrm>
          <a:off x="3397375" y="3755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{D34D35CB-95AE-4524-83F6-B2ADDC68E9D6}</a:tableStyleId>
              </a:tblPr>
              <a:tblGrid>
                <a:gridCol w="4724925"/>
                <a:gridCol w="3522725"/>
                <a:gridCol w="3494750"/>
                <a:gridCol w="2180725"/>
                <a:gridCol w="2795800"/>
              </a:tblGrid>
              <a:tr h="730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Ariana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36.85958008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10.19761406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Ligne 2</a:t>
                      </a:r>
                      <a:endParaRPr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L'indépendance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36.85447645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10.19598683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Ligne 2</a:t>
                      </a:r>
                      <a:endParaRPr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Cité Des Sciences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36.84690998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10.19216605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Ligne 2</a:t>
                      </a:r>
                      <a:endParaRPr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Décembre 1948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36.84430922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10.18425651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Ligne 2</a:t>
                      </a:r>
                      <a:endParaRPr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Cité Sportive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36.83830713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10.18193656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Ligne 2</a:t>
                      </a:r>
                      <a:endParaRPr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jeunesse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36.83331537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10.18267747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Ligne 2</a:t>
                      </a:r>
                      <a:endParaRPr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Cité El Khadhra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36.82909065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10.19062161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Ligne 2</a:t>
                      </a:r>
                      <a:endParaRPr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 Jardins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36.82335209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10.1855183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Ligne 2</a:t>
                      </a:r>
                      <a:endParaRPr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Palestine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36.8201662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10.18212709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Ligne 2</a:t>
                      </a:r>
                      <a:endParaRPr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Mohamed 5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36.81581115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10.18300463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Ligne 2</a:t>
                      </a:r>
                      <a:endParaRPr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Mandella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36.81226634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10.18312744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Ligne 2</a:t>
                      </a:r>
                      <a:endParaRPr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Station République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36.80682517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10.18078014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Ligne 2</a:t>
                      </a:r>
                      <a:endParaRPr sz="3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/>
        </p:nvSpPr>
        <p:spPr>
          <a:xfrm>
            <a:off x="2677752" y="4064320"/>
            <a:ext cx="19028496" cy="1641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i="0" lang="en-US" sz="8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Avez-vous passé un bon moment ?</a:t>
            </a:r>
            <a:endParaRPr/>
          </a:p>
        </p:txBody>
      </p:sp>
      <p:cxnSp>
        <p:nvCxnSpPr>
          <p:cNvPr id="139" name="Google Shape;139;p25"/>
          <p:cNvCxnSpPr/>
          <p:nvPr/>
        </p:nvCxnSpPr>
        <p:spPr>
          <a:xfrm>
            <a:off x="2557674" y="8631589"/>
            <a:ext cx="19326642" cy="1"/>
          </a:xfrm>
          <a:prstGeom prst="straightConnector1">
            <a:avLst/>
          </a:prstGeom>
          <a:noFill/>
          <a:ln cap="flat" cmpd="sng" w="152400">
            <a:solidFill>
              <a:srgbClr val="0076B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40" name="Google Shape;140;p25"/>
          <p:cNvSpPr/>
          <p:nvPr/>
        </p:nvSpPr>
        <p:spPr>
          <a:xfrm rot="-5400000">
            <a:off x="1781336" y="7968030"/>
            <a:ext cx="1327119" cy="1327119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Google Shape;141;p25"/>
          <p:cNvSpPr/>
          <p:nvPr/>
        </p:nvSpPr>
        <p:spPr>
          <a:xfrm rot="-5400000">
            <a:off x="5680178" y="7968030"/>
            <a:ext cx="1327119" cy="1327119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p25"/>
          <p:cNvSpPr/>
          <p:nvPr/>
        </p:nvSpPr>
        <p:spPr>
          <a:xfrm rot="-5400000">
            <a:off x="9579020" y="7968030"/>
            <a:ext cx="1327119" cy="1327119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25"/>
          <p:cNvSpPr/>
          <p:nvPr/>
        </p:nvSpPr>
        <p:spPr>
          <a:xfrm rot="-5400000">
            <a:off x="13477861" y="7968029"/>
            <a:ext cx="1327118" cy="1327119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25"/>
          <p:cNvSpPr/>
          <p:nvPr/>
        </p:nvSpPr>
        <p:spPr>
          <a:xfrm rot="-5400000">
            <a:off x="17376705" y="7968029"/>
            <a:ext cx="1327119" cy="1327119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25"/>
          <p:cNvSpPr/>
          <p:nvPr/>
        </p:nvSpPr>
        <p:spPr>
          <a:xfrm rot="-5400000">
            <a:off x="21275545" y="7870581"/>
            <a:ext cx="1327119" cy="1327118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25"/>
          <p:cNvSpPr txBox="1"/>
          <p:nvPr/>
        </p:nvSpPr>
        <p:spPr>
          <a:xfrm>
            <a:off x="2201128" y="8293452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47" name="Google Shape;147;p25"/>
          <p:cNvSpPr txBox="1"/>
          <p:nvPr/>
        </p:nvSpPr>
        <p:spPr>
          <a:xfrm>
            <a:off x="6099970" y="8293452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148" name="Google Shape;148;p25"/>
          <p:cNvSpPr txBox="1"/>
          <p:nvPr/>
        </p:nvSpPr>
        <p:spPr>
          <a:xfrm>
            <a:off x="10000933" y="8293452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149" name="Google Shape;149;p25"/>
          <p:cNvSpPr txBox="1"/>
          <p:nvPr/>
        </p:nvSpPr>
        <p:spPr>
          <a:xfrm>
            <a:off x="13938934" y="8306152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/>
          </a:p>
        </p:txBody>
      </p:sp>
      <p:sp>
        <p:nvSpPr>
          <p:cNvPr id="150" name="Google Shape;150;p25"/>
          <p:cNvSpPr txBox="1"/>
          <p:nvPr/>
        </p:nvSpPr>
        <p:spPr>
          <a:xfrm>
            <a:off x="17809195" y="8306152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/>
          </a:p>
        </p:txBody>
      </p:sp>
      <p:sp>
        <p:nvSpPr>
          <p:cNvPr id="151" name="Google Shape;151;p25"/>
          <p:cNvSpPr txBox="1"/>
          <p:nvPr/>
        </p:nvSpPr>
        <p:spPr>
          <a:xfrm>
            <a:off x="21765198" y="8232027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/>
          </a:p>
        </p:txBody>
      </p:sp>
      <p:cxnSp>
        <p:nvCxnSpPr>
          <p:cNvPr id="152" name="Google Shape;152;p25"/>
          <p:cNvCxnSpPr/>
          <p:nvPr/>
        </p:nvCxnSpPr>
        <p:spPr>
          <a:xfrm>
            <a:off x="9235400" y="6805163"/>
            <a:ext cx="5913300" cy="0"/>
          </a:xfrm>
          <a:prstGeom prst="straightConnector1">
            <a:avLst/>
          </a:prstGeom>
          <a:noFill/>
          <a:ln cap="rnd" cmpd="sng" w="50800">
            <a:solidFill>
              <a:srgbClr val="000000"/>
            </a:solidFill>
            <a:prstDash val="dashDot"/>
            <a:miter lim="400000"/>
            <a:headEnd len="sm" w="sm" type="none"/>
            <a:tailEnd len="sm" w="sm" type="none"/>
          </a:ln>
        </p:spPr>
      </p:cxnSp>
      <p:grpSp>
        <p:nvGrpSpPr>
          <p:cNvPr id="153" name="Google Shape;153;p25"/>
          <p:cNvGrpSpPr/>
          <p:nvPr/>
        </p:nvGrpSpPr>
        <p:grpSpPr>
          <a:xfrm>
            <a:off x="19379932" y="405300"/>
            <a:ext cx="4635914" cy="350124"/>
            <a:chOff x="-1" y="0"/>
            <a:chExt cx="4635913" cy="350122"/>
          </a:xfrm>
        </p:grpSpPr>
        <p:cxnSp>
          <p:nvCxnSpPr>
            <p:cNvPr id="154" name="Google Shape;154;p25"/>
            <p:cNvCxnSpPr/>
            <p:nvPr/>
          </p:nvCxnSpPr>
          <p:spPr>
            <a:xfrm>
              <a:off x="204813" y="175060"/>
              <a:ext cx="4147522" cy="1"/>
            </a:xfrm>
            <a:prstGeom prst="straightConnector1">
              <a:avLst/>
            </a:prstGeom>
            <a:noFill/>
            <a:ln cap="flat" cmpd="sng" w="63500">
              <a:solidFill>
                <a:srgbClr val="0076B9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grpSp>
          <p:nvGrpSpPr>
            <p:cNvPr id="155" name="Google Shape;155;p25"/>
            <p:cNvGrpSpPr/>
            <p:nvPr/>
          </p:nvGrpSpPr>
          <p:grpSpPr>
            <a:xfrm>
              <a:off x="-1" y="0"/>
              <a:ext cx="4635913" cy="350122"/>
              <a:chOff x="0" y="0"/>
              <a:chExt cx="4635912" cy="350121"/>
            </a:xfrm>
          </p:grpSpPr>
          <p:sp>
            <p:nvSpPr>
              <p:cNvPr id="156" name="Google Shape;156;p25"/>
              <p:cNvSpPr/>
              <p:nvPr/>
            </p:nvSpPr>
            <p:spPr>
              <a:xfrm rot="-5400000">
                <a:off x="-1" y="0"/>
                <a:ext cx="350121" cy="350120"/>
              </a:xfrm>
              <a:prstGeom prst="ellipse">
                <a:avLst/>
              </a:prstGeom>
              <a:solidFill>
                <a:srgbClr val="FFFFFF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57" name="Google Shape;157;p25"/>
              <p:cNvSpPr/>
              <p:nvPr/>
            </p:nvSpPr>
            <p:spPr>
              <a:xfrm rot="-5400000">
                <a:off x="857158" y="0"/>
                <a:ext cx="350120" cy="350120"/>
              </a:xfrm>
              <a:prstGeom prst="ellipse">
                <a:avLst/>
              </a:prstGeom>
              <a:solidFill>
                <a:srgbClr val="FFFFFF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58" name="Google Shape;158;p25"/>
              <p:cNvSpPr/>
              <p:nvPr/>
            </p:nvSpPr>
            <p:spPr>
              <a:xfrm rot="-5400000">
                <a:off x="1714317" y="0"/>
                <a:ext cx="350120" cy="350120"/>
              </a:xfrm>
              <a:prstGeom prst="ellipse">
                <a:avLst/>
              </a:prstGeom>
              <a:solidFill>
                <a:srgbClr val="FFFFFF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59" name="Google Shape;159;p25"/>
              <p:cNvSpPr/>
              <p:nvPr/>
            </p:nvSpPr>
            <p:spPr>
              <a:xfrm rot="-5400000">
                <a:off x="2571475" y="0"/>
                <a:ext cx="350120" cy="350120"/>
              </a:xfrm>
              <a:prstGeom prst="ellipse">
                <a:avLst/>
              </a:prstGeom>
              <a:solidFill>
                <a:srgbClr val="FFFFFF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60" name="Google Shape;160;p25"/>
              <p:cNvSpPr/>
              <p:nvPr/>
            </p:nvSpPr>
            <p:spPr>
              <a:xfrm rot="-5400000">
                <a:off x="3428634" y="0"/>
                <a:ext cx="350120" cy="350120"/>
              </a:xfrm>
              <a:prstGeom prst="ellipse">
                <a:avLst/>
              </a:prstGeom>
              <a:solidFill>
                <a:srgbClr val="FFFFFF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61" name="Google Shape;161;p25"/>
              <p:cNvSpPr/>
              <p:nvPr/>
            </p:nvSpPr>
            <p:spPr>
              <a:xfrm rot="-5400000">
                <a:off x="4285791" y="0"/>
                <a:ext cx="350120" cy="350120"/>
              </a:xfrm>
              <a:prstGeom prst="ellipse">
                <a:avLst/>
              </a:prstGeom>
              <a:solidFill>
                <a:srgbClr val="000000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Quelques exemples de bases à constituer</a:t>
            </a:r>
            <a:endParaRPr b="1" sz="8900"/>
          </a:p>
        </p:txBody>
      </p:sp>
      <p:sp>
        <p:nvSpPr>
          <p:cNvPr id="69" name="Google Shape;69;p15"/>
          <p:cNvSpPr txBox="1"/>
          <p:nvPr/>
        </p:nvSpPr>
        <p:spPr>
          <a:xfrm>
            <a:off x="1338075" y="3753000"/>
            <a:ext cx="22169700" cy="6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 Light"/>
              <a:buChar char="●"/>
            </a:pPr>
            <a:r>
              <a:rPr lang="en-US" sz="48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Préfiguration de la base des arrêts</a:t>
            </a:r>
            <a:endParaRPr sz="480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 Light"/>
              <a:buChar char="●"/>
            </a:pPr>
            <a:r>
              <a:rPr lang="en-US" sz="48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Base des lieux de covoiturage</a:t>
            </a:r>
            <a:endParaRPr sz="480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 Light"/>
              <a:buChar char="●"/>
            </a:pPr>
            <a:r>
              <a:rPr lang="en-US" sz="48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Base des parkings / des parcs-relais</a:t>
            </a:r>
            <a:endParaRPr sz="480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 Light"/>
              <a:buChar char="●"/>
            </a:pPr>
            <a:r>
              <a:rPr lang="en-US" sz="48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Base des péages</a:t>
            </a:r>
            <a:endParaRPr sz="480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 Light"/>
              <a:buChar char="●"/>
            </a:pPr>
            <a:r>
              <a:rPr lang="en-US" sz="48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Base des stationnements vélo</a:t>
            </a:r>
            <a:endParaRPr sz="480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 Light"/>
              <a:buChar char="●"/>
            </a:pPr>
            <a:r>
              <a:rPr lang="en-US" sz="48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Base des stations essence/diesel/GNL</a:t>
            </a:r>
            <a:endParaRPr sz="480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 Light"/>
              <a:buChar char="●"/>
            </a:pPr>
            <a:r>
              <a:rPr lang="en-US" sz="48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Base des lieux de location de véhicules en partage (ex : vélos)</a:t>
            </a:r>
            <a:endParaRPr sz="480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Helvetica Neue Light"/>
              <a:buChar char="●"/>
            </a:pPr>
            <a:r>
              <a:rPr lang="en-US" sz="48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D’autres idées ?</a:t>
            </a:r>
            <a:endParaRPr sz="480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588" y="1005013"/>
            <a:ext cx="21209677" cy="1170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uMap</a:t>
            </a:r>
            <a:endParaRPr b="1" sz="8900"/>
          </a:p>
        </p:txBody>
      </p:sp>
      <p:sp>
        <p:nvSpPr>
          <p:cNvPr id="80" name="Google Shape;80;p17"/>
          <p:cNvSpPr txBox="1"/>
          <p:nvPr/>
        </p:nvSpPr>
        <p:spPr>
          <a:xfrm>
            <a:off x="6013350" y="5872975"/>
            <a:ext cx="123573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u="sng">
                <a:solidFill>
                  <a:schemeClr val="hlink"/>
                </a:solidFill>
                <a:hlinkClick r:id="rId3"/>
              </a:rPr>
              <a:t>https://bit.ly/2YA0HTN</a:t>
            </a:r>
            <a:r>
              <a:rPr lang="en-US" sz="9600"/>
              <a:t> </a:t>
            </a:r>
            <a:endParaRPr sz="9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398200" y="1969300"/>
            <a:ext cx="12983400" cy="1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http://umap.openstreetmap.fr/fr/map/anonymous-edit/342748:vq2tgyUf7KCldIIy64rQCXy7n5Q</a:t>
            </a:r>
            <a:r>
              <a:rPr lang="en-US" sz="3000"/>
              <a:t> </a:t>
            </a:r>
            <a:endParaRPr sz="3000" u="sng">
              <a:solidFill>
                <a:schemeClr val="hlink"/>
              </a:solidFill>
              <a:hlinkClick r:id="rId4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uMap</a:t>
            </a:r>
            <a:endParaRPr b="1" sz="8900"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7338" y="3157300"/>
            <a:ext cx="17009324" cy="992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uMap</a:t>
            </a:r>
            <a:endParaRPr b="1" sz="8900"/>
          </a:p>
        </p:txBody>
      </p:sp>
      <p:sp>
        <p:nvSpPr>
          <p:cNvPr id="93" name="Google Shape;93;p19"/>
          <p:cNvSpPr txBox="1"/>
          <p:nvPr/>
        </p:nvSpPr>
        <p:spPr>
          <a:xfrm>
            <a:off x="7104300" y="5910775"/>
            <a:ext cx="10514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u="sng">
                <a:solidFill>
                  <a:schemeClr val="hlink"/>
                </a:solidFill>
                <a:hlinkClick r:id="rId3"/>
              </a:rPr>
              <a:t>https://bit.ly/2XOQWE6</a:t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/>
        </p:nvSpPr>
        <p:spPr>
          <a:xfrm>
            <a:off x="565875" y="1969300"/>
            <a:ext cx="19648200" cy="1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https://bit.ly/2L0rlCb</a:t>
            </a:r>
            <a:endParaRPr sz="7200" u="sng">
              <a:solidFill>
                <a:schemeClr val="hlink"/>
              </a:solidFill>
              <a:hlinkClick r:id="rId3"/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Apprendre à utiliser wikidata</a:t>
            </a:r>
            <a:endParaRPr b="1" sz="8900"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3025" y="3334775"/>
            <a:ext cx="21257951" cy="100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2232100" y="4304925"/>
            <a:ext cx="36558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CC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Libellé (#</a:t>
            </a:r>
            <a:r>
              <a:rPr i="1" lang="en-US" sz="3600">
                <a:solidFill>
                  <a:srgbClr val="CC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élément)</a:t>
            </a:r>
            <a:endParaRPr i="1" sz="3600">
              <a:solidFill>
                <a:srgbClr val="CC0000"/>
              </a:solidFill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5735500" y="4721775"/>
            <a:ext cx="36558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CC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Description</a:t>
            </a:r>
            <a:endParaRPr i="1" sz="3600">
              <a:solidFill>
                <a:srgbClr val="CC0000"/>
              </a:solidFill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4822950" y="5229675"/>
            <a:ext cx="36558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CC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Alias</a:t>
            </a:r>
            <a:endParaRPr i="1" sz="3600">
              <a:solidFill>
                <a:srgbClr val="CC0000"/>
              </a:solidFill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079700" y="8995075"/>
            <a:ext cx="36558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CC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Propriété</a:t>
            </a:r>
            <a:endParaRPr i="1" sz="3600">
              <a:solidFill>
                <a:srgbClr val="CC0000"/>
              </a:solidFill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10192000" y="8334775"/>
            <a:ext cx="36558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CC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Valeur</a:t>
            </a:r>
            <a:endParaRPr i="1" sz="36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565875" y="1969300"/>
            <a:ext cx="15659100" cy="1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http://ecf23b2a-aeeb-4cfc-b571-c06b51bdd3a4.pub.cloud.scaleway.com/</a:t>
            </a:r>
            <a:endParaRPr sz="3000" u="sng">
              <a:solidFill>
                <a:schemeClr val="hlink"/>
              </a:solidFill>
              <a:hlinkClick r:id="rId4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hlink"/>
                </a:solidFill>
                <a:hlinkClick r:id="rId5"/>
              </a:rPr>
              <a:t>frama.link/bacasable</a:t>
            </a:r>
            <a:endParaRPr b="1" sz="3600">
              <a:uFill>
                <a:noFill/>
              </a:uFill>
              <a:hlinkClick r:id="rId6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Bac à sable : wikidata</a:t>
            </a:r>
            <a:endParaRPr b="1" sz="8900"/>
          </a:p>
        </p:txBody>
      </p:sp>
      <p:sp>
        <p:nvSpPr>
          <p:cNvPr id="112" name="Google Shape;112;p21"/>
          <p:cNvSpPr txBox="1"/>
          <p:nvPr/>
        </p:nvSpPr>
        <p:spPr>
          <a:xfrm>
            <a:off x="398200" y="3586875"/>
            <a:ext cx="23243400" cy="70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1. Rajouter l’opérateur de la gare de Tunis</a:t>
            </a:r>
            <a:br>
              <a:rPr lang="en-US" sz="4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-US" sz="4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2. Rajouter le propriétaire de la gare de Tunis</a:t>
            </a:r>
            <a:endParaRPr sz="4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3. Rajouter la station adjacente : Place de Barcelone</a:t>
            </a:r>
            <a:endParaRPr sz="4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4. Rajouter les lignes de métro (1, 2, 3, 4, 5)</a:t>
            </a:r>
            <a:endParaRPr sz="4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5. Rajouter les lignes de bus</a:t>
            </a:r>
            <a:endParaRPr b="1" sz="8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565875" y="1969300"/>
            <a:ext cx="15659100" cy="1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http://ecf23b2a-aeeb-4cfc-b571-c06b51bdd3a4.pub.cloud.scaleway.com/</a:t>
            </a:r>
            <a:endParaRPr sz="3000" u="sng">
              <a:solidFill>
                <a:schemeClr val="hlink"/>
              </a:solidFill>
              <a:hlinkClick r:id="rId4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hlink"/>
                </a:solidFill>
                <a:hlinkClick r:id="rId5"/>
              </a:rPr>
              <a:t>frama.link/bacasable</a:t>
            </a:r>
            <a:endParaRPr b="1" sz="3600">
              <a:uFill>
                <a:noFill/>
              </a:uFill>
              <a:hlinkClick r:id="rId6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A vous de jouer</a:t>
            </a:r>
            <a:endParaRPr b="1" sz="8900"/>
          </a:p>
        </p:txBody>
      </p:sp>
      <p:sp>
        <p:nvSpPr>
          <p:cNvPr id="119" name="Google Shape;119;p22"/>
          <p:cNvSpPr txBox="1"/>
          <p:nvPr/>
        </p:nvSpPr>
        <p:spPr>
          <a:xfrm>
            <a:off x="398200" y="3586875"/>
            <a:ext cx="23243400" cy="70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1. Rajouter l’opérateur de la gare de Tunis</a:t>
            </a:r>
            <a:br>
              <a:rPr lang="en-US" sz="4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-US" sz="4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2. Rajouter le propriétaire de la gare de Tunis</a:t>
            </a:r>
            <a:endParaRPr sz="4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3. Rajouter la station adjacente : Place de Barcelone</a:t>
            </a:r>
            <a:endParaRPr sz="4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4. Rajouter les lignes de métro (1, 2, 3, 4, 5)</a:t>
            </a:r>
            <a:endParaRPr sz="4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5. Rajouter les lignes de bus</a:t>
            </a:r>
            <a:endParaRPr b="1" sz="8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