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13716000" cx="24384000"/>
  <p:notesSz cx="6858000" cy="9144000"/>
  <p:embeddedFontLst>
    <p:embeddedFont>
      <p:font typeface="Roboto"/>
      <p:regular r:id="rId17"/>
      <p:bold r:id="rId18"/>
      <p:italic r:id="rId19"/>
      <p:boldItalic r:id="rId20"/>
    </p:embeddedFont>
    <p:embeddedFont>
      <p:font typeface="Helvetica Neue"/>
      <p:regular r:id="rId21"/>
      <p:bold r:id="rId22"/>
      <p:italic r:id="rId23"/>
      <p:boldItalic r:id="rId24"/>
    </p:embeddedFont>
    <p:embeddedFont>
      <p:font typeface="Helvetica Neue Light"/>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c91c5db25_0_1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5c91c5db25_0_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c91c5db25_0_1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5c91c5db25_0_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c91c5db25_0_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g5c91c5db25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c91c5db25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5c91c5db25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c91c5db25_0_1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5c91c5db25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c91c5db25_0_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5c91c5db25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c91c5db25_0_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5c91c5db25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c9171a4b1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5c9171a4b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c91c5db25_0_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5c91c5db25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c91c5db25_0_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5c91c5db25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showMasterSp="0"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4833937" y="2303859"/>
            <a:ext cx="14716126" cy="4643438"/>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1200"/>
              <a:buFont typeface="Times New Roman"/>
              <a:buNone/>
              <a:defRPr>
                <a:latin typeface="Times New Roman"/>
                <a:ea typeface="Times New Roman"/>
                <a:cs typeface="Times New Roman"/>
                <a:sym typeface="Times New Roman"/>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2" name="Google Shape;12;p2"/>
          <p:cNvSpPr txBox="1"/>
          <p:nvPr>
            <p:ph idx="1" type="body"/>
          </p:nvPr>
        </p:nvSpPr>
        <p:spPr>
          <a:xfrm>
            <a:off x="4833937" y="7090171"/>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3" name="Google Shape;13;p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3" name="Shape 43"/>
        <p:cNvGrpSpPr/>
        <p:nvPr/>
      </p:nvGrpSpPr>
      <p:grpSpPr>
        <a:xfrm>
          <a:off x="0" y="0"/>
          <a:ext cx="0" cy="0"/>
          <a:chOff x="0" y="0"/>
          <a:chExt cx="0" cy="0"/>
        </a:xfrm>
      </p:grpSpPr>
      <p:sp>
        <p:nvSpPr>
          <p:cNvPr id="44" name="Google Shape;44;p11"/>
          <p:cNvSpPr/>
          <p:nvPr>
            <p:ph idx="2" type="pic"/>
          </p:nvPr>
        </p:nvSpPr>
        <p:spPr>
          <a:xfrm>
            <a:off x="12495609" y="7161609"/>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5" name="Google Shape;45;p11"/>
          <p:cNvSpPr/>
          <p:nvPr>
            <p:ph idx="3" type="pic"/>
          </p:nvPr>
        </p:nvSpPr>
        <p:spPr>
          <a:xfrm>
            <a:off x="12495609" y="1250156"/>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6" name="Google Shape;46;p11"/>
          <p:cNvSpPr/>
          <p:nvPr>
            <p:ph idx="4" type="pic"/>
          </p:nvPr>
        </p:nvSpPr>
        <p:spPr>
          <a:xfrm>
            <a:off x="4387453" y="1250156"/>
            <a:ext cx="7500938" cy="1121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7" name="Google Shape;47;p1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8" name="Shape 48"/>
        <p:cNvGrpSpPr/>
        <p:nvPr/>
      </p:nvGrpSpPr>
      <p:grpSpPr>
        <a:xfrm>
          <a:off x="0" y="0"/>
          <a:ext cx="0" cy="0"/>
          <a:chOff x="0" y="0"/>
          <a:chExt cx="0" cy="0"/>
        </a:xfrm>
      </p:grpSpPr>
      <p:sp>
        <p:nvSpPr>
          <p:cNvPr id="49" name="Google Shape;49;p12"/>
          <p:cNvSpPr txBox="1"/>
          <p:nvPr>
            <p:ph idx="1" type="body"/>
          </p:nvPr>
        </p:nvSpPr>
        <p:spPr>
          <a:xfrm>
            <a:off x="4833937" y="8947546"/>
            <a:ext cx="14716126" cy="647701"/>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0" name="Google Shape;50;p12"/>
          <p:cNvSpPr txBox="1"/>
          <p:nvPr>
            <p:ph idx="2" type="body"/>
          </p:nvPr>
        </p:nvSpPr>
        <p:spPr>
          <a:xfrm>
            <a:off x="4833937" y="5997575"/>
            <a:ext cx="14716126" cy="863601"/>
          </a:xfrm>
          <a:prstGeom prst="rect">
            <a:avLst/>
          </a:prstGeom>
          <a:noFill/>
          <a:ln>
            <a:noFill/>
          </a:ln>
        </p:spPr>
        <p:txBody>
          <a:bodyPr anchorCtr="0" anchor="ctr"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1" name="Google Shape;51;p1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2" name="Shape 52"/>
        <p:cNvGrpSpPr/>
        <p:nvPr/>
      </p:nvGrpSpPr>
      <p:grpSpPr>
        <a:xfrm>
          <a:off x="0" y="0"/>
          <a:ext cx="0" cy="0"/>
          <a:chOff x="0" y="0"/>
          <a:chExt cx="0" cy="0"/>
        </a:xfrm>
      </p:grpSpPr>
      <p:sp>
        <p:nvSpPr>
          <p:cNvPr id="53" name="Google Shape;53;p13"/>
          <p:cNvSpPr/>
          <p:nvPr>
            <p:ph idx="2" type="pic"/>
          </p:nvPr>
        </p:nvSpPr>
        <p:spPr>
          <a:xfrm>
            <a:off x="3047999" y="0"/>
            <a:ext cx="18288001"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54" name="Google Shape;54;p13"/>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tx">
  <p:cSld name="TITLE_AND_BODY">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5" name="Shape 15"/>
        <p:cNvGrpSpPr/>
        <p:nvPr/>
      </p:nvGrpSpPr>
      <p:grpSpPr>
        <a:xfrm>
          <a:off x="0" y="0"/>
          <a:ext cx="0" cy="0"/>
          <a:chOff x="0" y="0"/>
          <a:chExt cx="0" cy="0"/>
        </a:xfrm>
      </p:grpSpPr>
      <p:sp>
        <p:nvSpPr>
          <p:cNvPr id="16" name="Google Shape;16;p4"/>
          <p:cNvSpPr/>
          <p:nvPr>
            <p:ph idx="2" type="pic"/>
          </p:nvPr>
        </p:nvSpPr>
        <p:spPr>
          <a:xfrm>
            <a:off x="5334000" y="946546"/>
            <a:ext cx="13716002" cy="83046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17" name="Google Shape;17;p4"/>
          <p:cNvSpPr txBox="1"/>
          <p:nvPr>
            <p:ph type="title"/>
          </p:nvPr>
        </p:nvSpPr>
        <p:spPr>
          <a:xfrm>
            <a:off x="4833937" y="9447609"/>
            <a:ext cx="14716126" cy="2000251"/>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4"/>
          <p:cNvSpPr txBox="1"/>
          <p:nvPr>
            <p:ph idx="1" type="body"/>
          </p:nvPr>
        </p:nvSpPr>
        <p:spPr>
          <a:xfrm>
            <a:off x="4833937" y="11465718"/>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9" name="Google Shape;19;p4"/>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0" name="Shape 20"/>
        <p:cNvGrpSpPr/>
        <p:nvPr/>
      </p:nvGrpSpPr>
      <p:grpSpPr>
        <a:xfrm>
          <a:off x="0" y="0"/>
          <a:ext cx="0" cy="0"/>
          <a:chOff x="0" y="0"/>
          <a:chExt cx="0" cy="0"/>
        </a:xfrm>
      </p:grpSpPr>
      <p:sp>
        <p:nvSpPr>
          <p:cNvPr id="21" name="Google Shape;21;p5"/>
          <p:cNvSpPr txBox="1"/>
          <p:nvPr>
            <p:ph type="title"/>
          </p:nvPr>
        </p:nvSpPr>
        <p:spPr>
          <a:xfrm>
            <a:off x="4833937" y="4536281"/>
            <a:ext cx="14716126" cy="4643438"/>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5"/>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3" name="Shape 23"/>
        <p:cNvGrpSpPr/>
        <p:nvPr/>
      </p:nvGrpSpPr>
      <p:grpSpPr>
        <a:xfrm>
          <a:off x="0" y="0"/>
          <a:ext cx="0" cy="0"/>
          <a:chOff x="0" y="0"/>
          <a:chExt cx="0" cy="0"/>
        </a:xfrm>
      </p:grpSpPr>
      <p:sp>
        <p:nvSpPr>
          <p:cNvPr id="24" name="Google Shape;24;p6"/>
          <p:cNvSpPr/>
          <p:nvPr>
            <p:ph idx="2" type="pic"/>
          </p:nvPr>
        </p:nvSpPr>
        <p:spPr>
          <a:xfrm>
            <a:off x="12495609" y="892968"/>
            <a:ext cx="7500938" cy="1155501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25" name="Google Shape;25;p6"/>
          <p:cNvSpPr txBox="1"/>
          <p:nvPr>
            <p:ph type="title"/>
          </p:nvPr>
        </p:nvSpPr>
        <p:spPr>
          <a:xfrm>
            <a:off x="4387453" y="892968"/>
            <a:ext cx="7500938" cy="5607845"/>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6"/>
          <p:cNvSpPr txBox="1"/>
          <p:nvPr>
            <p:ph idx="1" type="body"/>
          </p:nvPr>
        </p:nvSpPr>
        <p:spPr>
          <a:xfrm>
            <a:off x="4387453" y="6643687"/>
            <a:ext cx="7500938" cy="5786438"/>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27" name="Google Shape;27;p6"/>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8" name="Shape 28"/>
        <p:cNvGrpSpPr/>
        <p:nvPr/>
      </p:nvGrpSpPr>
      <p:grpSpPr>
        <a:xfrm>
          <a:off x="0" y="0"/>
          <a:ext cx="0" cy="0"/>
          <a:chOff x="0" y="0"/>
          <a:chExt cx="0" cy="0"/>
        </a:xfrm>
      </p:grpSpPr>
      <p:sp>
        <p:nvSpPr>
          <p:cNvPr id="29" name="Google Shape;29;p7"/>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7"/>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1" name="Shape 31"/>
        <p:cNvGrpSpPr/>
        <p:nvPr/>
      </p:nvGrpSpPr>
      <p:grpSpPr>
        <a:xfrm>
          <a:off x="0" y="0"/>
          <a:ext cx="0" cy="0"/>
          <a:chOff x="0" y="0"/>
          <a:chExt cx="0" cy="0"/>
        </a:xfrm>
      </p:grpSpPr>
      <p:sp>
        <p:nvSpPr>
          <p:cNvPr id="32" name="Google Shape;32;p8"/>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8"/>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4" name="Google Shape;34;p8"/>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5" name="Shape 35"/>
        <p:cNvGrpSpPr/>
        <p:nvPr/>
      </p:nvGrpSpPr>
      <p:grpSpPr>
        <a:xfrm>
          <a:off x="0" y="0"/>
          <a:ext cx="0" cy="0"/>
          <a:chOff x="0" y="0"/>
          <a:chExt cx="0" cy="0"/>
        </a:xfrm>
      </p:grpSpPr>
      <p:sp>
        <p:nvSpPr>
          <p:cNvPr id="36" name="Google Shape;36;p9"/>
          <p:cNvSpPr/>
          <p:nvPr>
            <p:ph idx="2" type="pic"/>
          </p:nvPr>
        </p:nvSpPr>
        <p:spPr>
          <a:xfrm>
            <a:off x="12495609" y="3643312"/>
            <a:ext cx="7500938" cy="88403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37" name="Google Shape;37;p9"/>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9"/>
          <p:cNvSpPr txBox="1"/>
          <p:nvPr>
            <p:ph idx="1" type="body"/>
          </p:nvPr>
        </p:nvSpPr>
        <p:spPr>
          <a:xfrm>
            <a:off x="4387453" y="3643312"/>
            <a:ext cx="7500938" cy="8840392"/>
          </a:xfrm>
          <a:prstGeom prst="rect">
            <a:avLst/>
          </a:prstGeom>
          <a:noFill/>
          <a:ln>
            <a:noFill/>
          </a:ln>
        </p:spPr>
        <p:txBody>
          <a:bodyPr anchorCtr="0" anchor="ctr" bIns="71425" lIns="71425" spcFirstLastPara="1" rIns="71425" wrap="square" tIns="71425">
            <a:noAutofit/>
          </a:bodyPr>
          <a:lstStyle>
            <a:lvl1pPr indent="-578485" lvl="0" marL="457200" algn="l">
              <a:lnSpc>
                <a:spcPct val="100000"/>
              </a:lnSpc>
              <a:spcBef>
                <a:spcPts val="4500"/>
              </a:spcBef>
              <a:spcAft>
                <a:spcPts val="0"/>
              </a:spcAft>
              <a:buClr>
                <a:srgbClr val="000000"/>
              </a:buClr>
              <a:buSzPts val="5510"/>
              <a:buFont typeface="Helvetica Neue"/>
              <a:buChar char="•"/>
              <a:defRPr sz="3800"/>
            </a:lvl1pPr>
            <a:lvl2pPr indent="-578485" lvl="1" marL="914400" algn="l">
              <a:lnSpc>
                <a:spcPct val="100000"/>
              </a:lnSpc>
              <a:spcBef>
                <a:spcPts val="4500"/>
              </a:spcBef>
              <a:spcAft>
                <a:spcPts val="0"/>
              </a:spcAft>
              <a:buClr>
                <a:srgbClr val="000000"/>
              </a:buClr>
              <a:buSzPts val="5510"/>
              <a:buFont typeface="Helvetica Neue"/>
              <a:buChar char="•"/>
              <a:defRPr sz="3800"/>
            </a:lvl2pPr>
            <a:lvl3pPr indent="-578485" lvl="2" marL="1371600" algn="l">
              <a:lnSpc>
                <a:spcPct val="100000"/>
              </a:lnSpc>
              <a:spcBef>
                <a:spcPts val="4500"/>
              </a:spcBef>
              <a:spcAft>
                <a:spcPts val="0"/>
              </a:spcAft>
              <a:buClr>
                <a:srgbClr val="000000"/>
              </a:buClr>
              <a:buSzPts val="5510"/>
              <a:buFont typeface="Helvetica Neue"/>
              <a:buChar char="•"/>
              <a:defRPr sz="3800"/>
            </a:lvl3pPr>
            <a:lvl4pPr indent="-578485" lvl="3" marL="1828800" algn="l">
              <a:lnSpc>
                <a:spcPct val="100000"/>
              </a:lnSpc>
              <a:spcBef>
                <a:spcPts val="4500"/>
              </a:spcBef>
              <a:spcAft>
                <a:spcPts val="0"/>
              </a:spcAft>
              <a:buClr>
                <a:srgbClr val="000000"/>
              </a:buClr>
              <a:buSzPts val="5510"/>
              <a:buFont typeface="Helvetica Neue"/>
              <a:buChar char="•"/>
              <a:defRPr sz="3800"/>
            </a:lvl4pPr>
            <a:lvl5pPr indent="-578485" lvl="4" marL="2286000" algn="l">
              <a:lnSpc>
                <a:spcPct val="100000"/>
              </a:lnSpc>
              <a:spcBef>
                <a:spcPts val="4500"/>
              </a:spcBef>
              <a:spcAft>
                <a:spcPts val="0"/>
              </a:spcAft>
              <a:buClr>
                <a:srgbClr val="000000"/>
              </a:buClr>
              <a:buSzPts val="5510"/>
              <a:buFont typeface="Helvetica Neue"/>
              <a:buChar char="•"/>
              <a:defRPr sz="38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9" name="Google Shape;39;p9"/>
          <p:cNvSpPr txBox="1"/>
          <p:nvPr>
            <p:ph idx="12" type="sldNum"/>
          </p:nvPr>
        </p:nvSpPr>
        <p:spPr>
          <a:xfrm>
            <a:off x="11954103" y="13073062"/>
            <a:ext cx="466269" cy="473076"/>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0" name="Shape 40"/>
        <p:cNvGrpSpPr/>
        <p:nvPr/>
      </p:nvGrpSpPr>
      <p:grpSpPr>
        <a:xfrm>
          <a:off x="0" y="0"/>
          <a:ext cx="0" cy="0"/>
          <a:chOff x="0" y="0"/>
          <a:chExt cx="0" cy="0"/>
        </a:xfrm>
      </p:grpSpPr>
      <p:sp>
        <p:nvSpPr>
          <p:cNvPr id="41" name="Google Shape;41;p10"/>
          <p:cNvSpPr txBox="1"/>
          <p:nvPr>
            <p:ph idx="1" type="body"/>
          </p:nvPr>
        </p:nvSpPr>
        <p:spPr>
          <a:xfrm>
            <a:off x="4387453" y="1785937"/>
            <a:ext cx="15609095" cy="10144126"/>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42" name="Google Shape;42;p10"/>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p:nvPr/>
        </p:nvSpPr>
        <p:spPr>
          <a:xfrm>
            <a:off x="84755" y="67425"/>
            <a:ext cx="24214491" cy="13581150"/>
          </a:xfrm>
          <a:prstGeom prst="rect">
            <a:avLst/>
          </a:prstGeom>
          <a:noFill/>
          <a:ln cap="flat" cmpd="sng" w="165100">
            <a:solidFill>
              <a:srgbClr val="96195C"/>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8" name="Google Shape;8;p1"/>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633730" lvl="0" marL="457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indent="-633730" lvl="1" marL="914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indent="-633730" lvl="2" marL="1371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indent="-633730" lvl="3" marL="1828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indent="-633729" lvl="4" marL="22860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indent="-633729" lvl="5" marL="2743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indent="-633729" lvl="6" marL="3200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indent="-633729" lvl="7" marL="3657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indent="-633729" lvl="8" marL="4114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ville-castelnaudary.fr/fr/mairie/open-data" TargetMode="External"/><Relationship Id="rId4" Type="http://schemas.openxmlformats.org/officeDocument/2006/relationships/hyperlink" Target="https://data.rennesmetropole.fr/page/home/" TargetMode="External"/><Relationship Id="rId5" Type="http://schemas.openxmlformats.org/officeDocument/2006/relationships/hyperlink" Target="http://datarmor.cotesdarmor.fr/web/gue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document/d/1EvC5y5P9fkzQY4dZfh4k-yfRNwHMmpA2-JWwPhHduA4/edit?usp=sharing" TargetMode="External"/><Relationship Id="rId4" Type="http://schemas.openxmlformats.org/officeDocument/2006/relationships/hyperlink" Target="https://docs.google.com/spreadsheets/d/1Dlf8JgOq38p3Qiq-9cM3hh27DDrrpo18rZfNqlaUgqE/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nvSpPr>
        <p:spPr>
          <a:xfrm>
            <a:off x="9283930" y="4820330"/>
            <a:ext cx="11998200" cy="17184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lang="en-US" sz="8900"/>
              <a:t>Module 6</a:t>
            </a:r>
            <a:endParaRPr/>
          </a:p>
        </p:txBody>
      </p:sp>
      <p:sp>
        <p:nvSpPr>
          <p:cNvPr id="60" name="Google Shape;60;p14"/>
          <p:cNvSpPr txBox="1"/>
          <p:nvPr/>
        </p:nvSpPr>
        <p:spPr>
          <a:xfrm>
            <a:off x="9283925" y="6538725"/>
            <a:ext cx="13268700" cy="3735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4000"/>
              <a:buFont typeface="Arial"/>
              <a:buNone/>
            </a:pPr>
            <a:r>
              <a:rPr lang="en-US" sz="4000"/>
              <a:t>Faire circuler les données de transport : où et comment les publier ?</a:t>
            </a:r>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Formation PAGOF – Ouverture des données de transport</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3 – 5 juillet 2019 – Tunis</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Ishan Bhojwani</a:t>
            </a:r>
            <a:endParaRPr b="1" sz="3000">
              <a:solidFill>
                <a:srgbClr val="5E5E5E"/>
              </a:solidFill>
            </a:endParaRPr>
          </a:p>
        </p:txBody>
      </p:sp>
      <p:pic>
        <p:nvPicPr>
          <p:cNvPr id="61" name="Google Shape;61;p14"/>
          <p:cNvPicPr preferRelativeResize="0"/>
          <p:nvPr/>
        </p:nvPicPr>
        <p:blipFill>
          <a:blip r:embed="rId3">
            <a:alphaModFix/>
          </a:blip>
          <a:stretch>
            <a:fillRect/>
          </a:stretch>
        </p:blipFill>
        <p:spPr>
          <a:xfrm>
            <a:off x="561475" y="11750825"/>
            <a:ext cx="2494550" cy="1581050"/>
          </a:xfrm>
          <a:prstGeom prst="rect">
            <a:avLst/>
          </a:prstGeom>
          <a:noFill/>
          <a:ln>
            <a:noFill/>
          </a:ln>
        </p:spPr>
      </p:pic>
      <p:pic>
        <p:nvPicPr>
          <p:cNvPr id="62" name="Google Shape;62;p14"/>
          <p:cNvPicPr preferRelativeResize="0"/>
          <p:nvPr/>
        </p:nvPicPr>
        <p:blipFill>
          <a:blip r:embed="rId4">
            <a:alphaModFix/>
          </a:blip>
          <a:stretch>
            <a:fillRect/>
          </a:stretch>
        </p:blipFill>
        <p:spPr>
          <a:xfrm>
            <a:off x="3056025" y="11750825"/>
            <a:ext cx="3952625" cy="158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En France</a:t>
            </a:r>
            <a:endParaRPr/>
          </a:p>
        </p:txBody>
      </p:sp>
      <p:sp>
        <p:nvSpPr>
          <p:cNvPr id="122" name="Google Shape;122;p23"/>
          <p:cNvSpPr txBox="1"/>
          <p:nvPr/>
        </p:nvSpPr>
        <p:spPr>
          <a:xfrm>
            <a:off x="1909825" y="1969300"/>
            <a:ext cx="18630300" cy="466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US" sz="2400">
                <a:solidFill>
                  <a:srgbClr val="FF9900"/>
                </a:solidFill>
                <a:latin typeface="Century Gothic"/>
                <a:ea typeface="Century Gothic"/>
                <a:cs typeface="Century Gothic"/>
                <a:sym typeface="Century Gothic"/>
              </a:rPr>
              <a:t>4.1 - Pages de publication intégrées au site web de la collectivité</a:t>
            </a:r>
            <a:endParaRPr b="1" sz="2400">
              <a:solidFill>
                <a:srgbClr val="FF9900"/>
              </a:solidFill>
              <a:latin typeface="Century Gothic"/>
              <a:ea typeface="Century Gothic"/>
              <a:cs typeface="Century Gothic"/>
              <a:sym typeface="Century Gothic"/>
            </a:endParaRPr>
          </a:p>
          <a:p>
            <a:pPr indent="-381000" lvl="0" marL="457200" rtl="0" algn="l">
              <a:lnSpc>
                <a:spcPct val="115000"/>
              </a:lnSpc>
              <a:spcBef>
                <a:spcPts val="600"/>
              </a:spcBef>
              <a:spcAft>
                <a:spcPts val="0"/>
              </a:spcAft>
              <a:buClr>
                <a:schemeClr val="dk1"/>
              </a:buClr>
              <a:buSzPts val="2400"/>
              <a:buFont typeface="Century Gothic"/>
              <a:buChar char="●"/>
            </a:pPr>
            <a:r>
              <a:rPr lang="en-US" sz="2400">
                <a:solidFill>
                  <a:srgbClr val="262626"/>
                </a:solidFill>
                <a:latin typeface="Century Gothic"/>
                <a:ea typeface="Century Gothic"/>
                <a:cs typeface="Century Gothic"/>
                <a:sym typeface="Century Gothic"/>
              </a:rPr>
              <a:t>Ville de Castelnaudary : </a:t>
            </a:r>
            <a:r>
              <a:rPr lang="en-US" sz="2400" u="sng">
                <a:solidFill>
                  <a:srgbClr val="1155CC"/>
                </a:solidFill>
                <a:latin typeface="Century Gothic"/>
                <a:ea typeface="Century Gothic"/>
                <a:cs typeface="Century Gothic"/>
                <a:sym typeface="Century Gothic"/>
                <a:hlinkClick r:id="rId3"/>
              </a:rPr>
              <a:t>https://www.ville-castelnaudary.fr/fr/mairie/open-data</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(les données sont publiées sur data.gouv.fr et récupérées sur les site web de la collectivité via un script Metaclic : https://github.com/datakode/metaclic)</a:t>
            </a:r>
            <a:endParaRPr sz="2400">
              <a:solidFill>
                <a:srgbClr val="2C6BFF"/>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solidFill>
                <a:schemeClr val="dk1"/>
              </a:solidFill>
            </a:endParaRPr>
          </a:p>
          <a:p>
            <a:pPr indent="0" lvl="0" marL="0" rtl="0" algn="just">
              <a:lnSpc>
                <a:spcPct val="115000"/>
              </a:lnSpc>
              <a:spcBef>
                <a:spcPts val="1800"/>
              </a:spcBef>
              <a:spcAft>
                <a:spcPts val="0"/>
              </a:spcAft>
              <a:buNone/>
            </a:pPr>
            <a:r>
              <a:rPr b="1" lang="en-US" sz="2400">
                <a:solidFill>
                  <a:srgbClr val="FF9900"/>
                </a:solidFill>
                <a:latin typeface="Century Gothic"/>
                <a:ea typeface="Century Gothic"/>
                <a:cs typeface="Century Gothic"/>
                <a:sym typeface="Century Gothic"/>
              </a:rPr>
              <a:t>4.2 - Portail local dédié à la publication des données</a:t>
            </a:r>
            <a:endParaRPr b="1" sz="2400">
              <a:solidFill>
                <a:srgbClr val="FF9900"/>
              </a:solidFill>
              <a:latin typeface="Century Gothic"/>
              <a:ea typeface="Century Gothic"/>
              <a:cs typeface="Century Gothic"/>
              <a:sym typeface="Century Gothic"/>
            </a:endParaRPr>
          </a:p>
          <a:p>
            <a:pPr indent="0" lvl="0" marL="0" rtl="0" algn="just">
              <a:lnSpc>
                <a:spcPct val="115000"/>
              </a:lnSpc>
              <a:spcBef>
                <a:spcPts val="600"/>
              </a:spcBef>
              <a:spcAft>
                <a:spcPts val="0"/>
              </a:spcAft>
              <a:buNone/>
            </a:pPr>
            <a:r>
              <a:rPr b="1" lang="en-US" sz="2400">
                <a:solidFill>
                  <a:schemeClr val="dk1"/>
                </a:solidFill>
                <a:latin typeface="Century Gothic"/>
                <a:ea typeface="Century Gothic"/>
                <a:cs typeface="Century Gothic"/>
                <a:sym typeface="Century Gothic"/>
              </a:rPr>
              <a:t>a)</a:t>
            </a:r>
            <a:r>
              <a:rPr lang="en-US" sz="2400">
                <a:solidFill>
                  <a:schemeClr val="dk1"/>
                </a:solidFill>
                <a:latin typeface="Century Gothic"/>
                <a:ea typeface="Century Gothic"/>
                <a:cs typeface="Century Gothic"/>
                <a:sym typeface="Century Gothic"/>
              </a:rPr>
              <a:t> </a:t>
            </a:r>
            <a:r>
              <a:rPr b="1" lang="en-US" sz="2400">
                <a:solidFill>
                  <a:schemeClr val="dk1"/>
                </a:solidFill>
                <a:latin typeface="Century Gothic"/>
                <a:ea typeface="Century Gothic"/>
                <a:cs typeface="Century Gothic"/>
                <a:sym typeface="Century Gothic"/>
              </a:rPr>
              <a:t>spécifique</a:t>
            </a:r>
            <a:endParaRPr b="1" sz="2400">
              <a:solidFill>
                <a:schemeClr val="dk1"/>
              </a:solidFill>
              <a:latin typeface="Century Gothic"/>
              <a:ea typeface="Century Gothic"/>
              <a:cs typeface="Century Gothic"/>
              <a:sym typeface="Century Gothic"/>
            </a:endParaRPr>
          </a:p>
          <a:p>
            <a:pPr indent="-381000" lvl="0" marL="457200" rtl="0" algn="just">
              <a:lnSpc>
                <a:spcPct val="115000"/>
              </a:lnSpc>
              <a:spcBef>
                <a:spcPts val="0"/>
              </a:spcBef>
              <a:spcAft>
                <a:spcPts val="0"/>
              </a:spcAft>
              <a:buClr>
                <a:schemeClr val="dk1"/>
              </a:buClr>
              <a:buSzPts val="2400"/>
              <a:buFont typeface="Century Gothic"/>
              <a:buChar char="●"/>
            </a:pPr>
            <a:r>
              <a:rPr lang="en-US" sz="2400">
                <a:solidFill>
                  <a:srgbClr val="262626"/>
                </a:solidFill>
                <a:latin typeface="Century Gothic"/>
                <a:ea typeface="Century Gothic"/>
                <a:cs typeface="Century Gothic"/>
                <a:sym typeface="Century Gothic"/>
              </a:rPr>
              <a:t>Montpellier Métropole : </a:t>
            </a:r>
            <a:r>
              <a:rPr lang="en-US" sz="2400">
                <a:solidFill>
                  <a:srgbClr val="2C6BFF"/>
                </a:solidFill>
                <a:latin typeface="Century Gothic"/>
                <a:ea typeface="Century Gothic"/>
                <a:cs typeface="Century Gothic"/>
                <a:sym typeface="Century Gothic"/>
              </a:rPr>
              <a:t>http://data.montpellier3m.fr</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b="1" sz="2400">
              <a:solidFill>
                <a:schemeClr val="dk1"/>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b="1" lang="en-US" sz="2400">
                <a:solidFill>
                  <a:schemeClr val="dk1"/>
                </a:solidFill>
                <a:latin typeface="Century Gothic"/>
                <a:ea typeface="Century Gothic"/>
                <a:cs typeface="Century Gothic"/>
                <a:sym typeface="Century Gothic"/>
              </a:rPr>
              <a:t>b)</a:t>
            </a:r>
            <a:r>
              <a:rPr lang="en-US" sz="2400">
                <a:solidFill>
                  <a:schemeClr val="dk1"/>
                </a:solidFill>
                <a:latin typeface="Century Gothic"/>
                <a:ea typeface="Century Gothic"/>
                <a:cs typeface="Century Gothic"/>
                <a:sym typeface="Century Gothic"/>
              </a:rPr>
              <a:t> </a:t>
            </a:r>
            <a:r>
              <a:rPr b="1" lang="en-US" sz="2400">
                <a:solidFill>
                  <a:schemeClr val="dk1"/>
                </a:solidFill>
                <a:latin typeface="Century Gothic"/>
                <a:ea typeface="Century Gothic"/>
                <a:cs typeface="Century Gothic"/>
                <a:sym typeface="Century Gothic"/>
              </a:rPr>
              <a:t>externalisé (plateforme en marque blanche)</a:t>
            </a:r>
            <a:endParaRPr b="1" sz="2400">
              <a:solidFill>
                <a:schemeClr val="dk1"/>
              </a:solidFill>
              <a:latin typeface="Century Gothic"/>
              <a:ea typeface="Century Gothic"/>
              <a:cs typeface="Century Gothic"/>
              <a:sym typeface="Century Gothic"/>
            </a:endParaRPr>
          </a:p>
          <a:p>
            <a:pPr indent="-381000" lvl="0" marL="457200" rtl="0" algn="just">
              <a:lnSpc>
                <a:spcPct val="115000"/>
              </a:lnSpc>
              <a:spcBef>
                <a:spcPts val="0"/>
              </a:spcBef>
              <a:spcAft>
                <a:spcPts val="0"/>
              </a:spcAft>
              <a:buClr>
                <a:schemeClr val="dk1"/>
              </a:buClr>
              <a:buSzPts val="2400"/>
              <a:buFont typeface="Century Gothic"/>
              <a:buChar char="●"/>
            </a:pPr>
            <a:r>
              <a:rPr lang="en-US" sz="2400">
                <a:solidFill>
                  <a:srgbClr val="262626"/>
                </a:solidFill>
                <a:latin typeface="Century Gothic"/>
                <a:ea typeface="Century Gothic"/>
                <a:cs typeface="Century Gothic"/>
                <a:sym typeface="Century Gothic"/>
              </a:rPr>
              <a:t>Rennes Métropole : </a:t>
            </a:r>
            <a:r>
              <a:rPr lang="en-US" sz="2400" u="sng">
                <a:solidFill>
                  <a:srgbClr val="1155CC"/>
                </a:solidFill>
                <a:latin typeface="Century Gothic"/>
                <a:ea typeface="Century Gothic"/>
                <a:cs typeface="Century Gothic"/>
                <a:sym typeface="Century Gothic"/>
                <a:hlinkClick r:id="rId4"/>
              </a:rPr>
              <a:t>https://data.rennesmetropole.fr/page/home/</a:t>
            </a:r>
            <a:endParaRPr sz="2400">
              <a:solidFill>
                <a:srgbClr val="2C6BFF"/>
              </a:solidFill>
              <a:latin typeface="Century Gothic"/>
              <a:ea typeface="Century Gothic"/>
              <a:cs typeface="Century Gothic"/>
              <a:sym typeface="Century Gothic"/>
            </a:endParaRPr>
          </a:p>
          <a:p>
            <a:pPr indent="-381000" lvl="0" marL="457200" rtl="0" algn="just">
              <a:lnSpc>
                <a:spcPct val="115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Conseil Départemental 22 :</a:t>
            </a:r>
            <a:r>
              <a:rPr lang="en-US" sz="2400">
                <a:solidFill>
                  <a:srgbClr val="2C6BFF"/>
                </a:solidFill>
                <a:latin typeface="Century Gothic"/>
                <a:ea typeface="Century Gothic"/>
                <a:cs typeface="Century Gothic"/>
                <a:sym typeface="Century Gothic"/>
              </a:rPr>
              <a:t> </a:t>
            </a:r>
            <a:r>
              <a:rPr lang="en-US" sz="2400" u="sng">
                <a:solidFill>
                  <a:srgbClr val="1155CC"/>
                </a:solidFill>
                <a:latin typeface="Century Gothic"/>
                <a:ea typeface="Century Gothic"/>
                <a:cs typeface="Century Gothic"/>
                <a:sym typeface="Century Gothic"/>
                <a:hlinkClick r:id="rId5"/>
              </a:rPr>
              <a:t>Dat’Armor</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4.3 - Portail hébergé sur une structure territoriale de plus haut-niveau</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a) Agglomération ou Métropole (EPCI)</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Les Communes rattachées à la métropole de Toulouse : https://data.toulouse-metropole.fr/page/home/</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b) Syndicat Mixte ou Département</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Communes hébergées par le Syndicat Mixte INFO'COM94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https://creteil-infocom94.opendatasoft.com/login/?next=/page/home/</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https://chennevieres-sur-marne-infocom94.opendatasoft.com/page/home/</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et le portail opéré par le Syndicat Mixte Info'Com 94 : https://data.infocom94.fr/page/accueilinfocom/</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Communes hébergées par le SICTIAM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https://opendata.ozwillo.com/fr/organization/mairie-de-bandol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https://opendata.ozwillo.com/fr/organization/mairie-de-la-seyne-sur-mer</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Portail du SICTIAM</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c) Régional</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Ville de Digne-les-Bains hébergé sur le site de la région PACA : http://opendata.regionpaca.fr/donnees.html?no_cache=1&amp;tx_ausyopendata_pi1%5Bcontroller%5D=Dataset&amp;cHash=e56ef916931990636ddcdea1af93713a</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rPr lang="en-US" sz="2400">
                <a:solidFill>
                  <a:srgbClr val="2C6BFF"/>
                </a:solidFill>
                <a:latin typeface="Century Gothic"/>
                <a:ea typeface="Century Gothic"/>
                <a:cs typeface="Century Gothic"/>
                <a:sym typeface="Century Gothic"/>
              </a:rPr>
              <a:t>et le portail mutualisé opéré par le Conseil Régional Provence-Alpes-Côtes d'Azur : http://opendata.regionpaca.fr</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n-US" sz="2400">
                <a:solidFill>
                  <a:srgbClr val="2C6BFF"/>
                </a:solidFill>
                <a:latin typeface="Century Gothic"/>
                <a:ea typeface="Century Gothic"/>
                <a:cs typeface="Century Gothic"/>
                <a:sym typeface="Century Gothic"/>
              </a:rPr>
              <a:t>3.4 - Espace de publication hébergé sur la plateforme nationale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n-US" sz="2400">
                <a:solidFill>
                  <a:srgbClr val="2C6BFF"/>
                </a:solidFill>
                <a:latin typeface="Century Gothic"/>
                <a:ea typeface="Century Gothic"/>
                <a:cs typeface="Century Gothic"/>
                <a:sym typeface="Century Gothic"/>
              </a:rPr>
              <a:t>a) Données publiées par la collectivité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n-US" sz="2400">
                <a:solidFill>
                  <a:srgbClr val="2C6BFF"/>
                </a:solidFill>
                <a:latin typeface="Century Gothic"/>
                <a:ea typeface="Century Gothic"/>
                <a:cs typeface="Century Gothic"/>
                <a:sym typeface="Century Gothic"/>
              </a:rPr>
              <a:t>Commune de Monacia-d’Aulène (450 habitants) : https://www.data.gouv.fr/fr/organizations/mairie-de-monacia-d-aullene/Data.gouv.fr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n-US" sz="2400">
                <a:solidFill>
                  <a:srgbClr val="2C6BFF"/>
                </a:solidFill>
                <a:latin typeface="Century Gothic"/>
                <a:ea typeface="Century Gothic"/>
                <a:cs typeface="Century Gothic"/>
                <a:sym typeface="Century Gothic"/>
              </a:rPr>
              <a:t>b) Restitution des données nationales à l'échelon local</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rPr lang="en-US" sz="2400">
                <a:solidFill>
                  <a:srgbClr val="2C6BFF"/>
                </a:solidFill>
                <a:latin typeface="Century Gothic"/>
                <a:ea typeface="Century Gothic"/>
                <a:cs typeface="Century Gothic"/>
                <a:sym typeface="Century Gothic"/>
              </a:rPr>
              <a:t>Commune du Perreux-sur-Marne : https://www.data.gouv.fr/fr/territory/town/94058/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Clr>
                <a:schemeClr val="dk1"/>
              </a:buClr>
              <a:buSzPts val="1100"/>
              <a:buFont typeface="Arial"/>
              <a:buNone/>
            </a:pPr>
            <a:r>
              <a:t/>
            </a:r>
            <a:endParaRPr sz="2400">
              <a:solidFill>
                <a:srgbClr val="2C6BFF"/>
              </a:solidFill>
              <a:latin typeface="Century Gothic"/>
              <a:ea typeface="Century Gothic"/>
              <a:cs typeface="Century Gothic"/>
              <a:sym typeface="Century Gothic"/>
            </a:endParaRPr>
          </a:p>
          <a:p>
            <a:pPr indent="0" lvl="0" marL="0" rtl="0" algn="just">
              <a:lnSpc>
                <a:spcPct val="115000"/>
              </a:lnSpc>
              <a:spcBef>
                <a:spcPts val="0"/>
              </a:spcBef>
              <a:spcAft>
                <a:spcPts val="0"/>
              </a:spcAft>
              <a:buNone/>
            </a:pPr>
            <a:r>
              <a:t/>
            </a:r>
            <a:endParaRPr sz="2400">
              <a:solidFill>
                <a:srgbClr val="2C6B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Recommandations pour la Tunisie</a:t>
            </a:r>
            <a:endParaRPr/>
          </a:p>
        </p:txBody>
      </p:sp>
      <p:sp>
        <p:nvSpPr>
          <p:cNvPr id="128" name="Google Shape;128;p24"/>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129" name="Google Shape;129;p24"/>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Helvetica Neue"/>
              <a:buChar char="●"/>
            </a:pPr>
            <a:r>
              <a:rPr b="1" lang="en-US" sz="4800">
                <a:solidFill>
                  <a:srgbClr val="0076B9"/>
                </a:solidFill>
                <a:latin typeface="Helvetica Neue"/>
                <a:ea typeface="Helvetica Neue"/>
                <a:cs typeface="Helvetica Neue"/>
                <a:sym typeface="Helvetica Neue"/>
              </a:rPr>
              <a:t>Eviter de multiplier les plateformes Open Data</a:t>
            </a:r>
            <a:r>
              <a:rPr lang="en-US" sz="4800">
                <a:latin typeface="Helvetica Neue Light"/>
                <a:ea typeface="Helvetica Neue Light"/>
                <a:cs typeface="Helvetica Neue Light"/>
                <a:sym typeface="Helvetica Neue Light"/>
              </a:rPr>
              <a:t>. La seule bonne raison de se créer un nouveau site internet relève du marketing… mais les plateformes Open Data ne s’adressent pas directement aux citoyennes et citoyens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b="1" lang="en-US" sz="4800">
                <a:solidFill>
                  <a:srgbClr val="0076B9"/>
                </a:solidFill>
                <a:latin typeface="Helvetica Neue"/>
                <a:ea typeface="Helvetica Neue"/>
                <a:cs typeface="Helvetica Neue"/>
                <a:sym typeface="Helvetica Neue"/>
              </a:rPr>
              <a:t>Mutualiser l’hébergement sur un serveur unique</a:t>
            </a:r>
            <a:r>
              <a:rPr lang="en-US" sz="4800">
                <a:latin typeface="Helvetica Neue Light"/>
                <a:ea typeface="Helvetica Neue Light"/>
                <a:cs typeface="Helvetica Neue Light"/>
                <a:sym typeface="Helvetica Neue Light"/>
              </a:rPr>
              <a:t>, dans l’idéal interministériel.</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Le plus important, c’est que les données soient facilement accessibles (moteur de recherche, filtres, pas de frein au téléchargement)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nvSpPr>
        <p:spPr>
          <a:xfrm>
            <a:off x="2677752" y="4064320"/>
            <a:ext cx="19028496" cy="1641476"/>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1" i="0" lang="en-US" sz="8900" u="none" cap="none" strike="noStrike">
                <a:solidFill>
                  <a:srgbClr val="000000"/>
                </a:solidFill>
                <a:latin typeface="Arial"/>
                <a:ea typeface="Arial"/>
                <a:cs typeface="Arial"/>
                <a:sym typeface="Arial"/>
              </a:rPr>
              <a:t>Avez-vous </a:t>
            </a:r>
            <a:r>
              <a:rPr b="1" lang="en-US" sz="8900"/>
              <a:t>appris des choses ?</a:t>
            </a:r>
            <a:endParaRPr/>
          </a:p>
        </p:txBody>
      </p:sp>
      <p:cxnSp>
        <p:nvCxnSpPr>
          <p:cNvPr id="135" name="Google Shape;135;p25"/>
          <p:cNvCxnSpPr/>
          <p:nvPr/>
        </p:nvCxnSpPr>
        <p:spPr>
          <a:xfrm>
            <a:off x="2557674" y="8631589"/>
            <a:ext cx="19326642" cy="1"/>
          </a:xfrm>
          <a:prstGeom prst="straightConnector1">
            <a:avLst/>
          </a:prstGeom>
          <a:noFill/>
          <a:ln cap="flat" cmpd="sng" w="152400">
            <a:solidFill>
              <a:srgbClr val="0076B9"/>
            </a:solidFill>
            <a:prstDash val="solid"/>
            <a:miter lim="400000"/>
            <a:headEnd len="sm" w="sm" type="none"/>
            <a:tailEnd len="sm" w="sm" type="none"/>
          </a:ln>
        </p:spPr>
      </p:cxnSp>
      <p:sp>
        <p:nvSpPr>
          <p:cNvPr id="136" name="Google Shape;136;p25"/>
          <p:cNvSpPr/>
          <p:nvPr/>
        </p:nvSpPr>
        <p:spPr>
          <a:xfrm rot="-5400000">
            <a:off x="1781336"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37" name="Google Shape;137;p25"/>
          <p:cNvSpPr/>
          <p:nvPr/>
        </p:nvSpPr>
        <p:spPr>
          <a:xfrm rot="-5400000">
            <a:off x="5680178"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38" name="Google Shape;138;p25"/>
          <p:cNvSpPr/>
          <p:nvPr/>
        </p:nvSpPr>
        <p:spPr>
          <a:xfrm rot="-5400000">
            <a:off x="9579020"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39" name="Google Shape;139;p25"/>
          <p:cNvSpPr/>
          <p:nvPr/>
        </p:nvSpPr>
        <p:spPr>
          <a:xfrm rot="-5400000">
            <a:off x="13477861" y="7968029"/>
            <a:ext cx="1327118"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40" name="Google Shape;140;p25"/>
          <p:cNvSpPr/>
          <p:nvPr/>
        </p:nvSpPr>
        <p:spPr>
          <a:xfrm rot="-5400000">
            <a:off x="17376705" y="7968029"/>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41" name="Google Shape;141;p25"/>
          <p:cNvSpPr/>
          <p:nvPr/>
        </p:nvSpPr>
        <p:spPr>
          <a:xfrm rot="-5400000">
            <a:off x="21275545" y="7870581"/>
            <a:ext cx="1327119" cy="1327118"/>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42" name="Google Shape;142;p25"/>
          <p:cNvSpPr txBox="1"/>
          <p:nvPr/>
        </p:nvSpPr>
        <p:spPr>
          <a:xfrm>
            <a:off x="2201128"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0</a:t>
            </a:r>
            <a:endParaRPr/>
          </a:p>
        </p:txBody>
      </p:sp>
      <p:sp>
        <p:nvSpPr>
          <p:cNvPr id="143" name="Google Shape;143;p25"/>
          <p:cNvSpPr txBox="1"/>
          <p:nvPr/>
        </p:nvSpPr>
        <p:spPr>
          <a:xfrm>
            <a:off x="6099970"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1</a:t>
            </a:r>
            <a:endParaRPr/>
          </a:p>
        </p:txBody>
      </p:sp>
      <p:sp>
        <p:nvSpPr>
          <p:cNvPr id="144" name="Google Shape;144;p25"/>
          <p:cNvSpPr txBox="1"/>
          <p:nvPr/>
        </p:nvSpPr>
        <p:spPr>
          <a:xfrm>
            <a:off x="10000933"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2</a:t>
            </a:r>
            <a:endParaRPr/>
          </a:p>
        </p:txBody>
      </p:sp>
      <p:sp>
        <p:nvSpPr>
          <p:cNvPr id="145" name="Google Shape;145;p25"/>
          <p:cNvSpPr txBox="1"/>
          <p:nvPr/>
        </p:nvSpPr>
        <p:spPr>
          <a:xfrm>
            <a:off x="13938934"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3</a:t>
            </a:r>
            <a:endParaRPr/>
          </a:p>
        </p:txBody>
      </p:sp>
      <p:sp>
        <p:nvSpPr>
          <p:cNvPr id="146" name="Google Shape;146;p25"/>
          <p:cNvSpPr txBox="1"/>
          <p:nvPr/>
        </p:nvSpPr>
        <p:spPr>
          <a:xfrm>
            <a:off x="17809195"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4</a:t>
            </a:r>
            <a:endParaRPr/>
          </a:p>
        </p:txBody>
      </p:sp>
      <p:sp>
        <p:nvSpPr>
          <p:cNvPr id="147" name="Google Shape;147;p25"/>
          <p:cNvSpPr txBox="1"/>
          <p:nvPr/>
        </p:nvSpPr>
        <p:spPr>
          <a:xfrm>
            <a:off x="21765198" y="8232027"/>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5</a:t>
            </a:r>
            <a:endParaRPr/>
          </a:p>
        </p:txBody>
      </p:sp>
      <p:cxnSp>
        <p:nvCxnSpPr>
          <p:cNvPr id="148" name="Google Shape;148;p25"/>
          <p:cNvCxnSpPr/>
          <p:nvPr/>
        </p:nvCxnSpPr>
        <p:spPr>
          <a:xfrm>
            <a:off x="9235400" y="6805163"/>
            <a:ext cx="5913200" cy="1"/>
          </a:xfrm>
          <a:prstGeom prst="straightConnector1">
            <a:avLst/>
          </a:prstGeom>
          <a:noFill/>
          <a:ln cap="rnd" cmpd="sng" w="50800">
            <a:solidFill>
              <a:srgbClr val="000000"/>
            </a:solidFill>
            <a:prstDash val="dashDot"/>
            <a:miter lim="400000"/>
            <a:headEnd len="sm" w="sm" type="none"/>
            <a:tailEnd len="sm" w="sm" type="none"/>
          </a:ln>
        </p:spPr>
      </p:cxnSp>
      <p:grpSp>
        <p:nvGrpSpPr>
          <p:cNvPr id="149" name="Google Shape;149;p25"/>
          <p:cNvGrpSpPr/>
          <p:nvPr/>
        </p:nvGrpSpPr>
        <p:grpSpPr>
          <a:xfrm>
            <a:off x="19379932" y="405300"/>
            <a:ext cx="4635914" cy="350124"/>
            <a:chOff x="-1" y="0"/>
            <a:chExt cx="4635913" cy="350122"/>
          </a:xfrm>
        </p:grpSpPr>
        <p:cxnSp>
          <p:nvCxnSpPr>
            <p:cNvPr id="150" name="Google Shape;150;p25"/>
            <p:cNvCxnSpPr/>
            <p:nvPr/>
          </p:nvCxnSpPr>
          <p:spPr>
            <a:xfrm>
              <a:off x="204813" y="175060"/>
              <a:ext cx="4147522" cy="1"/>
            </a:xfrm>
            <a:prstGeom prst="straightConnector1">
              <a:avLst/>
            </a:prstGeom>
            <a:noFill/>
            <a:ln cap="flat" cmpd="sng" w="63500">
              <a:solidFill>
                <a:srgbClr val="0076B9"/>
              </a:solidFill>
              <a:prstDash val="solid"/>
              <a:miter lim="400000"/>
              <a:headEnd len="sm" w="sm" type="none"/>
              <a:tailEnd len="sm" w="sm" type="none"/>
            </a:ln>
          </p:spPr>
        </p:cxnSp>
        <p:grpSp>
          <p:nvGrpSpPr>
            <p:cNvPr id="151" name="Google Shape;151;p25"/>
            <p:cNvGrpSpPr/>
            <p:nvPr/>
          </p:nvGrpSpPr>
          <p:grpSpPr>
            <a:xfrm>
              <a:off x="-1" y="0"/>
              <a:ext cx="4635913" cy="350122"/>
              <a:chOff x="0" y="0"/>
              <a:chExt cx="4635912" cy="350121"/>
            </a:xfrm>
          </p:grpSpPr>
          <p:sp>
            <p:nvSpPr>
              <p:cNvPr id="152" name="Google Shape;152;p25"/>
              <p:cNvSpPr/>
              <p:nvPr/>
            </p:nvSpPr>
            <p:spPr>
              <a:xfrm rot="-5400000">
                <a:off x="-1" y="0"/>
                <a:ext cx="350121"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53" name="Google Shape;153;p25"/>
              <p:cNvSpPr/>
              <p:nvPr/>
            </p:nvSpPr>
            <p:spPr>
              <a:xfrm rot="-5400000">
                <a:off x="857158"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54" name="Google Shape;154;p25"/>
              <p:cNvSpPr/>
              <p:nvPr/>
            </p:nvSpPr>
            <p:spPr>
              <a:xfrm rot="-5400000">
                <a:off x="1714317"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55" name="Google Shape;155;p25"/>
              <p:cNvSpPr/>
              <p:nvPr/>
            </p:nvSpPr>
            <p:spPr>
              <a:xfrm rot="-5400000">
                <a:off x="2571475"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56" name="Google Shape;156;p25"/>
              <p:cNvSpPr/>
              <p:nvPr/>
            </p:nvSpPr>
            <p:spPr>
              <a:xfrm rot="-5400000">
                <a:off x="3428634"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157" name="Google Shape;157;p25"/>
              <p:cNvSpPr/>
              <p:nvPr/>
            </p:nvSpPr>
            <p:spPr>
              <a:xfrm rot="-5400000">
                <a:off x="4285791" y="0"/>
                <a:ext cx="350120" cy="350120"/>
              </a:xfrm>
              <a:prstGeom prst="ellipse">
                <a:avLst/>
              </a:prstGeom>
              <a:solidFill>
                <a:srgbClr val="000000"/>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nvSpPr>
        <p:spPr>
          <a:xfrm>
            <a:off x="2008950" y="5759400"/>
            <a:ext cx="20366100" cy="10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Helvetica Neue"/>
                <a:ea typeface="Helvetica Neue"/>
                <a:cs typeface="Helvetica Neue"/>
                <a:sym typeface="Helvetica Neue"/>
              </a:rPr>
              <a:t>Comment choisir votre plateforme open data ?</a:t>
            </a:r>
            <a:endParaRPr b="1"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2 enjeux pour une plateforme open data</a:t>
            </a:r>
            <a:endParaRPr/>
          </a:p>
        </p:txBody>
      </p:sp>
      <p:sp>
        <p:nvSpPr>
          <p:cNvPr id="73" name="Google Shape;73;p16"/>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74" name="Google Shape;74;p16"/>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Light"/>
              <a:buChar char="●"/>
            </a:pPr>
            <a:r>
              <a:rPr b="1" lang="en-US" sz="4800">
                <a:solidFill>
                  <a:srgbClr val="0076B9"/>
                </a:solidFill>
                <a:latin typeface="Helvetica Neue"/>
                <a:ea typeface="Helvetica Neue"/>
                <a:cs typeface="Helvetica Neue"/>
                <a:sym typeface="Helvetica Neue"/>
              </a:rPr>
              <a:t>Heberger </a:t>
            </a:r>
            <a:r>
              <a:rPr b="1" lang="en-US" sz="4800">
                <a:latin typeface="Helvetica Neue"/>
                <a:ea typeface="Helvetica Neue"/>
                <a:cs typeface="Helvetica Neue"/>
                <a:sym typeface="Helvetica Neue"/>
              </a:rPr>
              <a:t>les données</a:t>
            </a:r>
            <a:endParaRPr b="1" sz="4800">
              <a:latin typeface="Helvetica Neue"/>
              <a:ea typeface="Helvetica Neue"/>
              <a:cs typeface="Helvetica Neue"/>
              <a:sym typeface="Helvetica Neue"/>
            </a:endParaRPr>
          </a:p>
          <a:p>
            <a:pPr indent="-533400" lvl="0" marL="457200" rtl="0" algn="l">
              <a:spcBef>
                <a:spcPts val="0"/>
              </a:spcBef>
              <a:spcAft>
                <a:spcPts val="0"/>
              </a:spcAft>
              <a:buClr>
                <a:srgbClr val="0076B9"/>
              </a:buClr>
              <a:buSzPts val="4800"/>
              <a:buFont typeface="Helvetica Neue"/>
              <a:buChar char="●"/>
            </a:pPr>
            <a:r>
              <a:rPr b="1" lang="en-US" sz="4800">
                <a:latin typeface="Helvetica Neue"/>
                <a:ea typeface="Helvetica Neue"/>
                <a:cs typeface="Helvetica Neue"/>
                <a:sym typeface="Helvetica Neue"/>
              </a:rPr>
              <a:t>Les</a:t>
            </a:r>
            <a:r>
              <a:rPr b="1" lang="en-US" sz="4800">
                <a:solidFill>
                  <a:srgbClr val="0076B9"/>
                </a:solidFill>
                <a:latin typeface="Helvetica Neue"/>
                <a:ea typeface="Helvetica Neue"/>
                <a:cs typeface="Helvetica Neue"/>
                <a:sym typeface="Helvetica Neue"/>
              </a:rPr>
              <a:t> rendre accessibles au grand public </a:t>
            </a:r>
            <a:r>
              <a:rPr b="1" lang="en-US" sz="4800">
                <a:latin typeface="Helvetica Neue"/>
                <a:ea typeface="Helvetica Neue"/>
                <a:cs typeface="Helvetica Neue"/>
                <a:sym typeface="Helvetica Neue"/>
              </a:rPr>
              <a:t>sur un site internet</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Guide d’Open Data France</a:t>
            </a:r>
            <a:endParaRPr/>
          </a:p>
        </p:txBody>
      </p:sp>
      <p:sp>
        <p:nvSpPr>
          <p:cNvPr id="80" name="Google Shape;80;p17"/>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81" name="Google Shape;81;p17"/>
          <p:cNvSpPr txBox="1"/>
          <p:nvPr/>
        </p:nvSpPr>
        <p:spPr>
          <a:xfrm>
            <a:off x="829500" y="3000300"/>
            <a:ext cx="22725000" cy="1918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rgbClr val="0076B9"/>
              </a:buClr>
              <a:buSzPts val="4800"/>
              <a:buFont typeface="Helvetica Neue"/>
              <a:buChar char="●"/>
            </a:pPr>
            <a:r>
              <a:rPr b="1" lang="en-US" sz="4800" u="sng">
                <a:solidFill>
                  <a:schemeClr val="hlink"/>
                </a:solidFill>
                <a:latin typeface="Helvetica Neue"/>
                <a:ea typeface="Helvetica Neue"/>
                <a:cs typeface="Helvetica Neue"/>
                <a:sym typeface="Helvetica Neue"/>
                <a:hlinkClick r:id="rId3"/>
              </a:rPr>
              <a:t>https://docs.google.com/document/d/1EvC5y5P9fkzQY4dZfh4k-yfRNwHMmpA2-JWwPhHduA4/edit?usp=sharing</a:t>
            </a:r>
            <a:endParaRPr b="1" sz="4800">
              <a:solidFill>
                <a:srgbClr val="0076B9"/>
              </a:solidFill>
              <a:latin typeface="Helvetica Neue"/>
              <a:ea typeface="Helvetica Neue"/>
              <a:cs typeface="Helvetica Neue"/>
              <a:sym typeface="Helvetica Neue"/>
            </a:endParaRPr>
          </a:p>
          <a:p>
            <a:pPr indent="0" lvl="0" marL="0" rtl="0" algn="l">
              <a:spcBef>
                <a:spcPts val="0"/>
              </a:spcBef>
              <a:spcAft>
                <a:spcPts val="0"/>
              </a:spcAft>
              <a:buNone/>
            </a:pPr>
            <a:r>
              <a:t/>
            </a:r>
            <a:endParaRPr b="1" sz="4800">
              <a:solidFill>
                <a:srgbClr val="0076B9"/>
              </a:solidFill>
              <a:latin typeface="Helvetica Neue"/>
              <a:ea typeface="Helvetica Neue"/>
              <a:cs typeface="Helvetica Neue"/>
              <a:sym typeface="Helvetica Neue"/>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Critères de choix : </a:t>
            </a:r>
            <a:r>
              <a:rPr lang="en-US" sz="4800" u="sng">
                <a:solidFill>
                  <a:schemeClr val="hlink"/>
                </a:solidFill>
                <a:latin typeface="Helvetica Neue Light"/>
                <a:ea typeface="Helvetica Neue Light"/>
                <a:cs typeface="Helvetica Neue Light"/>
                <a:sym typeface="Helvetica Neue Light"/>
                <a:hlinkClick r:id="rId4"/>
              </a:rPr>
              <a:t>https://docs.google.com/spreadsheets/d/1Dlf8JgOq38p3Qiq-9cM3hh27DDrrpo18rZfNqlaUgqE/edit?usp=sharing</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CKAN</a:t>
            </a:r>
            <a:endParaRPr/>
          </a:p>
        </p:txBody>
      </p:sp>
      <p:pic>
        <p:nvPicPr>
          <p:cNvPr id="87" name="Google Shape;87;p18"/>
          <p:cNvPicPr preferRelativeResize="0"/>
          <p:nvPr/>
        </p:nvPicPr>
        <p:blipFill>
          <a:blip r:embed="rId3">
            <a:alphaModFix/>
          </a:blip>
          <a:stretch>
            <a:fillRect/>
          </a:stretch>
        </p:blipFill>
        <p:spPr>
          <a:xfrm>
            <a:off x="19410225" y="3091525"/>
            <a:ext cx="1905000" cy="1905000"/>
          </a:xfrm>
          <a:prstGeom prst="rect">
            <a:avLst/>
          </a:prstGeom>
          <a:noFill/>
          <a:ln>
            <a:noFill/>
          </a:ln>
        </p:spPr>
      </p:pic>
      <p:sp>
        <p:nvSpPr>
          <p:cNvPr id="88" name="Google Shape;88;p18"/>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rgbClr val="000000"/>
              </a:buClr>
              <a:buSzPts val="4800"/>
              <a:buFont typeface="Helvetica Neue"/>
              <a:buChar char="●"/>
            </a:pPr>
            <a:r>
              <a:rPr lang="en-US" sz="4800">
                <a:latin typeface="Helvetica Neue Light"/>
                <a:ea typeface="Helvetica Neue Light"/>
                <a:cs typeface="Helvetica Neue Light"/>
                <a:sym typeface="Helvetica Neue Light"/>
              </a:rPr>
              <a:t>Solution Libre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US" sz="4800">
                <a:latin typeface="Helvetica Neue Light"/>
                <a:ea typeface="Helvetica Neue Light"/>
                <a:cs typeface="Helvetica Neue Light"/>
                <a:sym typeface="Helvetica Neue Light"/>
              </a:rPr>
              <a:t>Une solution libre avec une communauté active est la solution bien souvent préférée par les « gros » sites comme data.gouv.fr. Reste le problème de l’hébergement qui doit être assuré indépendamment de la plateforme. Des combinaisons avec WordPress ou Drupal sont possibles pour assurer un hébergement et une interface plus conviviale.</a:t>
            </a:r>
            <a:endParaRPr sz="4800">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US" sz="4800">
                <a:latin typeface="Helvetica Neue Light"/>
                <a:ea typeface="Helvetica Neue Light"/>
                <a:cs typeface="Helvetica Neue Light"/>
                <a:sym typeface="Helvetica Neue Light"/>
              </a:rPr>
              <a:t>On trouve de nombreux exemples de sites open data qui utilisent CKAN ici : http://ckan.org/instances/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C’est clairement la solution préférée des sites gouvernementaux avec comme représentant les données ouvertes des Etats-Unis (data.gov) et celles du Royaume-Uni (data.gov.uk) ou encore celles de la France (data.gouv.fr).</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D’un point de vue technique, CKAN est un logiciel libre donc le code source est accessible et modifiable, il s’agit de code en Python pour le backend et de JavaScript pour la partie interface. Des technologies de gestion de données type PostgreSQL ou SQLAlchemy sont utilisées.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La mise en place peut être rapide mais la personnalisation et l’optimisation demande plus d’investissement qu’une solution clé en main. Une communauté de développeurs conséquente assure une évolution constante de la technologie et des outils.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En dehors des outils de recherche, de visualisation, de cartographie classiques, CKAN propose aussi des extensions externes qui sont rassemblées sur ce site : https://github.com/ckan/ckan/wiki/List-of-extensions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Il s’agit généralement d’extensions disponibles sur des sites importants qui ont été programmées par les équipe de ces sites.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CKAN est donc une solution non hébergée (même si des solutions payantes hébergées sont proposées sur le site) qui sera adaptée à une grosse quantité de jeux de données.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OpenDataSoft</a:t>
            </a:r>
            <a:endParaRPr/>
          </a:p>
        </p:txBody>
      </p:sp>
      <p:pic>
        <p:nvPicPr>
          <p:cNvPr id="94" name="Google Shape;94;p19"/>
          <p:cNvPicPr preferRelativeResize="0"/>
          <p:nvPr/>
        </p:nvPicPr>
        <p:blipFill>
          <a:blip r:embed="rId3">
            <a:alphaModFix/>
          </a:blip>
          <a:stretch>
            <a:fillRect/>
          </a:stretch>
        </p:blipFill>
        <p:spPr>
          <a:xfrm>
            <a:off x="19410225" y="3091525"/>
            <a:ext cx="1905000" cy="1905000"/>
          </a:xfrm>
          <a:prstGeom prst="rect">
            <a:avLst/>
          </a:prstGeom>
          <a:noFill/>
          <a:ln>
            <a:noFill/>
          </a:ln>
        </p:spPr>
      </p:pic>
      <p:sp>
        <p:nvSpPr>
          <p:cNvPr id="95" name="Google Shape;95;p19"/>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C’est la solution française ! Il s’agit d’une solution hébergée tout en un qui vous évite d’avoir à gérer des installations et des aspects trop techniques. L’inconvénient de ce type de solution est le manque de personnalisation et le coût récurrent lié à un abonnement.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OpenDataSoft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L’équipe d’OpenDataSoft est jeune et réactive ce qui assure une bonne maintenance et des nouveautés fréquentes. Il s’agit d’une start-up en pleine expansion.</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On pourra regretter l’absence d’extensions « externes » mais les visualisations existantes permettent déjà de nombreuses utilisations des données. De plus, un système d’API pour réutiliser les données dans des applications est mis à disposition.</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OpenDataSoft est une solution adaptée si vous voulez être accompagné dans toutes les étapes de votre politique open data. Leurs principaux clients sont français, notamment la mairie de Paris, la SNCF et bien d’autres.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Ils présentent de nombreux cas pratiques sur leur site.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pic>
        <p:nvPicPr>
          <p:cNvPr id="96" name="Google Shape;96;p19"/>
          <p:cNvPicPr preferRelativeResize="0"/>
          <p:nvPr/>
        </p:nvPicPr>
        <p:blipFill>
          <a:blip r:embed="rId4">
            <a:alphaModFix/>
          </a:blip>
          <a:stretch>
            <a:fillRect/>
          </a:stretch>
        </p:blipFill>
        <p:spPr>
          <a:xfrm>
            <a:off x="17739025" y="1969300"/>
            <a:ext cx="5247400" cy="435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uData</a:t>
            </a:r>
            <a:endParaRPr/>
          </a:p>
        </p:txBody>
      </p:sp>
      <p:pic>
        <p:nvPicPr>
          <p:cNvPr id="102" name="Google Shape;102;p20"/>
          <p:cNvPicPr preferRelativeResize="0"/>
          <p:nvPr/>
        </p:nvPicPr>
        <p:blipFill>
          <a:blip r:embed="rId3">
            <a:alphaModFix/>
          </a:blip>
          <a:stretch>
            <a:fillRect/>
          </a:stretch>
        </p:blipFill>
        <p:spPr>
          <a:xfrm>
            <a:off x="4042050" y="1969300"/>
            <a:ext cx="16299875" cy="11259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3908713" y="1912050"/>
            <a:ext cx="16566576" cy="10732250"/>
          </a:xfrm>
          <a:prstGeom prst="rect">
            <a:avLst/>
          </a:prstGeom>
          <a:noFill/>
          <a:ln>
            <a:noFill/>
          </a:ln>
        </p:spPr>
      </p:pic>
      <p:sp>
        <p:nvSpPr>
          <p:cNvPr id="108" name="Google Shape;108;p21"/>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Comparaison des solutions</a:t>
            </a:r>
            <a:endParaRPr/>
          </a:p>
        </p:txBody>
      </p:sp>
      <p:sp>
        <p:nvSpPr>
          <p:cNvPr id="109" name="Google Shape;109;p21"/>
          <p:cNvSpPr txBox="1"/>
          <p:nvPr/>
        </p:nvSpPr>
        <p:spPr>
          <a:xfrm>
            <a:off x="5727300" y="12644300"/>
            <a:ext cx="12929400" cy="7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Source</a:t>
            </a:r>
            <a:r>
              <a:rPr lang="en-US" sz="2400"/>
              <a:t> : </a:t>
            </a:r>
            <a:r>
              <a:rPr lang="en-US" sz="2400"/>
              <a:t>State-of-the-art Report and Evaluation of Existing Open Data Platforms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En France</a:t>
            </a:r>
            <a:endParaRPr/>
          </a:p>
        </p:txBody>
      </p:sp>
      <p:pic>
        <p:nvPicPr>
          <p:cNvPr id="115" name="Google Shape;115;p22"/>
          <p:cNvPicPr preferRelativeResize="0"/>
          <p:nvPr/>
        </p:nvPicPr>
        <p:blipFill>
          <a:blip r:embed="rId3">
            <a:alphaModFix/>
          </a:blip>
          <a:stretch>
            <a:fillRect/>
          </a:stretch>
        </p:blipFill>
        <p:spPr>
          <a:xfrm>
            <a:off x="8696325" y="5255200"/>
            <a:ext cx="6991350" cy="1543050"/>
          </a:xfrm>
          <a:prstGeom prst="rect">
            <a:avLst/>
          </a:prstGeom>
          <a:noFill/>
          <a:ln>
            <a:noFill/>
          </a:ln>
        </p:spPr>
      </p:pic>
      <p:sp>
        <p:nvSpPr>
          <p:cNvPr id="116" name="Google Shape;116;p22"/>
          <p:cNvSpPr txBox="1"/>
          <p:nvPr/>
        </p:nvSpPr>
        <p:spPr>
          <a:xfrm>
            <a:off x="8820900" y="6950650"/>
            <a:ext cx="7504200" cy="10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rgbClr val="0076B9"/>
                </a:solidFill>
                <a:latin typeface="Helvetica Neue"/>
                <a:ea typeface="Helvetica Neue"/>
                <a:cs typeface="Helvetica Neue"/>
                <a:sym typeface="Helvetica Neue"/>
              </a:rPr>
              <a:t>Catalogue de référence</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