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13716000" cx="24384000"/>
  <p:notesSz cx="6858000" cy="9144000"/>
  <p:embeddedFontLst>
    <p:embeddedFont>
      <p:font typeface="Roboto"/>
      <p:regular r:id="rId37"/>
      <p:bold r:id="rId38"/>
      <p:italic r:id="rId39"/>
      <p:boldItalic r:id="rId40"/>
    </p:embeddedFont>
    <p:embeddedFont>
      <p:font typeface="Helvetica Neue"/>
      <p:regular r:id="rId41"/>
      <p:bold r:id="rId42"/>
      <p:italic r:id="rId43"/>
      <p:boldItalic r:id="rId44"/>
    </p:embeddedFont>
    <p:embeddedFont>
      <p:font typeface="Arial Black"/>
      <p:regular r:id="rId45"/>
    </p:embeddedFont>
    <p:embeddedFont>
      <p:font typeface="Helvetica Neue Light"/>
      <p:regular r:id="rId46"/>
      <p:bold r:id="rId47"/>
      <p:italic r:id="rId48"/>
      <p:boldItalic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HelveticaNeue-bold.fntdata"/><Relationship Id="rId41" Type="http://schemas.openxmlformats.org/officeDocument/2006/relationships/font" Target="fonts/HelveticaNeue-regular.fntdata"/><Relationship Id="rId44" Type="http://schemas.openxmlformats.org/officeDocument/2006/relationships/font" Target="fonts/HelveticaNeue-boldItalic.fntdata"/><Relationship Id="rId43" Type="http://schemas.openxmlformats.org/officeDocument/2006/relationships/font" Target="fonts/HelveticaNeue-italic.fntdata"/><Relationship Id="rId46" Type="http://schemas.openxmlformats.org/officeDocument/2006/relationships/font" Target="fonts/HelveticaNeueLight-regular.fntdata"/><Relationship Id="rId45"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HelveticaNeueLight-italic.fntdata"/><Relationship Id="rId47" Type="http://schemas.openxmlformats.org/officeDocument/2006/relationships/font" Target="fonts/HelveticaNeueLight-bold.fntdata"/><Relationship Id="rId49" Type="http://schemas.openxmlformats.org/officeDocument/2006/relationships/font" Target="fonts/HelveticaNeue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regular.fntdata"/><Relationship Id="rId36" Type="http://schemas.openxmlformats.org/officeDocument/2006/relationships/slide" Target="slides/slide31.xml"/><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b8d97a86d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5b8d97a86d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5b8d97a86d_0_8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5b8d97a86d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b8d97a86d_0_1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5b8d97a86d_0_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5b8d97a86d_0_1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Béa</a:t>
            </a:r>
            <a:endParaRPr/>
          </a:p>
        </p:txBody>
      </p:sp>
      <p:sp>
        <p:nvSpPr>
          <p:cNvPr id="368" name="Google Shape;368;g5b8d97a86d_0_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cedc92c26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5cedc92c2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5b8d97a86d_0_20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Béa</a:t>
            </a:r>
            <a:endParaRPr/>
          </a:p>
        </p:txBody>
      </p:sp>
      <p:sp>
        <p:nvSpPr>
          <p:cNvPr id="380" name="Google Shape;380;g5b8d97a86d_0_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5b8d97a86d_0_2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Béa</a:t>
            </a:r>
            <a:endParaRPr/>
          </a:p>
        </p:txBody>
      </p:sp>
      <p:sp>
        <p:nvSpPr>
          <p:cNvPr id="391" name="Google Shape;391;g5b8d97a86d_0_2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5cedc92698_0_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5cedc92698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5cedc92698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5cedc92698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5cedc92698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5cedc92698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5cedc92698_0_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5cedc92698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5cedc92698_0_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5cedc92698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5cedc92698_0_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5cedc92698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5cedc92698_0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5cedc92698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g5cedc92698_0_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5cedc92698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cedc92698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5cedc92698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5cedc92698_0_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5cedc92698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b8d97a86d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5b8d97a86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ca1c84bf2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5ca1c84bf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showMasterSp="0" type="title">
  <p:cSld name="TITLE">
    <p:spTree>
      <p:nvGrpSpPr>
        <p:cNvPr id="10" name="Shape 10"/>
        <p:cNvGrpSpPr/>
        <p:nvPr/>
      </p:nvGrpSpPr>
      <p:grpSpPr>
        <a:xfrm>
          <a:off x="0" y="0"/>
          <a:ext cx="0" cy="0"/>
          <a:chOff x="0" y="0"/>
          <a:chExt cx="0" cy="0"/>
        </a:xfrm>
      </p:grpSpPr>
      <p:sp>
        <p:nvSpPr>
          <p:cNvPr id="11" name="Google Shape;11;p2"/>
          <p:cNvSpPr txBox="1"/>
          <p:nvPr>
            <p:ph type="title"/>
          </p:nvPr>
        </p:nvSpPr>
        <p:spPr>
          <a:xfrm>
            <a:off x="4833937" y="2303859"/>
            <a:ext cx="14716126" cy="4643438"/>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11200"/>
              <a:buFont typeface="Times New Roman"/>
              <a:buNone/>
              <a:defRPr>
                <a:latin typeface="Times New Roman"/>
                <a:ea typeface="Times New Roman"/>
                <a:cs typeface="Times New Roman"/>
                <a:sym typeface="Times New Roman"/>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2" name="Google Shape;12;p2"/>
          <p:cNvSpPr txBox="1"/>
          <p:nvPr>
            <p:ph idx="1" type="body"/>
          </p:nvPr>
        </p:nvSpPr>
        <p:spPr>
          <a:xfrm>
            <a:off x="4833937" y="7090171"/>
            <a:ext cx="14716126" cy="1589486"/>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13" name="Google Shape;13;p2"/>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6" name="Shape 46"/>
        <p:cNvGrpSpPr/>
        <p:nvPr/>
      </p:nvGrpSpPr>
      <p:grpSpPr>
        <a:xfrm>
          <a:off x="0" y="0"/>
          <a:ext cx="0" cy="0"/>
          <a:chOff x="0" y="0"/>
          <a:chExt cx="0" cy="0"/>
        </a:xfrm>
      </p:grpSpPr>
      <p:sp>
        <p:nvSpPr>
          <p:cNvPr id="47" name="Google Shape;47;p11"/>
          <p:cNvSpPr/>
          <p:nvPr>
            <p:ph idx="2" type="pic"/>
          </p:nvPr>
        </p:nvSpPr>
        <p:spPr>
          <a:xfrm>
            <a:off x="12495609" y="7161609"/>
            <a:ext cx="7500938" cy="53042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8" name="Google Shape;48;p11"/>
          <p:cNvSpPr/>
          <p:nvPr>
            <p:ph idx="3" type="pic"/>
          </p:nvPr>
        </p:nvSpPr>
        <p:spPr>
          <a:xfrm>
            <a:off x="12495609" y="1250156"/>
            <a:ext cx="7500938" cy="53042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9" name="Google Shape;49;p11"/>
          <p:cNvSpPr/>
          <p:nvPr>
            <p:ph idx="4" type="pic"/>
          </p:nvPr>
        </p:nvSpPr>
        <p:spPr>
          <a:xfrm>
            <a:off x="4387453" y="1250156"/>
            <a:ext cx="7500938" cy="1121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50" name="Google Shape;50;p11"/>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51" name="Shape 51"/>
        <p:cNvGrpSpPr/>
        <p:nvPr/>
      </p:nvGrpSpPr>
      <p:grpSpPr>
        <a:xfrm>
          <a:off x="0" y="0"/>
          <a:ext cx="0" cy="0"/>
          <a:chOff x="0" y="0"/>
          <a:chExt cx="0" cy="0"/>
        </a:xfrm>
      </p:grpSpPr>
      <p:sp>
        <p:nvSpPr>
          <p:cNvPr id="52" name="Google Shape;52;p12"/>
          <p:cNvSpPr txBox="1"/>
          <p:nvPr>
            <p:ph idx="1" type="body"/>
          </p:nvPr>
        </p:nvSpPr>
        <p:spPr>
          <a:xfrm>
            <a:off x="4833937" y="8947546"/>
            <a:ext cx="14716126" cy="647701"/>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53" name="Google Shape;53;p12"/>
          <p:cNvSpPr txBox="1"/>
          <p:nvPr>
            <p:ph idx="2" type="body"/>
          </p:nvPr>
        </p:nvSpPr>
        <p:spPr>
          <a:xfrm>
            <a:off x="4833937" y="5997575"/>
            <a:ext cx="14716126" cy="863601"/>
          </a:xfrm>
          <a:prstGeom prst="rect">
            <a:avLst/>
          </a:prstGeom>
          <a:noFill/>
          <a:ln>
            <a:noFill/>
          </a:ln>
        </p:spPr>
        <p:txBody>
          <a:bodyPr anchorCtr="0" anchor="ctr"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4600"/>
              <a:buFont typeface="Helvetica Neue"/>
              <a:buNone/>
              <a:defRPr sz="4600">
                <a:latin typeface="Helvetica Neue"/>
                <a:ea typeface="Helvetica Neue"/>
                <a:cs typeface="Helvetica Neue"/>
                <a:sym typeface="Helvetica Neue"/>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54" name="Google Shape;54;p12"/>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5" name="Shape 55"/>
        <p:cNvGrpSpPr/>
        <p:nvPr/>
      </p:nvGrpSpPr>
      <p:grpSpPr>
        <a:xfrm>
          <a:off x="0" y="0"/>
          <a:ext cx="0" cy="0"/>
          <a:chOff x="0" y="0"/>
          <a:chExt cx="0" cy="0"/>
        </a:xfrm>
      </p:grpSpPr>
      <p:sp>
        <p:nvSpPr>
          <p:cNvPr id="56" name="Google Shape;56;p13"/>
          <p:cNvSpPr/>
          <p:nvPr>
            <p:ph idx="2" type="pic"/>
          </p:nvPr>
        </p:nvSpPr>
        <p:spPr>
          <a:xfrm>
            <a:off x="3047999" y="0"/>
            <a:ext cx="18288001" cy="137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57" name="Google Shape;57;p13"/>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showMasterSp="0" type="title">
  <p:cSld name="TITLE">
    <p:spTree>
      <p:nvGrpSpPr>
        <p:cNvPr id="63" name="Shape 63"/>
        <p:cNvGrpSpPr/>
        <p:nvPr/>
      </p:nvGrpSpPr>
      <p:grpSpPr>
        <a:xfrm>
          <a:off x="0" y="0"/>
          <a:ext cx="0" cy="0"/>
          <a:chOff x="0" y="0"/>
          <a:chExt cx="0" cy="0"/>
        </a:xfrm>
      </p:grpSpPr>
      <p:sp>
        <p:nvSpPr>
          <p:cNvPr id="64" name="Google Shape;64;p15"/>
          <p:cNvSpPr txBox="1"/>
          <p:nvPr>
            <p:ph type="title"/>
          </p:nvPr>
        </p:nvSpPr>
        <p:spPr>
          <a:xfrm>
            <a:off x="4833937" y="2303859"/>
            <a:ext cx="14716200" cy="4643400"/>
          </a:xfrm>
          <a:prstGeom prst="rect">
            <a:avLst/>
          </a:prstGeom>
          <a:noFill/>
          <a:ln>
            <a:noFill/>
          </a:ln>
        </p:spPr>
        <p:txBody>
          <a:bodyPr anchorCtr="0" anchor="b" bIns="71425" lIns="71425" spcFirstLastPara="1" rIns="71425" wrap="square" tIns="71425">
            <a:noAutofit/>
          </a:bodyPr>
          <a:lstStyle>
            <a:lvl1pPr lvl="0" rtl="0" algn="ctr">
              <a:lnSpc>
                <a:spcPct val="100000"/>
              </a:lnSpc>
              <a:spcBef>
                <a:spcPts val="0"/>
              </a:spcBef>
              <a:spcAft>
                <a:spcPts val="0"/>
              </a:spcAft>
              <a:buClr>
                <a:srgbClr val="000000"/>
              </a:buClr>
              <a:buSzPts val="11200"/>
              <a:buFont typeface="Times New Roman"/>
              <a:buNone/>
              <a:defRPr>
                <a:latin typeface="Times New Roman"/>
                <a:ea typeface="Times New Roman"/>
                <a:cs typeface="Times New Roman"/>
                <a:sym typeface="Times New Roman"/>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65" name="Google Shape;65;p15"/>
          <p:cNvSpPr txBox="1"/>
          <p:nvPr>
            <p:ph idx="1" type="body"/>
          </p:nvPr>
        </p:nvSpPr>
        <p:spPr>
          <a:xfrm>
            <a:off x="4833937" y="7090171"/>
            <a:ext cx="14716200" cy="1589400"/>
          </a:xfrm>
          <a:prstGeom prst="rect">
            <a:avLst/>
          </a:prstGeom>
          <a:noFill/>
          <a:ln>
            <a:noFill/>
          </a:ln>
        </p:spPr>
        <p:txBody>
          <a:bodyPr anchorCtr="0" anchor="t" bIns="71425" lIns="71425" spcFirstLastPara="1" rIns="71425" wrap="square" tIns="71425">
            <a:noAutofit/>
          </a:bodyPr>
          <a:lstStyle>
            <a:lvl1pPr indent="-228600" lvl="0" marL="457200" rtl="0" algn="ctr">
              <a:lnSpc>
                <a:spcPct val="100000"/>
              </a:lnSpc>
              <a:spcBef>
                <a:spcPts val="0"/>
              </a:spcBef>
              <a:spcAft>
                <a:spcPts val="0"/>
              </a:spcAft>
              <a:buClr>
                <a:srgbClr val="000000"/>
              </a:buClr>
              <a:buSzPts val="5200"/>
              <a:buFont typeface="Helvetica Neue"/>
              <a:buNone/>
              <a:defRPr sz="5200"/>
            </a:lvl1pPr>
            <a:lvl2pPr indent="-228600" lvl="1" marL="914400" rtl="0" algn="ctr">
              <a:lnSpc>
                <a:spcPct val="100000"/>
              </a:lnSpc>
              <a:spcBef>
                <a:spcPts val="0"/>
              </a:spcBef>
              <a:spcAft>
                <a:spcPts val="0"/>
              </a:spcAft>
              <a:buClr>
                <a:srgbClr val="000000"/>
              </a:buClr>
              <a:buSzPts val="5200"/>
              <a:buFont typeface="Helvetica Neue"/>
              <a:buNone/>
              <a:defRPr sz="5200"/>
            </a:lvl2pPr>
            <a:lvl3pPr indent="-228600" lvl="2" marL="1371600" rtl="0" algn="ctr">
              <a:lnSpc>
                <a:spcPct val="100000"/>
              </a:lnSpc>
              <a:spcBef>
                <a:spcPts val="0"/>
              </a:spcBef>
              <a:spcAft>
                <a:spcPts val="0"/>
              </a:spcAft>
              <a:buClr>
                <a:srgbClr val="000000"/>
              </a:buClr>
              <a:buSzPts val="5200"/>
              <a:buFont typeface="Helvetica Neue"/>
              <a:buNone/>
              <a:defRPr sz="5200"/>
            </a:lvl3pPr>
            <a:lvl4pPr indent="-228600" lvl="3" marL="1828800" rtl="0" algn="ctr">
              <a:lnSpc>
                <a:spcPct val="100000"/>
              </a:lnSpc>
              <a:spcBef>
                <a:spcPts val="0"/>
              </a:spcBef>
              <a:spcAft>
                <a:spcPts val="0"/>
              </a:spcAft>
              <a:buClr>
                <a:srgbClr val="000000"/>
              </a:buClr>
              <a:buSzPts val="5200"/>
              <a:buFont typeface="Helvetica Neue"/>
              <a:buNone/>
              <a:defRPr sz="5200"/>
            </a:lvl4pPr>
            <a:lvl5pPr indent="-228600" lvl="4" marL="2286000" rtl="0" algn="ctr">
              <a:lnSpc>
                <a:spcPct val="100000"/>
              </a:lnSpc>
              <a:spcBef>
                <a:spcPts val="0"/>
              </a:spcBef>
              <a:spcAft>
                <a:spcPts val="0"/>
              </a:spcAft>
              <a:buClr>
                <a:srgbClr val="000000"/>
              </a:buClr>
              <a:buSzPts val="5200"/>
              <a:buFont typeface="Helvetica Neue"/>
              <a:buNone/>
              <a:defRPr sz="5200"/>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66" name="Google Shape;66;p15"/>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tx">
  <p:cSld name="TITLE_AND_BODY">
    <p:spTree>
      <p:nvGrpSpPr>
        <p:cNvPr id="67" name="Shape 6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68" name="Shape 68"/>
        <p:cNvGrpSpPr/>
        <p:nvPr/>
      </p:nvGrpSpPr>
      <p:grpSpPr>
        <a:xfrm>
          <a:off x="0" y="0"/>
          <a:ext cx="0" cy="0"/>
          <a:chOff x="0" y="0"/>
          <a:chExt cx="0" cy="0"/>
        </a:xfrm>
      </p:grpSpPr>
      <p:sp>
        <p:nvSpPr>
          <p:cNvPr id="69" name="Google Shape;69;p17"/>
          <p:cNvSpPr/>
          <p:nvPr>
            <p:ph idx="2" type="pic"/>
          </p:nvPr>
        </p:nvSpPr>
        <p:spPr>
          <a:xfrm>
            <a:off x="5334000" y="946546"/>
            <a:ext cx="13716000" cy="8304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70" name="Google Shape;70;p17"/>
          <p:cNvSpPr txBox="1"/>
          <p:nvPr>
            <p:ph type="title"/>
          </p:nvPr>
        </p:nvSpPr>
        <p:spPr>
          <a:xfrm>
            <a:off x="4833937" y="9447609"/>
            <a:ext cx="14716200" cy="2000400"/>
          </a:xfrm>
          <a:prstGeom prst="rect">
            <a:avLst/>
          </a:prstGeom>
          <a:noFill/>
          <a:ln>
            <a:noFill/>
          </a:ln>
        </p:spPr>
        <p:txBody>
          <a:bodyPr anchorCtr="0" anchor="b" bIns="71425" lIns="71425" spcFirstLastPara="1" rIns="71425" wrap="square" tIns="71425">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1" name="Google Shape;71;p17"/>
          <p:cNvSpPr txBox="1"/>
          <p:nvPr>
            <p:ph idx="1" type="body"/>
          </p:nvPr>
        </p:nvSpPr>
        <p:spPr>
          <a:xfrm>
            <a:off x="4833937" y="11465718"/>
            <a:ext cx="14716200" cy="1589400"/>
          </a:xfrm>
          <a:prstGeom prst="rect">
            <a:avLst/>
          </a:prstGeom>
          <a:noFill/>
          <a:ln>
            <a:noFill/>
          </a:ln>
        </p:spPr>
        <p:txBody>
          <a:bodyPr anchorCtr="0" anchor="t" bIns="71425" lIns="71425" spcFirstLastPara="1" rIns="71425" wrap="square" tIns="71425">
            <a:noAutofit/>
          </a:bodyPr>
          <a:lstStyle>
            <a:lvl1pPr indent="-228600" lvl="0" marL="457200" rtl="0" algn="ctr">
              <a:lnSpc>
                <a:spcPct val="100000"/>
              </a:lnSpc>
              <a:spcBef>
                <a:spcPts val="0"/>
              </a:spcBef>
              <a:spcAft>
                <a:spcPts val="0"/>
              </a:spcAft>
              <a:buClr>
                <a:srgbClr val="000000"/>
              </a:buClr>
              <a:buSzPts val="5200"/>
              <a:buFont typeface="Helvetica Neue"/>
              <a:buNone/>
              <a:defRPr sz="5200"/>
            </a:lvl1pPr>
            <a:lvl2pPr indent="-228600" lvl="1" marL="914400" rtl="0" algn="ctr">
              <a:lnSpc>
                <a:spcPct val="100000"/>
              </a:lnSpc>
              <a:spcBef>
                <a:spcPts val="0"/>
              </a:spcBef>
              <a:spcAft>
                <a:spcPts val="0"/>
              </a:spcAft>
              <a:buClr>
                <a:srgbClr val="000000"/>
              </a:buClr>
              <a:buSzPts val="5200"/>
              <a:buFont typeface="Helvetica Neue"/>
              <a:buNone/>
              <a:defRPr sz="5200"/>
            </a:lvl2pPr>
            <a:lvl3pPr indent="-228600" lvl="2" marL="1371600" rtl="0" algn="ctr">
              <a:lnSpc>
                <a:spcPct val="100000"/>
              </a:lnSpc>
              <a:spcBef>
                <a:spcPts val="0"/>
              </a:spcBef>
              <a:spcAft>
                <a:spcPts val="0"/>
              </a:spcAft>
              <a:buClr>
                <a:srgbClr val="000000"/>
              </a:buClr>
              <a:buSzPts val="5200"/>
              <a:buFont typeface="Helvetica Neue"/>
              <a:buNone/>
              <a:defRPr sz="5200"/>
            </a:lvl3pPr>
            <a:lvl4pPr indent="-228600" lvl="3" marL="1828800" rtl="0" algn="ctr">
              <a:lnSpc>
                <a:spcPct val="100000"/>
              </a:lnSpc>
              <a:spcBef>
                <a:spcPts val="0"/>
              </a:spcBef>
              <a:spcAft>
                <a:spcPts val="0"/>
              </a:spcAft>
              <a:buClr>
                <a:srgbClr val="000000"/>
              </a:buClr>
              <a:buSzPts val="5200"/>
              <a:buFont typeface="Helvetica Neue"/>
              <a:buNone/>
              <a:defRPr sz="5200"/>
            </a:lvl4pPr>
            <a:lvl5pPr indent="-228600" lvl="4" marL="2286000" rtl="0" algn="ctr">
              <a:lnSpc>
                <a:spcPct val="100000"/>
              </a:lnSpc>
              <a:spcBef>
                <a:spcPts val="0"/>
              </a:spcBef>
              <a:spcAft>
                <a:spcPts val="0"/>
              </a:spcAft>
              <a:buClr>
                <a:srgbClr val="000000"/>
              </a:buClr>
              <a:buSzPts val="5200"/>
              <a:buFont typeface="Helvetica Neue"/>
              <a:buNone/>
              <a:defRPr sz="5200"/>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72" name="Google Shape;72;p17"/>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73" name="Shape 73"/>
        <p:cNvGrpSpPr/>
        <p:nvPr/>
      </p:nvGrpSpPr>
      <p:grpSpPr>
        <a:xfrm>
          <a:off x="0" y="0"/>
          <a:ext cx="0" cy="0"/>
          <a:chOff x="0" y="0"/>
          <a:chExt cx="0" cy="0"/>
        </a:xfrm>
      </p:grpSpPr>
      <p:sp>
        <p:nvSpPr>
          <p:cNvPr id="74" name="Google Shape;74;p18"/>
          <p:cNvSpPr txBox="1"/>
          <p:nvPr>
            <p:ph type="title"/>
          </p:nvPr>
        </p:nvSpPr>
        <p:spPr>
          <a:xfrm>
            <a:off x="4833937" y="4536281"/>
            <a:ext cx="14716200" cy="4643400"/>
          </a:xfrm>
          <a:prstGeom prst="rect">
            <a:avLst/>
          </a:prstGeom>
          <a:noFill/>
          <a:ln>
            <a:noFill/>
          </a:ln>
        </p:spPr>
        <p:txBody>
          <a:bodyPr anchorCtr="0" anchor="ctr" bIns="71425" lIns="71425" spcFirstLastPara="1" rIns="71425" wrap="square" tIns="71425">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5" name="Google Shape;75;p18"/>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76" name="Shape 76"/>
        <p:cNvGrpSpPr/>
        <p:nvPr/>
      </p:nvGrpSpPr>
      <p:grpSpPr>
        <a:xfrm>
          <a:off x="0" y="0"/>
          <a:ext cx="0" cy="0"/>
          <a:chOff x="0" y="0"/>
          <a:chExt cx="0" cy="0"/>
        </a:xfrm>
      </p:grpSpPr>
      <p:sp>
        <p:nvSpPr>
          <p:cNvPr id="77" name="Google Shape;77;p19"/>
          <p:cNvSpPr/>
          <p:nvPr>
            <p:ph idx="2" type="pic"/>
          </p:nvPr>
        </p:nvSpPr>
        <p:spPr>
          <a:xfrm>
            <a:off x="12495609" y="892968"/>
            <a:ext cx="7500900" cy="1155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78" name="Google Shape;78;p19"/>
          <p:cNvSpPr txBox="1"/>
          <p:nvPr>
            <p:ph type="title"/>
          </p:nvPr>
        </p:nvSpPr>
        <p:spPr>
          <a:xfrm>
            <a:off x="4387453" y="892968"/>
            <a:ext cx="7500900" cy="5607900"/>
          </a:xfrm>
          <a:prstGeom prst="rect">
            <a:avLst/>
          </a:prstGeom>
          <a:noFill/>
          <a:ln>
            <a:noFill/>
          </a:ln>
        </p:spPr>
        <p:txBody>
          <a:bodyPr anchorCtr="0" anchor="b" bIns="71425" lIns="71425" spcFirstLastPara="1" rIns="71425" wrap="square" tIns="71425">
            <a:noAutofit/>
          </a:bodyPr>
          <a:lstStyle>
            <a:lvl1pPr lvl="0" rtl="0" algn="ctr">
              <a:lnSpc>
                <a:spcPct val="100000"/>
              </a:lnSpc>
              <a:spcBef>
                <a:spcPts val="0"/>
              </a:spcBef>
              <a:spcAft>
                <a:spcPts val="0"/>
              </a:spcAft>
              <a:buClr>
                <a:srgbClr val="000000"/>
              </a:buClr>
              <a:buSzPts val="8400"/>
              <a:buFont typeface="Helvetica Neue"/>
              <a:buNone/>
              <a:defRPr sz="8400"/>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79" name="Google Shape;79;p19"/>
          <p:cNvSpPr txBox="1"/>
          <p:nvPr>
            <p:ph idx="1" type="body"/>
          </p:nvPr>
        </p:nvSpPr>
        <p:spPr>
          <a:xfrm>
            <a:off x="4387453" y="6643687"/>
            <a:ext cx="7500900" cy="5786400"/>
          </a:xfrm>
          <a:prstGeom prst="rect">
            <a:avLst/>
          </a:prstGeom>
          <a:noFill/>
          <a:ln>
            <a:noFill/>
          </a:ln>
        </p:spPr>
        <p:txBody>
          <a:bodyPr anchorCtr="0" anchor="t" bIns="71425" lIns="71425" spcFirstLastPara="1" rIns="71425" wrap="square" tIns="71425">
            <a:noAutofit/>
          </a:bodyPr>
          <a:lstStyle>
            <a:lvl1pPr indent="-228600" lvl="0" marL="457200" rtl="0" algn="ctr">
              <a:lnSpc>
                <a:spcPct val="100000"/>
              </a:lnSpc>
              <a:spcBef>
                <a:spcPts val="0"/>
              </a:spcBef>
              <a:spcAft>
                <a:spcPts val="0"/>
              </a:spcAft>
              <a:buClr>
                <a:srgbClr val="000000"/>
              </a:buClr>
              <a:buSzPts val="5200"/>
              <a:buFont typeface="Helvetica Neue"/>
              <a:buNone/>
              <a:defRPr sz="5200"/>
            </a:lvl1pPr>
            <a:lvl2pPr indent="-228600" lvl="1" marL="914400" rtl="0" algn="ctr">
              <a:lnSpc>
                <a:spcPct val="100000"/>
              </a:lnSpc>
              <a:spcBef>
                <a:spcPts val="0"/>
              </a:spcBef>
              <a:spcAft>
                <a:spcPts val="0"/>
              </a:spcAft>
              <a:buClr>
                <a:srgbClr val="000000"/>
              </a:buClr>
              <a:buSzPts val="5200"/>
              <a:buFont typeface="Helvetica Neue"/>
              <a:buNone/>
              <a:defRPr sz="5200"/>
            </a:lvl2pPr>
            <a:lvl3pPr indent="-228600" lvl="2" marL="1371600" rtl="0" algn="ctr">
              <a:lnSpc>
                <a:spcPct val="100000"/>
              </a:lnSpc>
              <a:spcBef>
                <a:spcPts val="0"/>
              </a:spcBef>
              <a:spcAft>
                <a:spcPts val="0"/>
              </a:spcAft>
              <a:buClr>
                <a:srgbClr val="000000"/>
              </a:buClr>
              <a:buSzPts val="5200"/>
              <a:buFont typeface="Helvetica Neue"/>
              <a:buNone/>
              <a:defRPr sz="5200"/>
            </a:lvl3pPr>
            <a:lvl4pPr indent="-228600" lvl="3" marL="1828800" rtl="0" algn="ctr">
              <a:lnSpc>
                <a:spcPct val="100000"/>
              </a:lnSpc>
              <a:spcBef>
                <a:spcPts val="0"/>
              </a:spcBef>
              <a:spcAft>
                <a:spcPts val="0"/>
              </a:spcAft>
              <a:buClr>
                <a:srgbClr val="000000"/>
              </a:buClr>
              <a:buSzPts val="5200"/>
              <a:buFont typeface="Helvetica Neue"/>
              <a:buNone/>
              <a:defRPr sz="5200"/>
            </a:lvl4pPr>
            <a:lvl5pPr indent="-228600" lvl="4" marL="2286000" rtl="0" algn="ctr">
              <a:lnSpc>
                <a:spcPct val="100000"/>
              </a:lnSpc>
              <a:spcBef>
                <a:spcPts val="0"/>
              </a:spcBef>
              <a:spcAft>
                <a:spcPts val="0"/>
              </a:spcAft>
              <a:buClr>
                <a:srgbClr val="000000"/>
              </a:buClr>
              <a:buSzPts val="5200"/>
              <a:buFont typeface="Helvetica Neue"/>
              <a:buNone/>
              <a:defRPr sz="5200"/>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80" name="Google Shape;80;p19"/>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81" name="Shape 81"/>
        <p:cNvGrpSpPr/>
        <p:nvPr/>
      </p:nvGrpSpPr>
      <p:grpSpPr>
        <a:xfrm>
          <a:off x="0" y="0"/>
          <a:ext cx="0" cy="0"/>
          <a:chOff x="0" y="0"/>
          <a:chExt cx="0" cy="0"/>
        </a:xfrm>
      </p:grpSpPr>
      <p:sp>
        <p:nvSpPr>
          <p:cNvPr id="82" name="Google Shape;82;p20"/>
          <p:cNvSpPr txBox="1"/>
          <p:nvPr>
            <p:ph type="title"/>
          </p:nvPr>
        </p:nvSpPr>
        <p:spPr>
          <a:xfrm>
            <a:off x="4387453" y="357187"/>
            <a:ext cx="15609000" cy="3036000"/>
          </a:xfrm>
          <a:prstGeom prst="rect">
            <a:avLst/>
          </a:prstGeom>
          <a:noFill/>
          <a:ln>
            <a:noFill/>
          </a:ln>
        </p:spPr>
        <p:txBody>
          <a:bodyPr anchorCtr="0" anchor="ctr" bIns="71425" lIns="71425" spcFirstLastPara="1" rIns="71425" wrap="square" tIns="71425">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83" name="Google Shape;83;p20"/>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84" name="Shape 84"/>
        <p:cNvGrpSpPr/>
        <p:nvPr/>
      </p:nvGrpSpPr>
      <p:grpSpPr>
        <a:xfrm>
          <a:off x="0" y="0"/>
          <a:ext cx="0" cy="0"/>
          <a:chOff x="0" y="0"/>
          <a:chExt cx="0" cy="0"/>
        </a:xfrm>
      </p:grpSpPr>
      <p:sp>
        <p:nvSpPr>
          <p:cNvPr id="85" name="Google Shape;85;p21"/>
          <p:cNvSpPr txBox="1"/>
          <p:nvPr>
            <p:ph type="title"/>
          </p:nvPr>
        </p:nvSpPr>
        <p:spPr>
          <a:xfrm>
            <a:off x="4387453" y="357187"/>
            <a:ext cx="15609000" cy="3036000"/>
          </a:xfrm>
          <a:prstGeom prst="rect">
            <a:avLst/>
          </a:prstGeom>
          <a:noFill/>
          <a:ln>
            <a:noFill/>
          </a:ln>
        </p:spPr>
        <p:txBody>
          <a:bodyPr anchorCtr="0" anchor="ctr" bIns="71425" lIns="71425" spcFirstLastPara="1" rIns="71425" wrap="square" tIns="71425">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86" name="Google Shape;86;p21"/>
          <p:cNvSpPr txBox="1"/>
          <p:nvPr>
            <p:ph idx="1" type="body"/>
          </p:nvPr>
        </p:nvSpPr>
        <p:spPr>
          <a:xfrm>
            <a:off x="4387453" y="3643312"/>
            <a:ext cx="15609000" cy="8840400"/>
          </a:xfrm>
          <a:prstGeom prst="rect">
            <a:avLst/>
          </a:prstGeom>
          <a:noFill/>
          <a:ln>
            <a:noFill/>
          </a:ln>
        </p:spPr>
        <p:txBody>
          <a:bodyPr anchorCtr="0" anchor="ctr" bIns="71425" lIns="71425" spcFirstLastPara="1" rIns="71425" wrap="square" tIns="71425">
            <a:noAutofit/>
          </a:bodyPr>
          <a:lstStyle>
            <a:lvl1pPr indent="-394335" lvl="0" marL="457200" rtl="0" algn="l">
              <a:lnSpc>
                <a:spcPct val="100000"/>
              </a:lnSpc>
              <a:spcBef>
                <a:spcPts val="5900"/>
              </a:spcBef>
              <a:spcAft>
                <a:spcPts val="0"/>
              </a:spcAft>
              <a:buClr>
                <a:srgbClr val="000000"/>
              </a:buClr>
              <a:buSzPts val="2610"/>
              <a:buChar char="•"/>
              <a:defRPr/>
            </a:lvl1pPr>
            <a:lvl2pPr indent="-394335" lvl="1" marL="914400" rtl="0" algn="l">
              <a:lnSpc>
                <a:spcPct val="100000"/>
              </a:lnSpc>
              <a:spcBef>
                <a:spcPts val="5900"/>
              </a:spcBef>
              <a:spcAft>
                <a:spcPts val="0"/>
              </a:spcAft>
              <a:buClr>
                <a:srgbClr val="000000"/>
              </a:buClr>
              <a:buSzPts val="2610"/>
              <a:buChar char="•"/>
              <a:defRPr/>
            </a:lvl2pPr>
            <a:lvl3pPr indent="-394335" lvl="2" marL="1371600" rtl="0" algn="l">
              <a:lnSpc>
                <a:spcPct val="100000"/>
              </a:lnSpc>
              <a:spcBef>
                <a:spcPts val="5900"/>
              </a:spcBef>
              <a:spcAft>
                <a:spcPts val="0"/>
              </a:spcAft>
              <a:buClr>
                <a:srgbClr val="000000"/>
              </a:buClr>
              <a:buSzPts val="2610"/>
              <a:buChar char="•"/>
              <a:defRPr/>
            </a:lvl3pPr>
            <a:lvl4pPr indent="-394335" lvl="3" marL="1828800" rtl="0" algn="l">
              <a:lnSpc>
                <a:spcPct val="100000"/>
              </a:lnSpc>
              <a:spcBef>
                <a:spcPts val="5900"/>
              </a:spcBef>
              <a:spcAft>
                <a:spcPts val="0"/>
              </a:spcAft>
              <a:buClr>
                <a:srgbClr val="000000"/>
              </a:buClr>
              <a:buSzPts val="2610"/>
              <a:buChar char="•"/>
              <a:defRPr/>
            </a:lvl4pPr>
            <a:lvl5pPr indent="-394335" lvl="4" marL="2286000" rtl="0" algn="l">
              <a:lnSpc>
                <a:spcPct val="100000"/>
              </a:lnSpc>
              <a:spcBef>
                <a:spcPts val="5900"/>
              </a:spcBef>
              <a:spcAft>
                <a:spcPts val="0"/>
              </a:spcAft>
              <a:buClr>
                <a:srgbClr val="000000"/>
              </a:buClr>
              <a:buSzPts val="2610"/>
              <a:buChar char="•"/>
              <a:defRPr/>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87" name="Google Shape;87;p21"/>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tx">
  <p:cSld name="TITLE_AND_BODY">
    <p:spTree>
      <p:nvGrpSpPr>
        <p:cNvPr id="14" name="Shape 14"/>
        <p:cNvGrpSpPr/>
        <p:nvPr/>
      </p:nvGrpSpPr>
      <p:grpSpPr>
        <a:xfrm>
          <a:off x="0" y="0"/>
          <a:ext cx="0" cy="0"/>
          <a:chOff x="0" y="0"/>
          <a:chExt cx="0" cy="0"/>
        </a:xfrm>
      </p:grpSpPr>
      <p:sp>
        <p:nvSpPr>
          <p:cNvPr id="15" name="Google Shape;15;p3"/>
          <p:cNvSpPr txBox="1"/>
          <p:nvPr/>
        </p:nvSpPr>
        <p:spPr>
          <a:xfrm>
            <a:off x="19785088" y="12667548"/>
            <a:ext cx="4147521" cy="676777"/>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929292"/>
              </a:buClr>
              <a:buSzPts val="3000"/>
              <a:buFont typeface="Arial"/>
              <a:buNone/>
            </a:pPr>
            <a:r>
              <a:rPr b="0" i="0" lang="en-US" sz="3000" u="none" cap="none" strike="noStrike">
                <a:solidFill>
                  <a:srgbClr val="929292"/>
                </a:solidFill>
                <a:latin typeface="Arial"/>
                <a:ea typeface="Arial"/>
                <a:cs typeface="Arial"/>
                <a:sym typeface="Arial"/>
              </a:rPr>
              <a:t>transport.</a:t>
            </a:r>
            <a:r>
              <a:rPr b="1" i="0" lang="en-US" sz="3000" u="none" cap="none" strike="noStrike">
                <a:solidFill>
                  <a:srgbClr val="929292"/>
                </a:solidFill>
                <a:latin typeface="Arial"/>
                <a:ea typeface="Arial"/>
                <a:cs typeface="Arial"/>
                <a:sym typeface="Arial"/>
              </a:rPr>
              <a:t>data.gouv</a:t>
            </a:r>
            <a:r>
              <a:rPr b="0" i="1" lang="en-US" sz="3000" u="none" cap="none" strike="noStrike">
                <a:solidFill>
                  <a:srgbClr val="929292"/>
                </a:solidFill>
                <a:latin typeface="Arial"/>
                <a:ea typeface="Arial"/>
                <a:cs typeface="Arial"/>
                <a:sym typeface="Arial"/>
              </a:rPr>
              <a:t>.fr</a:t>
            </a:r>
            <a:endParaRPr/>
          </a:p>
        </p:txBody>
      </p:sp>
      <p:sp>
        <p:nvSpPr>
          <p:cNvPr id="16" name="Google Shape;16;p3"/>
          <p:cNvSpPr txBox="1"/>
          <p:nvPr/>
        </p:nvSpPr>
        <p:spPr>
          <a:xfrm>
            <a:off x="836012" y="12712248"/>
            <a:ext cx="3828245" cy="587376"/>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929292"/>
              </a:buClr>
              <a:buSzPts val="2600"/>
              <a:buFont typeface="Arial"/>
              <a:buNone/>
            </a:pPr>
            <a:r>
              <a:rPr b="0" i="0" lang="en-US" sz="2600" u="none" cap="none" strike="noStrike">
                <a:solidFill>
                  <a:srgbClr val="929292"/>
                </a:solidFill>
                <a:latin typeface="Arial"/>
                <a:ea typeface="Arial"/>
                <a:cs typeface="Arial"/>
                <a:sym typeface="Arial"/>
              </a:rPr>
              <a:t>Version du 19 avril 2019</a:t>
            </a:r>
            <a:endParaRPr/>
          </a:p>
        </p:txBody>
      </p:sp>
      <p:sp>
        <p:nvSpPr>
          <p:cNvPr id="17" name="Google Shape;17;p3"/>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88" name="Shape 88"/>
        <p:cNvGrpSpPr/>
        <p:nvPr/>
      </p:nvGrpSpPr>
      <p:grpSpPr>
        <a:xfrm>
          <a:off x="0" y="0"/>
          <a:ext cx="0" cy="0"/>
          <a:chOff x="0" y="0"/>
          <a:chExt cx="0" cy="0"/>
        </a:xfrm>
      </p:grpSpPr>
      <p:sp>
        <p:nvSpPr>
          <p:cNvPr id="89" name="Google Shape;89;p22"/>
          <p:cNvSpPr/>
          <p:nvPr>
            <p:ph idx="2" type="pic"/>
          </p:nvPr>
        </p:nvSpPr>
        <p:spPr>
          <a:xfrm>
            <a:off x="12495609" y="3643312"/>
            <a:ext cx="7500900" cy="8840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90" name="Google Shape;90;p22"/>
          <p:cNvSpPr txBox="1"/>
          <p:nvPr>
            <p:ph type="title"/>
          </p:nvPr>
        </p:nvSpPr>
        <p:spPr>
          <a:xfrm>
            <a:off x="4387453" y="357187"/>
            <a:ext cx="15609000" cy="3036000"/>
          </a:xfrm>
          <a:prstGeom prst="rect">
            <a:avLst/>
          </a:prstGeom>
          <a:noFill/>
          <a:ln>
            <a:noFill/>
          </a:ln>
        </p:spPr>
        <p:txBody>
          <a:bodyPr anchorCtr="0" anchor="ctr" bIns="71425" lIns="71425" spcFirstLastPara="1" rIns="71425" wrap="square" tIns="71425">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800"/>
              <a:buNone/>
              <a:defRPr/>
            </a:lvl2pPr>
            <a:lvl3pPr lvl="2" rtl="0" algn="ctr">
              <a:lnSpc>
                <a:spcPct val="100000"/>
              </a:lnSpc>
              <a:spcBef>
                <a:spcPts val="0"/>
              </a:spcBef>
              <a:spcAft>
                <a:spcPts val="0"/>
              </a:spcAft>
              <a:buClr>
                <a:srgbClr val="000000"/>
              </a:buClr>
              <a:buSzPts val="1800"/>
              <a:buNone/>
              <a:defRPr/>
            </a:lvl3pPr>
            <a:lvl4pPr lvl="3" rtl="0" algn="ctr">
              <a:lnSpc>
                <a:spcPct val="100000"/>
              </a:lnSpc>
              <a:spcBef>
                <a:spcPts val="0"/>
              </a:spcBef>
              <a:spcAft>
                <a:spcPts val="0"/>
              </a:spcAft>
              <a:buClr>
                <a:srgbClr val="000000"/>
              </a:buClr>
              <a:buSzPts val="1800"/>
              <a:buNone/>
              <a:defRPr/>
            </a:lvl4pPr>
            <a:lvl5pPr lvl="4" rtl="0" algn="ctr">
              <a:lnSpc>
                <a:spcPct val="100000"/>
              </a:lnSpc>
              <a:spcBef>
                <a:spcPts val="0"/>
              </a:spcBef>
              <a:spcAft>
                <a:spcPts val="0"/>
              </a:spcAft>
              <a:buClr>
                <a:srgbClr val="000000"/>
              </a:buClr>
              <a:buSzPts val="1800"/>
              <a:buNone/>
              <a:defRPr/>
            </a:lvl5pPr>
            <a:lvl6pPr lvl="5" rtl="0" algn="ctr">
              <a:lnSpc>
                <a:spcPct val="100000"/>
              </a:lnSpc>
              <a:spcBef>
                <a:spcPts val="0"/>
              </a:spcBef>
              <a:spcAft>
                <a:spcPts val="0"/>
              </a:spcAft>
              <a:buClr>
                <a:srgbClr val="000000"/>
              </a:buClr>
              <a:buSzPts val="1800"/>
              <a:buNone/>
              <a:defRPr/>
            </a:lvl6pPr>
            <a:lvl7pPr lvl="6" rtl="0" algn="ctr">
              <a:lnSpc>
                <a:spcPct val="100000"/>
              </a:lnSpc>
              <a:spcBef>
                <a:spcPts val="0"/>
              </a:spcBef>
              <a:spcAft>
                <a:spcPts val="0"/>
              </a:spcAft>
              <a:buClr>
                <a:srgbClr val="000000"/>
              </a:buClr>
              <a:buSzPts val="1800"/>
              <a:buNone/>
              <a:defRPr/>
            </a:lvl7pPr>
            <a:lvl8pPr lvl="7" rtl="0" algn="ctr">
              <a:lnSpc>
                <a:spcPct val="100000"/>
              </a:lnSpc>
              <a:spcBef>
                <a:spcPts val="0"/>
              </a:spcBef>
              <a:spcAft>
                <a:spcPts val="0"/>
              </a:spcAft>
              <a:buClr>
                <a:srgbClr val="000000"/>
              </a:buClr>
              <a:buSzPts val="1800"/>
              <a:buNone/>
              <a:defRPr/>
            </a:lvl8pPr>
            <a:lvl9pPr lvl="8" rtl="0" algn="ctr">
              <a:lnSpc>
                <a:spcPct val="100000"/>
              </a:lnSpc>
              <a:spcBef>
                <a:spcPts val="0"/>
              </a:spcBef>
              <a:spcAft>
                <a:spcPts val="0"/>
              </a:spcAft>
              <a:buClr>
                <a:srgbClr val="000000"/>
              </a:buClr>
              <a:buSzPts val="1800"/>
              <a:buNone/>
              <a:defRPr/>
            </a:lvl9pPr>
          </a:lstStyle>
          <a:p/>
        </p:txBody>
      </p:sp>
      <p:sp>
        <p:nvSpPr>
          <p:cNvPr id="91" name="Google Shape;91;p22"/>
          <p:cNvSpPr txBox="1"/>
          <p:nvPr>
            <p:ph idx="1" type="body"/>
          </p:nvPr>
        </p:nvSpPr>
        <p:spPr>
          <a:xfrm>
            <a:off x="4387453" y="3643312"/>
            <a:ext cx="7500900" cy="8840400"/>
          </a:xfrm>
          <a:prstGeom prst="rect">
            <a:avLst/>
          </a:prstGeom>
          <a:noFill/>
          <a:ln>
            <a:noFill/>
          </a:ln>
        </p:spPr>
        <p:txBody>
          <a:bodyPr anchorCtr="0" anchor="ctr" bIns="71425" lIns="71425" spcFirstLastPara="1" rIns="71425" wrap="square" tIns="71425">
            <a:noAutofit/>
          </a:bodyPr>
          <a:lstStyle>
            <a:lvl1pPr indent="-578485" lvl="0" marL="457200" rtl="0" algn="l">
              <a:lnSpc>
                <a:spcPct val="100000"/>
              </a:lnSpc>
              <a:spcBef>
                <a:spcPts val="4500"/>
              </a:spcBef>
              <a:spcAft>
                <a:spcPts val="0"/>
              </a:spcAft>
              <a:buClr>
                <a:srgbClr val="000000"/>
              </a:buClr>
              <a:buSzPts val="5510"/>
              <a:buFont typeface="Helvetica Neue"/>
              <a:buChar char="•"/>
              <a:defRPr sz="3800"/>
            </a:lvl1pPr>
            <a:lvl2pPr indent="-578485" lvl="1" marL="914400" rtl="0" algn="l">
              <a:lnSpc>
                <a:spcPct val="100000"/>
              </a:lnSpc>
              <a:spcBef>
                <a:spcPts val="4500"/>
              </a:spcBef>
              <a:spcAft>
                <a:spcPts val="0"/>
              </a:spcAft>
              <a:buClr>
                <a:srgbClr val="000000"/>
              </a:buClr>
              <a:buSzPts val="5510"/>
              <a:buFont typeface="Helvetica Neue"/>
              <a:buChar char="•"/>
              <a:defRPr sz="3800"/>
            </a:lvl2pPr>
            <a:lvl3pPr indent="-578485" lvl="2" marL="1371600" rtl="0" algn="l">
              <a:lnSpc>
                <a:spcPct val="100000"/>
              </a:lnSpc>
              <a:spcBef>
                <a:spcPts val="4500"/>
              </a:spcBef>
              <a:spcAft>
                <a:spcPts val="0"/>
              </a:spcAft>
              <a:buClr>
                <a:srgbClr val="000000"/>
              </a:buClr>
              <a:buSzPts val="5510"/>
              <a:buFont typeface="Helvetica Neue"/>
              <a:buChar char="•"/>
              <a:defRPr sz="3800"/>
            </a:lvl3pPr>
            <a:lvl4pPr indent="-578485" lvl="3" marL="1828800" rtl="0" algn="l">
              <a:lnSpc>
                <a:spcPct val="100000"/>
              </a:lnSpc>
              <a:spcBef>
                <a:spcPts val="4500"/>
              </a:spcBef>
              <a:spcAft>
                <a:spcPts val="0"/>
              </a:spcAft>
              <a:buClr>
                <a:srgbClr val="000000"/>
              </a:buClr>
              <a:buSzPts val="5510"/>
              <a:buFont typeface="Helvetica Neue"/>
              <a:buChar char="•"/>
              <a:defRPr sz="3800"/>
            </a:lvl4pPr>
            <a:lvl5pPr indent="-578485" lvl="4" marL="2286000" rtl="0" algn="l">
              <a:lnSpc>
                <a:spcPct val="100000"/>
              </a:lnSpc>
              <a:spcBef>
                <a:spcPts val="4500"/>
              </a:spcBef>
              <a:spcAft>
                <a:spcPts val="0"/>
              </a:spcAft>
              <a:buClr>
                <a:srgbClr val="000000"/>
              </a:buClr>
              <a:buSzPts val="5510"/>
              <a:buFont typeface="Helvetica Neue"/>
              <a:buChar char="•"/>
              <a:defRPr sz="3800"/>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92" name="Google Shape;92;p22"/>
          <p:cNvSpPr txBox="1"/>
          <p:nvPr>
            <p:ph idx="12" type="sldNum"/>
          </p:nvPr>
        </p:nvSpPr>
        <p:spPr>
          <a:xfrm>
            <a:off x="11954103" y="13073062"/>
            <a:ext cx="466200" cy="4731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93" name="Shape 93"/>
        <p:cNvGrpSpPr/>
        <p:nvPr/>
      </p:nvGrpSpPr>
      <p:grpSpPr>
        <a:xfrm>
          <a:off x="0" y="0"/>
          <a:ext cx="0" cy="0"/>
          <a:chOff x="0" y="0"/>
          <a:chExt cx="0" cy="0"/>
        </a:xfrm>
      </p:grpSpPr>
      <p:sp>
        <p:nvSpPr>
          <p:cNvPr id="94" name="Google Shape;94;p23"/>
          <p:cNvSpPr txBox="1"/>
          <p:nvPr>
            <p:ph idx="1" type="body"/>
          </p:nvPr>
        </p:nvSpPr>
        <p:spPr>
          <a:xfrm>
            <a:off x="4387453" y="1785937"/>
            <a:ext cx="15609000" cy="10144200"/>
          </a:xfrm>
          <a:prstGeom prst="rect">
            <a:avLst/>
          </a:prstGeom>
          <a:noFill/>
          <a:ln>
            <a:noFill/>
          </a:ln>
        </p:spPr>
        <p:txBody>
          <a:bodyPr anchorCtr="0" anchor="ctr" bIns="71425" lIns="71425" spcFirstLastPara="1" rIns="71425" wrap="square" tIns="71425">
            <a:noAutofit/>
          </a:bodyPr>
          <a:lstStyle>
            <a:lvl1pPr indent="-394335" lvl="0" marL="457200" rtl="0" algn="l">
              <a:lnSpc>
                <a:spcPct val="100000"/>
              </a:lnSpc>
              <a:spcBef>
                <a:spcPts val="5900"/>
              </a:spcBef>
              <a:spcAft>
                <a:spcPts val="0"/>
              </a:spcAft>
              <a:buClr>
                <a:srgbClr val="000000"/>
              </a:buClr>
              <a:buSzPts val="2610"/>
              <a:buChar char="•"/>
              <a:defRPr/>
            </a:lvl1pPr>
            <a:lvl2pPr indent="-394335" lvl="1" marL="914400" rtl="0" algn="l">
              <a:lnSpc>
                <a:spcPct val="100000"/>
              </a:lnSpc>
              <a:spcBef>
                <a:spcPts val="5900"/>
              </a:spcBef>
              <a:spcAft>
                <a:spcPts val="0"/>
              </a:spcAft>
              <a:buClr>
                <a:srgbClr val="000000"/>
              </a:buClr>
              <a:buSzPts val="2610"/>
              <a:buChar char="•"/>
              <a:defRPr/>
            </a:lvl2pPr>
            <a:lvl3pPr indent="-394335" lvl="2" marL="1371600" rtl="0" algn="l">
              <a:lnSpc>
                <a:spcPct val="100000"/>
              </a:lnSpc>
              <a:spcBef>
                <a:spcPts val="5900"/>
              </a:spcBef>
              <a:spcAft>
                <a:spcPts val="0"/>
              </a:spcAft>
              <a:buClr>
                <a:srgbClr val="000000"/>
              </a:buClr>
              <a:buSzPts val="2610"/>
              <a:buChar char="•"/>
              <a:defRPr/>
            </a:lvl3pPr>
            <a:lvl4pPr indent="-394335" lvl="3" marL="1828800" rtl="0" algn="l">
              <a:lnSpc>
                <a:spcPct val="100000"/>
              </a:lnSpc>
              <a:spcBef>
                <a:spcPts val="5900"/>
              </a:spcBef>
              <a:spcAft>
                <a:spcPts val="0"/>
              </a:spcAft>
              <a:buClr>
                <a:srgbClr val="000000"/>
              </a:buClr>
              <a:buSzPts val="2610"/>
              <a:buChar char="•"/>
              <a:defRPr/>
            </a:lvl4pPr>
            <a:lvl5pPr indent="-394335" lvl="4" marL="2286000" rtl="0" algn="l">
              <a:lnSpc>
                <a:spcPct val="100000"/>
              </a:lnSpc>
              <a:spcBef>
                <a:spcPts val="5900"/>
              </a:spcBef>
              <a:spcAft>
                <a:spcPts val="0"/>
              </a:spcAft>
              <a:buClr>
                <a:srgbClr val="000000"/>
              </a:buClr>
              <a:buSzPts val="2610"/>
              <a:buChar char="•"/>
              <a:defRPr/>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95" name="Google Shape;95;p23"/>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96" name="Shape 96"/>
        <p:cNvGrpSpPr/>
        <p:nvPr/>
      </p:nvGrpSpPr>
      <p:grpSpPr>
        <a:xfrm>
          <a:off x="0" y="0"/>
          <a:ext cx="0" cy="0"/>
          <a:chOff x="0" y="0"/>
          <a:chExt cx="0" cy="0"/>
        </a:xfrm>
      </p:grpSpPr>
      <p:sp>
        <p:nvSpPr>
          <p:cNvPr id="97" name="Google Shape;97;p24"/>
          <p:cNvSpPr/>
          <p:nvPr>
            <p:ph idx="2" type="pic"/>
          </p:nvPr>
        </p:nvSpPr>
        <p:spPr>
          <a:xfrm>
            <a:off x="12495609" y="7161609"/>
            <a:ext cx="7500900" cy="5304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98" name="Google Shape;98;p24"/>
          <p:cNvSpPr/>
          <p:nvPr>
            <p:ph idx="3" type="pic"/>
          </p:nvPr>
        </p:nvSpPr>
        <p:spPr>
          <a:xfrm>
            <a:off x="12495609" y="1250156"/>
            <a:ext cx="7500900" cy="5304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99" name="Google Shape;99;p24"/>
          <p:cNvSpPr/>
          <p:nvPr>
            <p:ph idx="4" type="pic"/>
          </p:nvPr>
        </p:nvSpPr>
        <p:spPr>
          <a:xfrm>
            <a:off x="4387453" y="1250156"/>
            <a:ext cx="7500900" cy="11215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100" name="Google Shape;100;p24"/>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101" name="Shape 101"/>
        <p:cNvGrpSpPr/>
        <p:nvPr/>
      </p:nvGrpSpPr>
      <p:grpSpPr>
        <a:xfrm>
          <a:off x="0" y="0"/>
          <a:ext cx="0" cy="0"/>
          <a:chOff x="0" y="0"/>
          <a:chExt cx="0" cy="0"/>
        </a:xfrm>
      </p:grpSpPr>
      <p:sp>
        <p:nvSpPr>
          <p:cNvPr id="102" name="Google Shape;102;p25"/>
          <p:cNvSpPr txBox="1"/>
          <p:nvPr>
            <p:ph idx="1" type="body"/>
          </p:nvPr>
        </p:nvSpPr>
        <p:spPr>
          <a:xfrm>
            <a:off x="4833937" y="8947546"/>
            <a:ext cx="14716200" cy="647700"/>
          </a:xfrm>
          <a:prstGeom prst="rect">
            <a:avLst/>
          </a:prstGeom>
          <a:noFill/>
          <a:ln>
            <a:noFill/>
          </a:ln>
        </p:spPr>
        <p:txBody>
          <a:bodyPr anchorCtr="0" anchor="t" bIns="71425" lIns="71425" spcFirstLastPara="1" rIns="71425" wrap="square" tIns="71425">
            <a:noAutofit/>
          </a:bodyPr>
          <a:lstStyle>
            <a:lvl1pPr indent="-228600" lvl="0" marL="457200" rtl="0" algn="ctr">
              <a:lnSpc>
                <a:spcPct val="100000"/>
              </a:lnSpc>
              <a:spcBef>
                <a:spcPts val="0"/>
              </a:spcBef>
              <a:spcAft>
                <a:spcPts val="0"/>
              </a:spcAft>
              <a:buClr>
                <a:srgbClr val="000000"/>
              </a:buClr>
              <a:buSzPts val="3200"/>
              <a:buFont typeface="Helvetica Neue"/>
              <a:buNone/>
              <a:defRPr i="1" sz="3200"/>
            </a:lvl1pPr>
            <a:lvl2pPr indent="-394335" lvl="1" marL="914400" rtl="0" algn="l">
              <a:lnSpc>
                <a:spcPct val="100000"/>
              </a:lnSpc>
              <a:spcBef>
                <a:spcPts val="5900"/>
              </a:spcBef>
              <a:spcAft>
                <a:spcPts val="0"/>
              </a:spcAft>
              <a:buClr>
                <a:srgbClr val="000000"/>
              </a:buClr>
              <a:buSzPts val="2610"/>
              <a:buChar char="•"/>
              <a:defRPr/>
            </a:lvl2pPr>
            <a:lvl3pPr indent="-394335" lvl="2" marL="1371600" rtl="0" algn="l">
              <a:lnSpc>
                <a:spcPct val="100000"/>
              </a:lnSpc>
              <a:spcBef>
                <a:spcPts val="5900"/>
              </a:spcBef>
              <a:spcAft>
                <a:spcPts val="0"/>
              </a:spcAft>
              <a:buClr>
                <a:srgbClr val="000000"/>
              </a:buClr>
              <a:buSzPts val="2610"/>
              <a:buChar char="•"/>
              <a:defRPr/>
            </a:lvl3pPr>
            <a:lvl4pPr indent="-394335" lvl="3" marL="1828800" rtl="0" algn="l">
              <a:lnSpc>
                <a:spcPct val="100000"/>
              </a:lnSpc>
              <a:spcBef>
                <a:spcPts val="5900"/>
              </a:spcBef>
              <a:spcAft>
                <a:spcPts val="0"/>
              </a:spcAft>
              <a:buClr>
                <a:srgbClr val="000000"/>
              </a:buClr>
              <a:buSzPts val="2610"/>
              <a:buChar char="•"/>
              <a:defRPr/>
            </a:lvl4pPr>
            <a:lvl5pPr indent="-394335" lvl="4" marL="2286000" rtl="0" algn="l">
              <a:lnSpc>
                <a:spcPct val="100000"/>
              </a:lnSpc>
              <a:spcBef>
                <a:spcPts val="5900"/>
              </a:spcBef>
              <a:spcAft>
                <a:spcPts val="0"/>
              </a:spcAft>
              <a:buClr>
                <a:srgbClr val="000000"/>
              </a:buClr>
              <a:buSzPts val="2610"/>
              <a:buChar char="•"/>
              <a:defRPr/>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103" name="Google Shape;103;p25"/>
          <p:cNvSpPr txBox="1"/>
          <p:nvPr>
            <p:ph idx="2" type="body"/>
          </p:nvPr>
        </p:nvSpPr>
        <p:spPr>
          <a:xfrm>
            <a:off x="4833937" y="5997575"/>
            <a:ext cx="14716200" cy="863700"/>
          </a:xfrm>
          <a:prstGeom prst="rect">
            <a:avLst/>
          </a:prstGeom>
          <a:noFill/>
          <a:ln>
            <a:noFill/>
          </a:ln>
        </p:spPr>
        <p:txBody>
          <a:bodyPr anchorCtr="0" anchor="ctr" bIns="71425" lIns="71425" spcFirstLastPara="1" rIns="71425" wrap="square" tIns="71425">
            <a:noAutofit/>
          </a:bodyPr>
          <a:lstStyle>
            <a:lvl1pPr indent="-228600" lvl="0" marL="457200" rtl="0" algn="ctr">
              <a:lnSpc>
                <a:spcPct val="100000"/>
              </a:lnSpc>
              <a:spcBef>
                <a:spcPts val="0"/>
              </a:spcBef>
              <a:spcAft>
                <a:spcPts val="0"/>
              </a:spcAft>
              <a:buClr>
                <a:srgbClr val="000000"/>
              </a:buClr>
              <a:buSzPts val="4600"/>
              <a:buFont typeface="Helvetica Neue"/>
              <a:buNone/>
              <a:defRPr sz="4600">
                <a:latin typeface="Helvetica Neue"/>
                <a:ea typeface="Helvetica Neue"/>
                <a:cs typeface="Helvetica Neue"/>
                <a:sym typeface="Helvetica Neue"/>
              </a:defRPr>
            </a:lvl1pPr>
            <a:lvl2pPr indent="-394335" lvl="1" marL="914400" rtl="0" algn="l">
              <a:lnSpc>
                <a:spcPct val="100000"/>
              </a:lnSpc>
              <a:spcBef>
                <a:spcPts val="5900"/>
              </a:spcBef>
              <a:spcAft>
                <a:spcPts val="0"/>
              </a:spcAft>
              <a:buClr>
                <a:srgbClr val="000000"/>
              </a:buClr>
              <a:buSzPts val="2610"/>
              <a:buChar char="•"/>
              <a:defRPr/>
            </a:lvl2pPr>
            <a:lvl3pPr indent="-394335" lvl="2" marL="1371600" rtl="0" algn="l">
              <a:lnSpc>
                <a:spcPct val="100000"/>
              </a:lnSpc>
              <a:spcBef>
                <a:spcPts val="5900"/>
              </a:spcBef>
              <a:spcAft>
                <a:spcPts val="0"/>
              </a:spcAft>
              <a:buClr>
                <a:srgbClr val="000000"/>
              </a:buClr>
              <a:buSzPts val="2610"/>
              <a:buChar char="•"/>
              <a:defRPr/>
            </a:lvl3pPr>
            <a:lvl4pPr indent="-394335" lvl="3" marL="1828800" rtl="0" algn="l">
              <a:lnSpc>
                <a:spcPct val="100000"/>
              </a:lnSpc>
              <a:spcBef>
                <a:spcPts val="5900"/>
              </a:spcBef>
              <a:spcAft>
                <a:spcPts val="0"/>
              </a:spcAft>
              <a:buClr>
                <a:srgbClr val="000000"/>
              </a:buClr>
              <a:buSzPts val="2610"/>
              <a:buChar char="•"/>
              <a:defRPr/>
            </a:lvl4pPr>
            <a:lvl5pPr indent="-394335" lvl="4" marL="2286000" rtl="0" algn="l">
              <a:lnSpc>
                <a:spcPct val="100000"/>
              </a:lnSpc>
              <a:spcBef>
                <a:spcPts val="5900"/>
              </a:spcBef>
              <a:spcAft>
                <a:spcPts val="0"/>
              </a:spcAft>
              <a:buClr>
                <a:srgbClr val="000000"/>
              </a:buClr>
              <a:buSzPts val="2610"/>
              <a:buChar char="•"/>
              <a:defRPr/>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104" name="Google Shape;104;p25"/>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105" name="Shape 105"/>
        <p:cNvGrpSpPr/>
        <p:nvPr/>
      </p:nvGrpSpPr>
      <p:grpSpPr>
        <a:xfrm>
          <a:off x="0" y="0"/>
          <a:ext cx="0" cy="0"/>
          <a:chOff x="0" y="0"/>
          <a:chExt cx="0" cy="0"/>
        </a:xfrm>
      </p:grpSpPr>
      <p:sp>
        <p:nvSpPr>
          <p:cNvPr id="106" name="Google Shape;106;p26"/>
          <p:cNvSpPr/>
          <p:nvPr>
            <p:ph idx="2" type="pic"/>
          </p:nvPr>
        </p:nvSpPr>
        <p:spPr>
          <a:xfrm>
            <a:off x="3047999" y="0"/>
            <a:ext cx="18288000" cy="137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107" name="Google Shape;107;p26"/>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8" name="Shape 18"/>
        <p:cNvGrpSpPr/>
        <p:nvPr/>
      </p:nvGrpSpPr>
      <p:grpSpPr>
        <a:xfrm>
          <a:off x="0" y="0"/>
          <a:ext cx="0" cy="0"/>
          <a:chOff x="0" y="0"/>
          <a:chExt cx="0" cy="0"/>
        </a:xfrm>
      </p:grpSpPr>
      <p:sp>
        <p:nvSpPr>
          <p:cNvPr id="19" name="Google Shape;19;p4"/>
          <p:cNvSpPr/>
          <p:nvPr>
            <p:ph idx="2" type="pic"/>
          </p:nvPr>
        </p:nvSpPr>
        <p:spPr>
          <a:xfrm>
            <a:off x="5334000" y="946546"/>
            <a:ext cx="13716002" cy="83046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20" name="Google Shape;20;p4"/>
          <p:cNvSpPr txBox="1"/>
          <p:nvPr>
            <p:ph type="title"/>
          </p:nvPr>
        </p:nvSpPr>
        <p:spPr>
          <a:xfrm>
            <a:off x="4833937" y="9447609"/>
            <a:ext cx="14716126" cy="2000251"/>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4"/>
          <p:cNvSpPr txBox="1"/>
          <p:nvPr>
            <p:ph idx="1" type="body"/>
          </p:nvPr>
        </p:nvSpPr>
        <p:spPr>
          <a:xfrm>
            <a:off x="4833937" y="11465718"/>
            <a:ext cx="14716126" cy="1589486"/>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22" name="Google Shape;22;p4"/>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3" name="Shape 23"/>
        <p:cNvGrpSpPr/>
        <p:nvPr/>
      </p:nvGrpSpPr>
      <p:grpSpPr>
        <a:xfrm>
          <a:off x="0" y="0"/>
          <a:ext cx="0" cy="0"/>
          <a:chOff x="0" y="0"/>
          <a:chExt cx="0" cy="0"/>
        </a:xfrm>
      </p:grpSpPr>
      <p:sp>
        <p:nvSpPr>
          <p:cNvPr id="24" name="Google Shape;24;p5"/>
          <p:cNvSpPr txBox="1"/>
          <p:nvPr>
            <p:ph type="title"/>
          </p:nvPr>
        </p:nvSpPr>
        <p:spPr>
          <a:xfrm>
            <a:off x="4833937" y="4536281"/>
            <a:ext cx="14716126" cy="4643438"/>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5" name="Google Shape;25;p5"/>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6" name="Shape 26"/>
        <p:cNvGrpSpPr/>
        <p:nvPr/>
      </p:nvGrpSpPr>
      <p:grpSpPr>
        <a:xfrm>
          <a:off x="0" y="0"/>
          <a:ext cx="0" cy="0"/>
          <a:chOff x="0" y="0"/>
          <a:chExt cx="0" cy="0"/>
        </a:xfrm>
      </p:grpSpPr>
      <p:sp>
        <p:nvSpPr>
          <p:cNvPr id="27" name="Google Shape;27;p6"/>
          <p:cNvSpPr/>
          <p:nvPr>
            <p:ph idx="2" type="pic"/>
          </p:nvPr>
        </p:nvSpPr>
        <p:spPr>
          <a:xfrm>
            <a:off x="12495609" y="892968"/>
            <a:ext cx="7500938" cy="1155501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28" name="Google Shape;28;p6"/>
          <p:cNvSpPr txBox="1"/>
          <p:nvPr>
            <p:ph type="title"/>
          </p:nvPr>
        </p:nvSpPr>
        <p:spPr>
          <a:xfrm>
            <a:off x="4387453" y="892968"/>
            <a:ext cx="7500938" cy="5607845"/>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6"/>
          <p:cNvSpPr txBox="1"/>
          <p:nvPr>
            <p:ph idx="1" type="body"/>
          </p:nvPr>
        </p:nvSpPr>
        <p:spPr>
          <a:xfrm>
            <a:off x="4387453" y="6643687"/>
            <a:ext cx="7500938" cy="5786438"/>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30" name="Google Shape;30;p6"/>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31" name="Shape 31"/>
        <p:cNvGrpSpPr/>
        <p:nvPr/>
      </p:nvGrpSpPr>
      <p:grpSpPr>
        <a:xfrm>
          <a:off x="0" y="0"/>
          <a:ext cx="0" cy="0"/>
          <a:chOff x="0" y="0"/>
          <a:chExt cx="0" cy="0"/>
        </a:xfrm>
      </p:grpSpPr>
      <p:sp>
        <p:nvSpPr>
          <p:cNvPr id="32" name="Google Shape;32;p7"/>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7"/>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34" name="Shape 34"/>
        <p:cNvGrpSpPr/>
        <p:nvPr/>
      </p:nvGrpSpPr>
      <p:grpSpPr>
        <a:xfrm>
          <a:off x="0" y="0"/>
          <a:ext cx="0" cy="0"/>
          <a:chOff x="0" y="0"/>
          <a:chExt cx="0" cy="0"/>
        </a:xfrm>
      </p:grpSpPr>
      <p:sp>
        <p:nvSpPr>
          <p:cNvPr id="35" name="Google Shape;35;p8"/>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noAutofit/>
          </a:bodyPr>
          <a:lstStyle>
            <a:lvl1pPr indent="-394335" lvl="0" marL="457200" algn="l">
              <a:lnSpc>
                <a:spcPct val="100000"/>
              </a:lnSpc>
              <a:spcBef>
                <a:spcPts val="5900"/>
              </a:spcBef>
              <a:spcAft>
                <a:spcPts val="0"/>
              </a:spcAft>
              <a:buClr>
                <a:srgbClr val="000000"/>
              </a:buClr>
              <a:buSzPts val="2610"/>
              <a:buChar char="•"/>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37" name="Google Shape;37;p8"/>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8" name="Shape 38"/>
        <p:cNvGrpSpPr/>
        <p:nvPr/>
      </p:nvGrpSpPr>
      <p:grpSpPr>
        <a:xfrm>
          <a:off x="0" y="0"/>
          <a:ext cx="0" cy="0"/>
          <a:chOff x="0" y="0"/>
          <a:chExt cx="0" cy="0"/>
        </a:xfrm>
      </p:grpSpPr>
      <p:sp>
        <p:nvSpPr>
          <p:cNvPr id="39" name="Google Shape;39;p9"/>
          <p:cNvSpPr/>
          <p:nvPr>
            <p:ph idx="2" type="pic"/>
          </p:nvPr>
        </p:nvSpPr>
        <p:spPr>
          <a:xfrm>
            <a:off x="12495609" y="3643312"/>
            <a:ext cx="7500938" cy="88403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0" name="Google Shape;40;p9"/>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1" name="Google Shape;41;p9"/>
          <p:cNvSpPr txBox="1"/>
          <p:nvPr>
            <p:ph idx="1" type="body"/>
          </p:nvPr>
        </p:nvSpPr>
        <p:spPr>
          <a:xfrm>
            <a:off x="4387453" y="3643312"/>
            <a:ext cx="7500938" cy="8840392"/>
          </a:xfrm>
          <a:prstGeom prst="rect">
            <a:avLst/>
          </a:prstGeom>
          <a:noFill/>
          <a:ln>
            <a:noFill/>
          </a:ln>
        </p:spPr>
        <p:txBody>
          <a:bodyPr anchorCtr="0" anchor="ctr" bIns="71425" lIns="71425" spcFirstLastPara="1" rIns="71425" wrap="square" tIns="71425">
            <a:noAutofit/>
          </a:bodyPr>
          <a:lstStyle>
            <a:lvl1pPr indent="-578485" lvl="0" marL="457200" algn="l">
              <a:lnSpc>
                <a:spcPct val="100000"/>
              </a:lnSpc>
              <a:spcBef>
                <a:spcPts val="4500"/>
              </a:spcBef>
              <a:spcAft>
                <a:spcPts val="0"/>
              </a:spcAft>
              <a:buClr>
                <a:srgbClr val="000000"/>
              </a:buClr>
              <a:buSzPts val="5510"/>
              <a:buFont typeface="Helvetica Neue"/>
              <a:buChar char="•"/>
              <a:defRPr sz="3800"/>
            </a:lvl1pPr>
            <a:lvl2pPr indent="-578485" lvl="1" marL="914400" algn="l">
              <a:lnSpc>
                <a:spcPct val="100000"/>
              </a:lnSpc>
              <a:spcBef>
                <a:spcPts val="4500"/>
              </a:spcBef>
              <a:spcAft>
                <a:spcPts val="0"/>
              </a:spcAft>
              <a:buClr>
                <a:srgbClr val="000000"/>
              </a:buClr>
              <a:buSzPts val="5510"/>
              <a:buFont typeface="Helvetica Neue"/>
              <a:buChar char="•"/>
              <a:defRPr sz="3800"/>
            </a:lvl2pPr>
            <a:lvl3pPr indent="-578485" lvl="2" marL="1371600" algn="l">
              <a:lnSpc>
                <a:spcPct val="100000"/>
              </a:lnSpc>
              <a:spcBef>
                <a:spcPts val="4500"/>
              </a:spcBef>
              <a:spcAft>
                <a:spcPts val="0"/>
              </a:spcAft>
              <a:buClr>
                <a:srgbClr val="000000"/>
              </a:buClr>
              <a:buSzPts val="5510"/>
              <a:buFont typeface="Helvetica Neue"/>
              <a:buChar char="•"/>
              <a:defRPr sz="3800"/>
            </a:lvl3pPr>
            <a:lvl4pPr indent="-578485" lvl="3" marL="1828800" algn="l">
              <a:lnSpc>
                <a:spcPct val="100000"/>
              </a:lnSpc>
              <a:spcBef>
                <a:spcPts val="4500"/>
              </a:spcBef>
              <a:spcAft>
                <a:spcPts val="0"/>
              </a:spcAft>
              <a:buClr>
                <a:srgbClr val="000000"/>
              </a:buClr>
              <a:buSzPts val="5510"/>
              <a:buFont typeface="Helvetica Neue"/>
              <a:buChar char="•"/>
              <a:defRPr sz="3800"/>
            </a:lvl4pPr>
            <a:lvl5pPr indent="-578485" lvl="4" marL="2286000" algn="l">
              <a:lnSpc>
                <a:spcPct val="100000"/>
              </a:lnSpc>
              <a:spcBef>
                <a:spcPts val="4500"/>
              </a:spcBef>
              <a:spcAft>
                <a:spcPts val="0"/>
              </a:spcAft>
              <a:buClr>
                <a:srgbClr val="000000"/>
              </a:buClr>
              <a:buSzPts val="5510"/>
              <a:buFont typeface="Helvetica Neue"/>
              <a:buChar char="•"/>
              <a:defRPr sz="38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42" name="Google Shape;42;p9"/>
          <p:cNvSpPr txBox="1"/>
          <p:nvPr>
            <p:ph idx="12" type="sldNum"/>
          </p:nvPr>
        </p:nvSpPr>
        <p:spPr>
          <a:xfrm>
            <a:off x="11954103" y="13073062"/>
            <a:ext cx="466269" cy="473076"/>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43" name="Shape 43"/>
        <p:cNvGrpSpPr/>
        <p:nvPr/>
      </p:nvGrpSpPr>
      <p:grpSpPr>
        <a:xfrm>
          <a:off x="0" y="0"/>
          <a:ext cx="0" cy="0"/>
          <a:chOff x="0" y="0"/>
          <a:chExt cx="0" cy="0"/>
        </a:xfrm>
      </p:grpSpPr>
      <p:sp>
        <p:nvSpPr>
          <p:cNvPr id="44" name="Google Shape;44;p10"/>
          <p:cNvSpPr txBox="1"/>
          <p:nvPr>
            <p:ph idx="1" type="body"/>
          </p:nvPr>
        </p:nvSpPr>
        <p:spPr>
          <a:xfrm>
            <a:off x="4387453" y="1785937"/>
            <a:ext cx="15609095" cy="10144126"/>
          </a:xfrm>
          <a:prstGeom prst="rect">
            <a:avLst/>
          </a:prstGeom>
          <a:noFill/>
          <a:ln>
            <a:noFill/>
          </a:ln>
        </p:spPr>
        <p:txBody>
          <a:bodyPr anchorCtr="0" anchor="ctr" bIns="71425" lIns="71425" spcFirstLastPara="1" rIns="71425" wrap="square" tIns="71425">
            <a:noAutofit/>
          </a:bodyPr>
          <a:lstStyle>
            <a:lvl1pPr indent="-394335" lvl="0" marL="457200" algn="l">
              <a:lnSpc>
                <a:spcPct val="100000"/>
              </a:lnSpc>
              <a:spcBef>
                <a:spcPts val="5900"/>
              </a:spcBef>
              <a:spcAft>
                <a:spcPts val="0"/>
              </a:spcAft>
              <a:buClr>
                <a:srgbClr val="000000"/>
              </a:buClr>
              <a:buSzPts val="2610"/>
              <a:buChar char="•"/>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45" name="Google Shape;45;p10"/>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p:nvPr/>
        </p:nvSpPr>
        <p:spPr>
          <a:xfrm>
            <a:off x="84755" y="67425"/>
            <a:ext cx="24214491" cy="13581150"/>
          </a:xfrm>
          <a:prstGeom prst="rect">
            <a:avLst/>
          </a:prstGeom>
          <a:noFill/>
          <a:ln cap="flat" cmpd="sng" w="165100">
            <a:solidFill>
              <a:srgbClr val="96195C"/>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8" name="Google Shape;8;p1"/>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noAutofit/>
          </a:bodyPr>
          <a:lstStyle>
            <a:lvl1pPr indent="-633730" lvl="0" marL="457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indent="-633730" lvl="1" marL="914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indent="-633730" lvl="2" marL="1371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indent="-633730" lvl="3" marL="1828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indent="-633729" lvl="4" marL="22860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indent="-633729" lvl="5" marL="2743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indent="-633729" lvl="6" marL="3200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indent="-633729" lvl="7" marL="3657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indent="-633729" lvl="8" marL="4114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4387453" y="357187"/>
            <a:ext cx="15609000" cy="3036000"/>
          </a:xfrm>
          <a:prstGeom prst="rect">
            <a:avLst/>
          </a:prstGeom>
          <a:noFill/>
          <a:ln>
            <a:noFill/>
          </a:ln>
        </p:spPr>
        <p:txBody>
          <a:bodyPr anchorCtr="0" anchor="ctr" bIns="71425" lIns="71425" spcFirstLastPara="1" rIns="71425" wrap="square" tIns="71425">
            <a:no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60" name="Google Shape;60;p14"/>
          <p:cNvSpPr/>
          <p:nvPr/>
        </p:nvSpPr>
        <p:spPr>
          <a:xfrm>
            <a:off x="84755" y="67425"/>
            <a:ext cx="24214500" cy="13581300"/>
          </a:xfrm>
          <a:prstGeom prst="rect">
            <a:avLst/>
          </a:prstGeom>
          <a:noFill/>
          <a:ln cap="flat" cmpd="sng" w="165100">
            <a:solidFill>
              <a:srgbClr val="96195C"/>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61" name="Google Shape;61;p14"/>
          <p:cNvSpPr txBox="1"/>
          <p:nvPr>
            <p:ph idx="1" type="body"/>
          </p:nvPr>
        </p:nvSpPr>
        <p:spPr>
          <a:xfrm>
            <a:off x="4387453" y="3643312"/>
            <a:ext cx="15609000" cy="8840400"/>
          </a:xfrm>
          <a:prstGeom prst="rect">
            <a:avLst/>
          </a:prstGeom>
          <a:noFill/>
          <a:ln>
            <a:noFill/>
          </a:ln>
        </p:spPr>
        <p:txBody>
          <a:bodyPr anchorCtr="0" anchor="ctr" bIns="71425" lIns="71425" spcFirstLastPara="1" rIns="71425" wrap="square" tIns="71425">
            <a:noAutofit/>
          </a:bodyPr>
          <a:lstStyle>
            <a:lvl1pPr indent="-633730" lvl="0" marL="457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indent="-633730" lvl="1" marL="914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indent="-633730" lvl="2" marL="1371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indent="-633730" lvl="3" marL="1828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indent="-633729" lvl="4" marL="22860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indent="-633729" lvl="5" marL="2743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indent="-633729" lvl="6" marL="3200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indent="-633729" lvl="7" marL="3657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indent="-633729" lvl="8" marL="4114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62" name="Google Shape;62;p14"/>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0.jpg"/><Relationship Id="rId5" Type="http://schemas.openxmlformats.org/officeDocument/2006/relationships/image" Target="../media/image13.jpg"/><Relationship Id="rId6" Type="http://schemas.openxmlformats.org/officeDocument/2006/relationships/image" Target="../media/image9.jpg"/><Relationship Id="rId7" Type="http://schemas.openxmlformats.org/officeDocument/2006/relationships/image" Target="../media/image18.jpg"/><Relationship Id="rId8"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57.png"/><Relationship Id="rId13" Type="http://schemas.openxmlformats.org/officeDocument/2006/relationships/image" Target="../media/image59.png"/><Relationship Id="rId12" Type="http://schemas.openxmlformats.org/officeDocument/2006/relationships/image" Target="../media/image21.png"/><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38.png"/><Relationship Id="rId9" Type="http://schemas.openxmlformats.org/officeDocument/2006/relationships/image" Target="../media/image25.png"/><Relationship Id="rId15" Type="http://schemas.openxmlformats.org/officeDocument/2006/relationships/image" Target="../media/image62.png"/><Relationship Id="rId14" Type="http://schemas.openxmlformats.org/officeDocument/2006/relationships/hyperlink" Target="http://maps.me" TargetMode="External"/><Relationship Id="rId17" Type="http://schemas.openxmlformats.org/officeDocument/2006/relationships/image" Target="../media/image30.png"/><Relationship Id="rId16" Type="http://schemas.openxmlformats.org/officeDocument/2006/relationships/image" Target="../media/image27.png"/><Relationship Id="rId5" Type="http://schemas.openxmlformats.org/officeDocument/2006/relationships/image" Target="../media/image24.png"/><Relationship Id="rId19" Type="http://schemas.openxmlformats.org/officeDocument/2006/relationships/image" Target="../media/image26.png"/><Relationship Id="rId6" Type="http://schemas.openxmlformats.org/officeDocument/2006/relationships/image" Target="../media/image23.png"/><Relationship Id="rId18" Type="http://schemas.openxmlformats.org/officeDocument/2006/relationships/image" Target="../media/image28.png"/><Relationship Id="rId7" Type="http://schemas.openxmlformats.org/officeDocument/2006/relationships/image" Target="../media/image22.png"/><Relationship Id="rId8" Type="http://schemas.openxmlformats.org/officeDocument/2006/relationships/hyperlink" Target="http://transport.data.gouv.fr" TargetMode="External"/></Relationships>
</file>

<file path=ppt/slides/_rels/slide13.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58.png"/><Relationship Id="rId4" Type="http://schemas.openxmlformats.org/officeDocument/2006/relationships/image" Target="../media/image34.png"/><Relationship Id="rId9" Type="http://schemas.openxmlformats.org/officeDocument/2006/relationships/image" Target="../media/image36.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1.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3.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39.png"/><Relationship Id="rId5" Type="http://schemas.openxmlformats.org/officeDocument/2006/relationships/image" Target="../media/image42.png"/><Relationship Id="rId6" Type="http://schemas.openxmlformats.org/officeDocument/2006/relationships/image" Target="../media/image48.png"/><Relationship Id="rId7"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47.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56.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hyperlink" Target="https://docs.google.com/document/d/1EvC5y5P9fkzQY4dZfh4k-yfRNwHMmpA2-JWwPhHduA4/edit?usp=sharing" TargetMode="External"/><Relationship Id="rId4" Type="http://schemas.openxmlformats.org/officeDocument/2006/relationships/hyperlink" Target="https://docs.google.com/spreadsheets/d/1Dlf8JgOq38p3Qiq-9cM3hh27DDrrpo18rZfNqlaUgqE/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hyperlink" Target="https://www.ville-castelnaudary.fr/fr/mairie/open-data" TargetMode="External"/><Relationship Id="rId4" Type="http://schemas.openxmlformats.org/officeDocument/2006/relationships/hyperlink" Target="http://data.montpellier3m.fr" TargetMode="External"/><Relationship Id="rId5" Type="http://schemas.openxmlformats.org/officeDocument/2006/relationships/hyperlink" Target="https://data.rennesmetropole.fr/page/home/" TargetMode="External"/><Relationship Id="rId6" Type="http://schemas.openxmlformats.org/officeDocument/2006/relationships/hyperlink" Target="https://www.data.gouv.fr/fr/organizations/mairie-de-monacia-d-aullene/Data.gouv.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7"/>
          <p:cNvSpPr txBox="1"/>
          <p:nvPr/>
        </p:nvSpPr>
        <p:spPr>
          <a:xfrm>
            <a:off x="9283930" y="4820330"/>
            <a:ext cx="11998200" cy="17184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lang="en-US" sz="8900"/>
              <a:t>Modules 4</a:t>
            </a:r>
            <a:endParaRPr/>
          </a:p>
        </p:txBody>
      </p:sp>
      <p:sp>
        <p:nvSpPr>
          <p:cNvPr id="113" name="Google Shape;113;p27"/>
          <p:cNvSpPr txBox="1"/>
          <p:nvPr/>
        </p:nvSpPr>
        <p:spPr>
          <a:xfrm>
            <a:off x="9283925" y="6538725"/>
            <a:ext cx="13268700" cy="53193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4000"/>
              <a:buFont typeface="Arial"/>
              <a:buNone/>
            </a:pPr>
            <a:r>
              <a:rPr lang="en-US" sz="4000"/>
              <a:t>L’expérience française de la mise en oeuvre de l’ouverture des données dans les transports : transport.data.gouv.fr</a:t>
            </a:r>
            <a:endParaRPr/>
          </a:p>
          <a:p>
            <a:pPr indent="0" lvl="0" marL="0" marR="0" rtl="0" algn="l">
              <a:lnSpc>
                <a:spcPct val="100000"/>
              </a:lnSpc>
              <a:spcBef>
                <a:spcPts val="0"/>
              </a:spcBef>
              <a:spcAft>
                <a:spcPts val="0"/>
              </a:spcAft>
              <a:buClr>
                <a:srgbClr val="000000"/>
              </a:buClr>
              <a:buSzPts val="4000"/>
              <a:buFont typeface="Arial"/>
              <a:buNone/>
            </a:pPr>
            <a:r>
              <a:t/>
            </a:r>
            <a:endParaRPr sz="4000"/>
          </a:p>
          <a:p>
            <a:pPr indent="0" lvl="0" marL="0" marR="0" rtl="0" algn="l">
              <a:lnSpc>
                <a:spcPct val="100000"/>
              </a:lnSpc>
              <a:spcBef>
                <a:spcPts val="0"/>
              </a:spcBef>
              <a:spcAft>
                <a:spcPts val="0"/>
              </a:spcAft>
              <a:buClr>
                <a:srgbClr val="000000"/>
              </a:buClr>
              <a:buSzPts val="4000"/>
              <a:buFont typeface="Arial"/>
              <a:buNone/>
            </a:pPr>
            <a:r>
              <a:t/>
            </a:r>
            <a:endParaRPr sz="4000"/>
          </a:p>
          <a:p>
            <a:pPr indent="0" lvl="0" marL="0" marR="0" rtl="0" algn="l">
              <a:lnSpc>
                <a:spcPct val="100000"/>
              </a:lnSpc>
              <a:spcBef>
                <a:spcPts val="0"/>
              </a:spcBef>
              <a:spcAft>
                <a:spcPts val="0"/>
              </a:spcAft>
              <a:buClr>
                <a:srgbClr val="000000"/>
              </a:buClr>
              <a:buSzPts val="4000"/>
              <a:buFont typeface="Arial"/>
              <a:buNone/>
            </a:pPr>
            <a:r>
              <a:t/>
            </a:r>
            <a:endParaRPr sz="4000"/>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Formation PAGOF – Ouverture des données de transport</a:t>
            </a:r>
            <a:endParaRPr b="1" sz="3000">
              <a:solidFill>
                <a:srgbClr val="5E5E5E"/>
              </a:solidFil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3 – 5 juillet 2019 – Tunis</a:t>
            </a:r>
            <a:endParaRPr b="1" sz="3000">
              <a:solidFill>
                <a:srgbClr val="5E5E5E"/>
              </a:solidFil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Ishan Bhojwani</a:t>
            </a:r>
            <a:endParaRPr b="1" sz="3000">
              <a:solidFill>
                <a:srgbClr val="5E5E5E"/>
              </a:solidFill>
            </a:endParaRPr>
          </a:p>
        </p:txBody>
      </p:sp>
      <p:pic>
        <p:nvPicPr>
          <p:cNvPr id="114" name="Google Shape;114;p27"/>
          <p:cNvPicPr preferRelativeResize="0"/>
          <p:nvPr/>
        </p:nvPicPr>
        <p:blipFill>
          <a:blip r:embed="rId3">
            <a:alphaModFix/>
          </a:blip>
          <a:stretch>
            <a:fillRect/>
          </a:stretch>
        </p:blipFill>
        <p:spPr>
          <a:xfrm>
            <a:off x="561475" y="11750825"/>
            <a:ext cx="2494550" cy="1581050"/>
          </a:xfrm>
          <a:prstGeom prst="rect">
            <a:avLst/>
          </a:prstGeom>
          <a:noFill/>
          <a:ln>
            <a:noFill/>
          </a:ln>
        </p:spPr>
      </p:pic>
      <p:pic>
        <p:nvPicPr>
          <p:cNvPr id="115" name="Google Shape;115;p27"/>
          <p:cNvPicPr preferRelativeResize="0"/>
          <p:nvPr/>
        </p:nvPicPr>
        <p:blipFill>
          <a:blip r:embed="rId4">
            <a:alphaModFix/>
          </a:blip>
          <a:stretch>
            <a:fillRect/>
          </a:stretch>
        </p:blipFill>
        <p:spPr>
          <a:xfrm>
            <a:off x="3056025" y="11750825"/>
            <a:ext cx="3952625" cy="158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6"/>
          <p:cNvSpPr txBox="1"/>
          <p:nvPr/>
        </p:nvSpPr>
        <p:spPr>
          <a:xfrm>
            <a:off x="7135296" y="1656141"/>
            <a:ext cx="10088161" cy="752476"/>
          </a:xfrm>
          <a:prstGeom prst="rect">
            <a:avLst/>
          </a:prstGeom>
          <a:noFill/>
          <a:ln>
            <a:noFill/>
          </a:ln>
        </p:spPr>
        <p:txBody>
          <a:bodyPr anchorCtr="0" anchor="t" bIns="71425" lIns="71425" spcFirstLastPara="1" rIns="71425" wrap="square" tIns="71425">
            <a:noAutofit/>
          </a:bodyPr>
          <a:lstStyle/>
          <a:p>
            <a:pPr indent="228600" lvl="1"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L’équipe</a:t>
            </a:r>
            <a:endParaRPr/>
          </a:p>
        </p:txBody>
      </p:sp>
      <p:sp>
        <p:nvSpPr>
          <p:cNvPr id="179" name="Google Shape;179;p36"/>
          <p:cNvSpPr txBox="1"/>
          <p:nvPr/>
        </p:nvSpPr>
        <p:spPr>
          <a:xfrm>
            <a:off x="7057748" y="309966"/>
            <a:ext cx="10268504" cy="1503892"/>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7600"/>
              <a:buFont typeface="Arial"/>
              <a:buNone/>
            </a:pPr>
            <a:r>
              <a:rPr b="0" i="0" lang="en-US" sz="7600" u="none" cap="none" strike="noStrike">
                <a:solidFill>
                  <a:srgbClr val="000000"/>
                </a:solidFill>
                <a:latin typeface="Arial"/>
                <a:ea typeface="Arial"/>
                <a:cs typeface="Arial"/>
                <a:sym typeface="Arial"/>
              </a:rPr>
              <a:t>transport.</a:t>
            </a:r>
            <a:r>
              <a:rPr b="1" i="0" lang="en-US" sz="7600" u="none" cap="none" strike="noStrike">
                <a:solidFill>
                  <a:srgbClr val="000000"/>
                </a:solidFill>
                <a:latin typeface="Arial"/>
                <a:ea typeface="Arial"/>
                <a:cs typeface="Arial"/>
                <a:sym typeface="Arial"/>
              </a:rPr>
              <a:t>data.gouv</a:t>
            </a:r>
            <a:r>
              <a:rPr b="0" i="1" lang="en-US" sz="7600" u="none" cap="none" strike="noStrike">
                <a:solidFill>
                  <a:srgbClr val="000000"/>
                </a:solidFill>
                <a:latin typeface="Arial"/>
                <a:ea typeface="Arial"/>
                <a:cs typeface="Arial"/>
                <a:sym typeface="Arial"/>
              </a:rPr>
              <a:t>.fr</a:t>
            </a:r>
            <a:endParaRPr/>
          </a:p>
        </p:txBody>
      </p:sp>
      <p:sp>
        <p:nvSpPr>
          <p:cNvPr id="180" name="Google Shape;180;p36"/>
          <p:cNvSpPr/>
          <p:nvPr/>
        </p:nvSpPr>
        <p:spPr>
          <a:xfrm>
            <a:off x="4603423" y="2709913"/>
            <a:ext cx="2540001" cy="2540001"/>
          </a:xfrm>
          <a:prstGeom prst="ellipse">
            <a:avLst/>
          </a:prstGeom>
          <a:blipFill rotWithShape="1">
            <a:blip r:embed="rId3">
              <a:alphaModFix/>
            </a:blip>
            <a:stretch>
              <a:fillRect b="0" l="0" r="0" t="0"/>
            </a:stretch>
          </a:blip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181" name="Google Shape;181;p36"/>
          <p:cNvSpPr/>
          <p:nvPr/>
        </p:nvSpPr>
        <p:spPr>
          <a:xfrm>
            <a:off x="17542295" y="2709913"/>
            <a:ext cx="2540001" cy="2540001"/>
          </a:xfrm>
          <a:prstGeom prst="ellipse">
            <a:avLst/>
          </a:prstGeom>
          <a:blipFill rotWithShape="1">
            <a:blip r:embed="rId4">
              <a:alphaModFix/>
            </a:blip>
            <a:stretch>
              <a:fillRect b="0" l="0" r="0" t="0"/>
            </a:stretch>
          </a:blip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182" name="Google Shape;182;p36"/>
          <p:cNvSpPr/>
          <p:nvPr/>
        </p:nvSpPr>
        <p:spPr>
          <a:xfrm>
            <a:off x="11072860" y="2709913"/>
            <a:ext cx="2540001" cy="2540001"/>
          </a:xfrm>
          <a:prstGeom prst="ellipse">
            <a:avLst/>
          </a:prstGeom>
          <a:blipFill rotWithShape="1">
            <a:blip r:embed="rId5">
              <a:alphaModFix/>
            </a:blip>
            <a:stretch>
              <a:fillRect b="0" l="0" r="0" t="0"/>
            </a:stretch>
          </a:blip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183" name="Google Shape;183;p36"/>
          <p:cNvSpPr/>
          <p:nvPr/>
        </p:nvSpPr>
        <p:spPr>
          <a:xfrm>
            <a:off x="17481952" y="7656923"/>
            <a:ext cx="2540001" cy="2540001"/>
          </a:xfrm>
          <a:prstGeom prst="ellipse">
            <a:avLst/>
          </a:prstGeom>
          <a:blipFill rotWithShape="1">
            <a:blip r:embed="rId6">
              <a:alphaModFix/>
            </a:blip>
            <a:stretch>
              <a:fillRect b="0" l="0" r="0" t="0"/>
            </a:stretch>
          </a:blip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184" name="Google Shape;184;p36"/>
          <p:cNvSpPr/>
          <p:nvPr/>
        </p:nvSpPr>
        <p:spPr>
          <a:xfrm>
            <a:off x="4590800" y="7717985"/>
            <a:ext cx="2540001" cy="2540001"/>
          </a:xfrm>
          <a:prstGeom prst="ellipse">
            <a:avLst/>
          </a:prstGeom>
          <a:blipFill rotWithShape="1">
            <a:blip r:embed="rId7">
              <a:alphaModFix/>
            </a:blip>
            <a:stretch>
              <a:fillRect b="0" l="0" r="0" t="0"/>
            </a:stretch>
          </a:blip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185" name="Google Shape;185;p36"/>
          <p:cNvSpPr/>
          <p:nvPr/>
        </p:nvSpPr>
        <p:spPr>
          <a:xfrm>
            <a:off x="11072860" y="7717985"/>
            <a:ext cx="2540001" cy="2540001"/>
          </a:xfrm>
          <a:prstGeom prst="ellipse">
            <a:avLst/>
          </a:prstGeom>
          <a:blipFill rotWithShape="1">
            <a:blip r:embed="rId8">
              <a:alphaModFix/>
            </a:blip>
            <a:stretch>
              <a:fillRect b="0" l="0" r="0" t="0"/>
            </a:stretch>
          </a:blip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186" name="Google Shape;186;p36"/>
          <p:cNvSpPr txBox="1"/>
          <p:nvPr/>
        </p:nvSpPr>
        <p:spPr>
          <a:xfrm>
            <a:off x="3612289" y="5454708"/>
            <a:ext cx="4497021" cy="1666876"/>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Sabine Safi</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4C7F"/>
              </a:buClr>
              <a:buSzPts val="3000"/>
              <a:buFont typeface="Arial"/>
              <a:buNone/>
            </a:pPr>
            <a:r>
              <a:rPr b="1" i="0" lang="en-US" sz="3000" u="none" cap="none" strike="noStrike">
                <a:solidFill>
                  <a:srgbClr val="004C7F"/>
                </a:solidFill>
                <a:latin typeface="Arial"/>
                <a:ea typeface="Arial"/>
                <a:cs typeface="Arial"/>
                <a:sym typeface="Arial"/>
              </a:rPr>
              <a:t>Responsable produit</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E5E5E"/>
              </a:buClr>
              <a:buSzPts val="3000"/>
              <a:buFont typeface="Arial"/>
              <a:buNone/>
            </a:pPr>
            <a:r>
              <a:rPr b="1" i="0" lang="en-US" sz="3000" u="none" cap="none" strike="noStrike">
                <a:solidFill>
                  <a:srgbClr val="5E5E5E"/>
                </a:solidFill>
                <a:latin typeface="Arial"/>
                <a:ea typeface="Arial"/>
                <a:cs typeface="Arial"/>
                <a:sym typeface="Arial"/>
              </a:rPr>
              <a:t>@SabineSafi</a:t>
            </a:r>
            <a:endParaRPr/>
          </a:p>
        </p:txBody>
      </p:sp>
      <p:sp>
        <p:nvSpPr>
          <p:cNvPr id="187" name="Google Shape;187;p36"/>
          <p:cNvSpPr txBox="1"/>
          <p:nvPr/>
        </p:nvSpPr>
        <p:spPr>
          <a:xfrm>
            <a:off x="9849438" y="5454708"/>
            <a:ext cx="4986845" cy="1666876"/>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Tristram Gräbener</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4C7F"/>
              </a:buClr>
              <a:buSzPts val="3000"/>
              <a:buFont typeface="Arial"/>
              <a:buNone/>
            </a:pPr>
            <a:r>
              <a:rPr b="1" i="0" lang="en-US" sz="3000" u="none" cap="none" strike="noStrike">
                <a:solidFill>
                  <a:srgbClr val="004C7F"/>
                </a:solidFill>
                <a:latin typeface="Arial"/>
                <a:ea typeface="Arial"/>
                <a:cs typeface="Arial"/>
                <a:sym typeface="Arial"/>
              </a:rPr>
              <a:t>CTO</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E5E5E"/>
              </a:buClr>
              <a:buSzPts val="3000"/>
              <a:buFont typeface="Arial"/>
              <a:buNone/>
            </a:pPr>
            <a:r>
              <a:rPr b="1" i="0" lang="en-US" sz="3000" u="none" cap="none" strike="noStrike">
                <a:solidFill>
                  <a:srgbClr val="5E5E5E"/>
                </a:solidFill>
                <a:latin typeface="Arial"/>
                <a:ea typeface="Arial"/>
                <a:cs typeface="Arial"/>
                <a:sym typeface="Arial"/>
              </a:rPr>
              <a:t>@tristramg</a:t>
            </a:r>
            <a:endParaRPr/>
          </a:p>
        </p:txBody>
      </p:sp>
      <p:sp>
        <p:nvSpPr>
          <p:cNvPr id="188" name="Google Shape;188;p36"/>
          <p:cNvSpPr txBox="1"/>
          <p:nvPr/>
        </p:nvSpPr>
        <p:spPr>
          <a:xfrm>
            <a:off x="14444838" y="5454708"/>
            <a:ext cx="8709672" cy="1666876"/>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Béatrice Mercier</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4C7F"/>
              </a:buClr>
              <a:buSzPts val="3000"/>
              <a:buFont typeface="Arial"/>
              <a:buNone/>
            </a:pPr>
            <a:r>
              <a:rPr b="1" i="0" lang="en-US" sz="3000" u="none" cap="none" strike="noStrike">
                <a:solidFill>
                  <a:srgbClr val="004C7F"/>
                </a:solidFill>
                <a:latin typeface="Arial"/>
                <a:ea typeface="Arial"/>
                <a:cs typeface="Arial"/>
                <a:sym typeface="Arial"/>
              </a:rPr>
              <a:t>Resp. ouverture des données transport</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E5E5E"/>
              </a:buClr>
              <a:buSzPts val="3000"/>
              <a:buFont typeface="Arial"/>
              <a:buNone/>
            </a:pPr>
            <a:r>
              <a:rPr b="1" i="0" lang="en-US" sz="3000" u="none" cap="none" strike="noStrike">
                <a:solidFill>
                  <a:srgbClr val="5E5E5E"/>
                </a:solidFill>
                <a:latin typeface="Arial"/>
                <a:ea typeface="Arial"/>
                <a:cs typeface="Arial"/>
                <a:sym typeface="Arial"/>
              </a:rPr>
              <a:t>@bea_merc</a:t>
            </a:r>
            <a:endParaRPr/>
          </a:p>
        </p:txBody>
      </p:sp>
      <p:sp>
        <p:nvSpPr>
          <p:cNvPr id="189" name="Google Shape;189;p36"/>
          <p:cNvSpPr txBox="1"/>
          <p:nvPr/>
        </p:nvSpPr>
        <p:spPr>
          <a:xfrm>
            <a:off x="10094350" y="10509674"/>
            <a:ext cx="4497021" cy="1666876"/>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Antoine Desbordes</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4C7F"/>
              </a:buClr>
              <a:buSzPts val="3000"/>
              <a:buFont typeface="Arial"/>
              <a:buNone/>
            </a:pPr>
            <a:r>
              <a:rPr b="1" i="0" lang="en-US" sz="3000" u="none" cap="none" strike="noStrike">
                <a:solidFill>
                  <a:srgbClr val="004C7F"/>
                </a:solidFill>
                <a:latin typeface="Arial"/>
                <a:ea typeface="Arial"/>
                <a:cs typeface="Arial"/>
                <a:sym typeface="Arial"/>
              </a:rPr>
              <a:t>Développeur</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E5E5E"/>
              </a:buClr>
              <a:buSzPts val="3000"/>
              <a:buFont typeface="Arial"/>
              <a:buNone/>
            </a:pPr>
            <a:r>
              <a:rPr b="1" i="0" lang="en-US" sz="3000" u="none" cap="none" strike="noStrike">
                <a:solidFill>
                  <a:srgbClr val="5E5E5E"/>
                </a:solidFill>
                <a:latin typeface="Arial"/>
                <a:ea typeface="Arial"/>
                <a:cs typeface="Arial"/>
                <a:sym typeface="Arial"/>
              </a:rPr>
              <a:t>@_antoine_de</a:t>
            </a:r>
            <a:endParaRPr/>
          </a:p>
        </p:txBody>
      </p:sp>
      <p:sp>
        <p:nvSpPr>
          <p:cNvPr id="190" name="Google Shape;190;p36"/>
          <p:cNvSpPr txBox="1"/>
          <p:nvPr/>
        </p:nvSpPr>
        <p:spPr>
          <a:xfrm>
            <a:off x="3612289" y="10509674"/>
            <a:ext cx="4497021" cy="1666876"/>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Vincent Lara</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4C7F"/>
              </a:buClr>
              <a:buSzPts val="3000"/>
              <a:buFont typeface="Arial"/>
              <a:buNone/>
            </a:pPr>
            <a:r>
              <a:rPr b="1" i="0" lang="en-US" sz="3000" u="none" cap="none" strike="noStrike">
                <a:solidFill>
                  <a:srgbClr val="004C7F"/>
                </a:solidFill>
                <a:latin typeface="Arial"/>
                <a:ea typeface="Arial"/>
                <a:cs typeface="Arial"/>
                <a:sym typeface="Arial"/>
              </a:rPr>
              <a:t>Développeur</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E5E5E"/>
              </a:buClr>
              <a:buSzPts val="3000"/>
              <a:buFont typeface="Arial"/>
              <a:buNone/>
            </a:pPr>
            <a:r>
              <a:rPr b="1" i="0" lang="en-US" sz="3000" u="none" cap="none" strike="noStrike">
                <a:solidFill>
                  <a:srgbClr val="5E5E5E"/>
                </a:solidFill>
                <a:latin typeface="Arial"/>
                <a:ea typeface="Arial"/>
                <a:cs typeface="Arial"/>
                <a:sym typeface="Arial"/>
              </a:rPr>
              <a:t>@VincentLara</a:t>
            </a:r>
            <a:endParaRPr/>
          </a:p>
        </p:txBody>
      </p:sp>
      <p:sp>
        <p:nvSpPr>
          <p:cNvPr id="191" name="Google Shape;191;p36"/>
          <p:cNvSpPr txBox="1"/>
          <p:nvPr/>
        </p:nvSpPr>
        <p:spPr>
          <a:xfrm>
            <a:off x="15387844" y="10509674"/>
            <a:ext cx="6728219" cy="1666876"/>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Ishan Bhojwani</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4C7F"/>
              </a:buClr>
              <a:buSzPts val="3000"/>
              <a:buFont typeface="Arial"/>
              <a:buNone/>
            </a:pPr>
            <a:r>
              <a:rPr b="1" i="0" lang="en-US" sz="3000" u="none" cap="none" strike="noStrike">
                <a:solidFill>
                  <a:srgbClr val="004C7F"/>
                </a:solidFill>
                <a:latin typeface="Arial"/>
                <a:ea typeface="Arial"/>
                <a:cs typeface="Arial"/>
                <a:sym typeface="Arial"/>
              </a:rPr>
              <a:t>Coach @BetaGouv</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5E5E5E"/>
              </a:buClr>
              <a:buSzPts val="3000"/>
              <a:buFont typeface="Arial"/>
              <a:buNone/>
            </a:pPr>
            <a:r>
              <a:rPr b="1" i="0" lang="en-US" sz="3000" u="none" cap="none" strike="noStrike">
                <a:solidFill>
                  <a:srgbClr val="5E5E5E"/>
                </a:solidFill>
                <a:latin typeface="Arial"/>
                <a:ea typeface="Arial"/>
                <a:cs typeface="Arial"/>
                <a:sym typeface="Arial"/>
              </a:rPr>
              <a:t>@ishanbjw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7"/>
          <p:cNvSpPr/>
          <p:nvPr/>
        </p:nvSpPr>
        <p:spPr>
          <a:xfrm>
            <a:off x="2790664" y="2537249"/>
            <a:ext cx="1128878" cy="1385037"/>
          </a:xfrm>
          <a:custGeom>
            <a:rect b="b" l="l" r="r" t="t"/>
            <a:pathLst>
              <a:path extrusionOk="0" h="21600" w="21325">
                <a:moveTo>
                  <a:pt x="10666" y="0"/>
                </a:moveTo>
                <a:cubicBezTo>
                  <a:pt x="2921" y="0"/>
                  <a:pt x="1259" y="2555"/>
                  <a:pt x="1259" y="2555"/>
                </a:cubicBezTo>
                <a:cubicBezTo>
                  <a:pt x="-134" y="6373"/>
                  <a:pt x="4" y="16853"/>
                  <a:pt x="4" y="16853"/>
                </a:cubicBezTo>
                <a:lnTo>
                  <a:pt x="4" y="18004"/>
                </a:lnTo>
                <a:cubicBezTo>
                  <a:pt x="4" y="18004"/>
                  <a:pt x="4" y="18598"/>
                  <a:pt x="855" y="18598"/>
                </a:cubicBezTo>
                <a:cubicBezTo>
                  <a:pt x="979" y="18598"/>
                  <a:pt x="1286" y="18598"/>
                  <a:pt x="1711" y="18598"/>
                </a:cubicBezTo>
                <a:lnTo>
                  <a:pt x="1711" y="20191"/>
                </a:lnTo>
                <a:cubicBezTo>
                  <a:pt x="1711" y="20969"/>
                  <a:pt x="2476" y="21600"/>
                  <a:pt x="3418" y="21600"/>
                </a:cubicBezTo>
                <a:cubicBezTo>
                  <a:pt x="4360" y="21600"/>
                  <a:pt x="5127" y="20969"/>
                  <a:pt x="5127" y="20191"/>
                </a:cubicBezTo>
                <a:lnTo>
                  <a:pt x="5127" y="18598"/>
                </a:lnTo>
                <a:cubicBezTo>
                  <a:pt x="7776" y="18598"/>
                  <a:pt x="10660" y="18598"/>
                  <a:pt x="10660" y="18598"/>
                </a:cubicBezTo>
                <a:cubicBezTo>
                  <a:pt x="10660" y="18598"/>
                  <a:pt x="13544" y="18598"/>
                  <a:pt x="16193" y="18598"/>
                </a:cubicBezTo>
                <a:lnTo>
                  <a:pt x="16193" y="20191"/>
                </a:lnTo>
                <a:cubicBezTo>
                  <a:pt x="16193" y="20969"/>
                  <a:pt x="16958" y="21600"/>
                  <a:pt x="17900" y="21600"/>
                </a:cubicBezTo>
                <a:cubicBezTo>
                  <a:pt x="18842" y="21600"/>
                  <a:pt x="19607" y="20969"/>
                  <a:pt x="19607" y="20191"/>
                </a:cubicBezTo>
                <a:lnTo>
                  <a:pt x="19607" y="18598"/>
                </a:lnTo>
                <a:cubicBezTo>
                  <a:pt x="20032" y="18598"/>
                  <a:pt x="20341" y="18598"/>
                  <a:pt x="20465" y="18598"/>
                </a:cubicBezTo>
                <a:cubicBezTo>
                  <a:pt x="21316" y="18598"/>
                  <a:pt x="21316" y="18004"/>
                  <a:pt x="21316" y="18004"/>
                </a:cubicBezTo>
                <a:lnTo>
                  <a:pt x="21316" y="16853"/>
                </a:lnTo>
                <a:cubicBezTo>
                  <a:pt x="21329" y="16853"/>
                  <a:pt x="21466" y="6373"/>
                  <a:pt x="20073" y="2555"/>
                </a:cubicBezTo>
                <a:cubicBezTo>
                  <a:pt x="20073" y="2555"/>
                  <a:pt x="18411" y="0"/>
                  <a:pt x="10666" y="0"/>
                </a:cubicBezTo>
                <a:close/>
                <a:moveTo>
                  <a:pt x="5885" y="2224"/>
                </a:moveTo>
                <a:lnTo>
                  <a:pt x="15447" y="2224"/>
                </a:lnTo>
                <a:cubicBezTo>
                  <a:pt x="15447" y="2224"/>
                  <a:pt x="15401" y="2965"/>
                  <a:pt x="14505" y="2965"/>
                </a:cubicBezTo>
                <a:lnTo>
                  <a:pt x="6827" y="2965"/>
                </a:lnTo>
                <a:cubicBezTo>
                  <a:pt x="5931" y="2965"/>
                  <a:pt x="5885" y="2224"/>
                  <a:pt x="5885" y="2224"/>
                </a:cubicBezTo>
                <a:close/>
                <a:moveTo>
                  <a:pt x="4800" y="4411"/>
                </a:moveTo>
                <a:lnTo>
                  <a:pt x="16526" y="4411"/>
                </a:lnTo>
                <a:cubicBezTo>
                  <a:pt x="18410" y="4411"/>
                  <a:pt x="18568" y="5562"/>
                  <a:pt x="18568" y="5562"/>
                </a:cubicBezTo>
                <a:lnTo>
                  <a:pt x="19196" y="10098"/>
                </a:lnTo>
                <a:cubicBezTo>
                  <a:pt x="19196" y="10098"/>
                  <a:pt x="19294" y="10746"/>
                  <a:pt x="18117" y="10746"/>
                </a:cubicBezTo>
                <a:lnTo>
                  <a:pt x="3209" y="10746"/>
                </a:lnTo>
                <a:cubicBezTo>
                  <a:pt x="2032" y="10746"/>
                  <a:pt x="2130" y="10098"/>
                  <a:pt x="2130" y="10098"/>
                </a:cubicBezTo>
                <a:lnTo>
                  <a:pt x="2758" y="5562"/>
                </a:lnTo>
                <a:cubicBezTo>
                  <a:pt x="2758" y="5562"/>
                  <a:pt x="2916" y="4411"/>
                  <a:pt x="4800" y="4411"/>
                </a:cubicBezTo>
                <a:close/>
                <a:moveTo>
                  <a:pt x="3955" y="12960"/>
                </a:moveTo>
                <a:cubicBezTo>
                  <a:pt x="4727" y="12960"/>
                  <a:pt x="5347" y="13474"/>
                  <a:pt x="5347" y="14111"/>
                </a:cubicBezTo>
                <a:cubicBezTo>
                  <a:pt x="5347" y="14748"/>
                  <a:pt x="4721" y="15260"/>
                  <a:pt x="3955" y="15260"/>
                </a:cubicBezTo>
                <a:cubicBezTo>
                  <a:pt x="3190" y="15260"/>
                  <a:pt x="2561" y="14748"/>
                  <a:pt x="2561" y="14111"/>
                </a:cubicBezTo>
                <a:cubicBezTo>
                  <a:pt x="2561" y="13474"/>
                  <a:pt x="3184" y="12960"/>
                  <a:pt x="3955" y="12960"/>
                </a:cubicBezTo>
                <a:close/>
                <a:moveTo>
                  <a:pt x="17383" y="12965"/>
                </a:moveTo>
                <a:cubicBezTo>
                  <a:pt x="18155" y="12965"/>
                  <a:pt x="18777" y="13479"/>
                  <a:pt x="18777" y="14116"/>
                </a:cubicBezTo>
                <a:cubicBezTo>
                  <a:pt x="18777" y="14753"/>
                  <a:pt x="18155" y="15265"/>
                  <a:pt x="17383" y="15265"/>
                </a:cubicBezTo>
                <a:cubicBezTo>
                  <a:pt x="16611" y="15265"/>
                  <a:pt x="15991" y="14748"/>
                  <a:pt x="15991" y="14116"/>
                </a:cubicBezTo>
                <a:cubicBezTo>
                  <a:pt x="15991" y="13484"/>
                  <a:pt x="16611" y="12965"/>
                  <a:pt x="17383" y="12965"/>
                </a:cubicBezTo>
                <a:close/>
              </a:path>
            </a:pathLst>
          </a:custGeom>
          <a:solidFill>
            <a:srgbClr val="2677BA"/>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4C7F"/>
              </a:buClr>
              <a:buSzPts val="3000"/>
              <a:buFont typeface="Helvetica Neue"/>
              <a:buNone/>
            </a:pPr>
            <a:r>
              <a:t/>
            </a:r>
            <a:endParaRPr b="0" i="0" sz="3000" u="none" cap="none" strike="noStrike">
              <a:solidFill>
                <a:srgbClr val="004C7F"/>
              </a:solidFill>
              <a:latin typeface="Helvetica Neue"/>
              <a:ea typeface="Helvetica Neue"/>
              <a:cs typeface="Helvetica Neue"/>
              <a:sym typeface="Helvetica Neue"/>
            </a:endParaRPr>
          </a:p>
        </p:txBody>
      </p:sp>
      <p:sp>
        <p:nvSpPr>
          <p:cNvPr id="197" name="Google Shape;197;p37"/>
          <p:cNvSpPr txBox="1"/>
          <p:nvPr/>
        </p:nvSpPr>
        <p:spPr>
          <a:xfrm>
            <a:off x="481049" y="4191453"/>
            <a:ext cx="5748107" cy="1984375"/>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Services réguliers de transport</a:t>
            </a:r>
            <a:br>
              <a:rPr b="0" i="0" lang="en-US" sz="2800" u="none" cap="none" strike="noStrike">
                <a:solidFill>
                  <a:srgbClr val="000000"/>
                </a:solidFill>
                <a:latin typeface="Arial"/>
                <a:ea typeface="Arial"/>
                <a:cs typeface="Arial"/>
                <a:sym typeface="Arial"/>
              </a:rPr>
            </a:br>
            <a:r>
              <a:rPr b="0" i="0" lang="en-US" sz="2800" u="none" cap="none" strike="noStrike">
                <a:solidFill>
                  <a:srgbClr val="000000"/>
                </a:solidFill>
                <a:latin typeface="Arial"/>
                <a:ea typeface="Arial"/>
                <a:cs typeface="Arial"/>
                <a:sym typeface="Arial"/>
              </a:rPr>
              <a:t>Données statiques – Horaires théoriques, arrêts, lignes, etc.</a:t>
            </a:r>
            <a:endParaRPr/>
          </a:p>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126 AOM + 4 régions</a:t>
            </a:r>
            <a:endParaRPr/>
          </a:p>
        </p:txBody>
      </p:sp>
      <p:sp>
        <p:nvSpPr>
          <p:cNvPr id="198" name="Google Shape;198;p37"/>
          <p:cNvSpPr txBox="1"/>
          <p:nvPr/>
        </p:nvSpPr>
        <p:spPr>
          <a:xfrm>
            <a:off x="18085005" y="4191453"/>
            <a:ext cx="5460968" cy="1984375"/>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Véhicules en partage</a:t>
            </a:r>
            <a:r>
              <a:rPr b="0" i="0" lang="en-US" sz="2800" u="none" cap="none" strike="noStrike">
                <a:solidFill>
                  <a:srgbClr val="000000"/>
                </a:solidFill>
                <a:latin typeface="Arial"/>
                <a:ea typeface="Arial"/>
                <a:cs typeface="Arial"/>
                <a:sym typeface="Arial"/>
              </a:rPr>
              <a:t> </a:t>
            </a:r>
            <a:r>
              <a:rPr b="1" i="0" lang="en-US" sz="2800" u="none" cap="none" strike="noStrike">
                <a:solidFill>
                  <a:srgbClr val="000000"/>
                </a:solidFill>
                <a:latin typeface="Arial"/>
                <a:ea typeface="Arial"/>
                <a:cs typeface="Arial"/>
                <a:sym typeface="Arial"/>
              </a:rPr>
              <a:t>(vélos, trottinettes, auto,…)</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Localisation, disponibilité </a:t>
            </a:r>
            <a:endParaRPr/>
          </a:p>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2 AOM</a:t>
            </a:r>
            <a:endParaRPr/>
          </a:p>
        </p:txBody>
      </p:sp>
      <p:sp>
        <p:nvSpPr>
          <p:cNvPr id="199" name="Google Shape;199;p37"/>
          <p:cNvSpPr/>
          <p:nvPr/>
        </p:nvSpPr>
        <p:spPr>
          <a:xfrm>
            <a:off x="13992059" y="2079916"/>
            <a:ext cx="840038" cy="749341"/>
          </a:xfrm>
          <a:custGeom>
            <a:rect b="b" l="l" r="r" t="t"/>
            <a:pathLst>
              <a:path extrusionOk="0" h="21600" w="21600">
                <a:moveTo>
                  <a:pt x="16058" y="0"/>
                </a:moveTo>
                <a:cubicBezTo>
                  <a:pt x="15522" y="0"/>
                  <a:pt x="14986" y="228"/>
                  <a:pt x="14577" y="687"/>
                </a:cubicBezTo>
                <a:cubicBezTo>
                  <a:pt x="13759" y="1604"/>
                  <a:pt x="13759" y="3090"/>
                  <a:pt x="14577" y="4007"/>
                </a:cubicBezTo>
                <a:cubicBezTo>
                  <a:pt x="15395" y="4924"/>
                  <a:pt x="16722" y="4924"/>
                  <a:pt x="17540" y="4007"/>
                </a:cubicBezTo>
                <a:cubicBezTo>
                  <a:pt x="18358" y="3090"/>
                  <a:pt x="18358" y="1604"/>
                  <a:pt x="17540" y="687"/>
                </a:cubicBezTo>
                <a:cubicBezTo>
                  <a:pt x="17131" y="228"/>
                  <a:pt x="16594" y="0"/>
                  <a:pt x="16058" y="0"/>
                </a:cubicBezTo>
                <a:close/>
                <a:moveTo>
                  <a:pt x="12138" y="2917"/>
                </a:moveTo>
                <a:cubicBezTo>
                  <a:pt x="11771" y="2888"/>
                  <a:pt x="11391" y="3000"/>
                  <a:pt x="11073" y="3267"/>
                </a:cubicBezTo>
                <a:lnTo>
                  <a:pt x="6456" y="7143"/>
                </a:lnTo>
                <a:cubicBezTo>
                  <a:pt x="5753" y="7734"/>
                  <a:pt x="5611" y="8852"/>
                  <a:pt x="6137" y="9640"/>
                </a:cubicBezTo>
                <a:cubicBezTo>
                  <a:pt x="6183" y="9708"/>
                  <a:pt x="6232" y="9771"/>
                  <a:pt x="6284" y="9830"/>
                </a:cubicBezTo>
                <a:cubicBezTo>
                  <a:pt x="6364" y="9939"/>
                  <a:pt x="6457" y="10038"/>
                  <a:pt x="6569" y="10117"/>
                </a:cubicBezTo>
                <a:lnTo>
                  <a:pt x="9983" y="12501"/>
                </a:lnTo>
                <a:lnTo>
                  <a:pt x="9575" y="17898"/>
                </a:lnTo>
                <a:cubicBezTo>
                  <a:pt x="9520" y="18618"/>
                  <a:pt x="9998" y="19250"/>
                  <a:pt x="10640" y="19311"/>
                </a:cubicBezTo>
                <a:cubicBezTo>
                  <a:pt x="10673" y="19314"/>
                  <a:pt x="10706" y="19317"/>
                  <a:pt x="10739" y="19317"/>
                </a:cubicBezTo>
                <a:cubicBezTo>
                  <a:pt x="11339" y="19317"/>
                  <a:pt x="11849" y="18801"/>
                  <a:pt x="11900" y="18119"/>
                </a:cubicBezTo>
                <a:lnTo>
                  <a:pt x="12369" y="11924"/>
                </a:lnTo>
                <a:cubicBezTo>
                  <a:pt x="12406" y="11434"/>
                  <a:pt x="12197" y="10963"/>
                  <a:pt x="11824" y="10704"/>
                </a:cubicBezTo>
                <a:lnTo>
                  <a:pt x="9477" y="9065"/>
                </a:lnTo>
                <a:lnTo>
                  <a:pt x="12970" y="6133"/>
                </a:lnTo>
                <a:lnTo>
                  <a:pt x="14799" y="9271"/>
                </a:lnTo>
                <a:lnTo>
                  <a:pt x="18649" y="9271"/>
                </a:lnTo>
                <a:cubicBezTo>
                  <a:pt x="19059" y="9271"/>
                  <a:pt x="19391" y="8899"/>
                  <a:pt x="19391" y="8439"/>
                </a:cubicBezTo>
                <a:cubicBezTo>
                  <a:pt x="19391" y="7979"/>
                  <a:pt x="19059" y="7607"/>
                  <a:pt x="18649" y="7607"/>
                </a:cubicBezTo>
                <a:lnTo>
                  <a:pt x="15603" y="7607"/>
                </a:lnTo>
                <a:lnTo>
                  <a:pt x="13473" y="3950"/>
                </a:lnTo>
                <a:cubicBezTo>
                  <a:pt x="13427" y="3838"/>
                  <a:pt x="13369" y="3729"/>
                  <a:pt x="13301" y="3626"/>
                </a:cubicBezTo>
                <a:cubicBezTo>
                  <a:pt x="13260" y="3565"/>
                  <a:pt x="13216" y="3508"/>
                  <a:pt x="13169" y="3454"/>
                </a:cubicBezTo>
                <a:cubicBezTo>
                  <a:pt x="13159" y="3442"/>
                  <a:pt x="13148" y="3432"/>
                  <a:pt x="13137" y="3420"/>
                </a:cubicBezTo>
                <a:cubicBezTo>
                  <a:pt x="12861" y="3118"/>
                  <a:pt x="12506" y="2946"/>
                  <a:pt x="12138" y="2917"/>
                </a:cubicBezTo>
                <a:close/>
                <a:moveTo>
                  <a:pt x="4190" y="12207"/>
                </a:moveTo>
                <a:cubicBezTo>
                  <a:pt x="1880" y="12207"/>
                  <a:pt x="0" y="14315"/>
                  <a:pt x="0" y="16905"/>
                </a:cubicBezTo>
                <a:cubicBezTo>
                  <a:pt x="0" y="19494"/>
                  <a:pt x="1880" y="21600"/>
                  <a:pt x="4190" y="21600"/>
                </a:cubicBezTo>
                <a:cubicBezTo>
                  <a:pt x="6500" y="21600"/>
                  <a:pt x="8378" y="19494"/>
                  <a:pt x="8378" y="16905"/>
                </a:cubicBezTo>
                <a:cubicBezTo>
                  <a:pt x="8378" y="14315"/>
                  <a:pt x="6500" y="12207"/>
                  <a:pt x="4190" y="12207"/>
                </a:cubicBezTo>
                <a:close/>
                <a:moveTo>
                  <a:pt x="17410" y="12207"/>
                </a:moveTo>
                <a:cubicBezTo>
                  <a:pt x="15100" y="12207"/>
                  <a:pt x="13222" y="14315"/>
                  <a:pt x="13222" y="16905"/>
                </a:cubicBezTo>
                <a:cubicBezTo>
                  <a:pt x="13222" y="19494"/>
                  <a:pt x="15100" y="21600"/>
                  <a:pt x="17410" y="21600"/>
                </a:cubicBezTo>
                <a:cubicBezTo>
                  <a:pt x="19720" y="21600"/>
                  <a:pt x="21600" y="19494"/>
                  <a:pt x="21600" y="16905"/>
                </a:cubicBezTo>
                <a:cubicBezTo>
                  <a:pt x="21600" y="14315"/>
                  <a:pt x="19720" y="12207"/>
                  <a:pt x="17410" y="12207"/>
                </a:cubicBezTo>
                <a:close/>
                <a:moveTo>
                  <a:pt x="4190" y="13872"/>
                </a:moveTo>
                <a:cubicBezTo>
                  <a:pt x="5681" y="13872"/>
                  <a:pt x="6893" y="15233"/>
                  <a:pt x="6893" y="16905"/>
                </a:cubicBezTo>
                <a:cubicBezTo>
                  <a:pt x="6893" y="18576"/>
                  <a:pt x="5681" y="19935"/>
                  <a:pt x="4190" y="19935"/>
                </a:cubicBezTo>
                <a:cubicBezTo>
                  <a:pt x="2699" y="19935"/>
                  <a:pt x="1485" y="18576"/>
                  <a:pt x="1485" y="16905"/>
                </a:cubicBezTo>
                <a:cubicBezTo>
                  <a:pt x="1485" y="15233"/>
                  <a:pt x="2699" y="13872"/>
                  <a:pt x="4190" y="13872"/>
                </a:cubicBezTo>
                <a:close/>
                <a:moveTo>
                  <a:pt x="17410" y="13872"/>
                </a:moveTo>
                <a:cubicBezTo>
                  <a:pt x="18901" y="13872"/>
                  <a:pt x="20115" y="15233"/>
                  <a:pt x="20115" y="16905"/>
                </a:cubicBezTo>
                <a:cubicBezTo>
                  <a:pt x="20115" y="18576"/>
                  <a:pt x="18901" y="19935"/>
                  <a:pt x="17410" y="19935"/>
                </a:cubicBezTo>
                <a:cubicBezTo>
                  <a:pt x="15919" y="19935"/>
                  <a:pt x="14707" y="18576"/>
                  <a:pt x="14707" y="16905"/>
                </a:cubicBezTo>
                <a:cubicBezTo>
                  <a:pt x="14707" y="15233"/>
                  <a:pt x="15919" y="13872"/>
                  <a:pt x="17410" y="13872"/>
                </a:cubicBezTo>
                <a:close/>
              </a:path>
            </a:pathLst>
          </a:custGeom>
          <a:solidFill>
            <a:srgbClr val="2677BA"/>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00" name="Google Shape;200;p37"/>
          <p:cNvSpPr/>
          <p:nvPr/>
        </p:nvSpPr>
        <p:spPr>
          <a:xfrm>
            <a:off x="19978598" y="3288696"/>
            <a:ext cx="1128863" cy="415982"/>
          </a:xfrm>
          <a:custGeom>
            <a:rect b="b" l="l" r="r" t="t"/>
            <a:pathLst>
              <a:path extrusionOk="0" h="21600" w="21600">
                <a:moveTo>
                  <a:pt x="6576" y="0"/>
                </a:moveTo>
                <a:cubicBezTo>
                  <a:pt x="6226" y="0"/>
                  <a:pt x="5884" y="295"/>
                  <a:pt x="5598" y="845"/>
                </a:cubicBezTo>
                <a:cubicBezTo>
                  <a:pt x="4938" y="2115"/>
                  <a:pt x="3969" y="5290"/>
                  <a:pt x="3633" y="5871"/>
                </a:cubicBezTo>
                <a:cubicBezTo>
                  <a:pt x="3493" y="6112"/>
                  <a:pt x="3340" y="6291"/>
                  <a:pt x="3176" y="6344"/>
                </a:cubicBezTo>
                <a:lnTo>
                  <a:pt x="1095" y="7538"/>
                </a:lnTo>
                <a:cubicBezTo>
                  <a:pt x="742" y="7653"/>
                  <a:pt x="478" y="8466"/>
                  <a:pt x="477" y="9431"/>
                </a:cubicBezTo>
                <a:lnTo>
                  <a:pt x="476" y="11765"/>
                </a:lnTo>
                <a:lnTo>
                  <a:pt x="386" y="11765"/>
                </a:lnTo>
                <a:cubicBezTo>
                  <a:pt x="173" y="11765"/>
                  <a:pt x="0" y="12234"/>
                  <a:pt x="0" y="12812"/>
                </a:cubicBezTo>
                <a:lnTo>
                  <a:pt x="0" y="17084"/>
                </a:lnTo>
                <a:cubicBezTo>
                  <a:pt x="0" y="17662"/>
                  <a:pt x="173" y="18132"/>
                  <a:pt x="386" y="18132"/>
                </a:cubicBezTo>
                <a:lnTo>
                  <a:pt x="2131" y="18132"/>
                </a:lnTo>
                <a:cubicBezTo>
                  <a:pt x="2103" y="17765"/>
                  <a:pt x="2089" y="17382"/>
                  <a:pt x="2089" y="16992"/>
                </a:cubicBezTo>
                <a:cubicBezTo>
                  <a:pt x="2089" y="13890"/>
                  <a:pt x="3016" y="11379"/>
                  <a:pt x="4159" y="11379"/>
                </a:cubicBezTo>
                <a:cubicBezTo>
                  <a:pt x="5302" y="11379"/>
                  <a:pt x="6229" y="13890"/>
                  <a:pt x="6229" y="16992"/>
                </a:cubicBezTo>
                <a:cubicBezTo>
                  <a:pt x="6229" y="17382"/>
                  <a:pt x="6215" y="17765"/>
                  <a:pt x="6187" y="18132"/>
                </a:cubicBezTo>
                <a:lnTo>
                  <a:pt x="15164" y="18132"/>
                </a:lnTo>
                <a:cubicBezTo>
                  <a:pt x="15136" y="17765"/>
                  <a:pt x="15122" y="17382"/>
                  <a:pt x="15122" y="16992"/>
                </a:cubicBezTo>
                <a:cubicBezTo>
                  <a:pt x="15122" y="13890"/>
                  <a:pt x="16047" y="11379"/>
                  <a:pt x="17190" y="11379"/>
                </a:cubicBezTo>
                <a:cubicBezTo>
                  <a:pt x="18333" y="11379"/>
                  <a:pt x="19260" y="13890"/>
                  <a:pt x="19260" y="16992"/>
                </a:cubicBezTo>
                <a:cubicBezTo>
                  <a:pt x="19260" y="17405"/>
                  <a:pt x="19244" y="17809"/>
                  <a:pt x="19213" y="18196"/>
                </a:cubicBezTo>
                <a:lnTo>
                  <a:pt x="21216" y="18196"/>
                </a:lnTo>
                <a:cubicBezTo>
                  <a:pt x="21429" y="18196"/>
                  <a:pt x="21600" y="17727"/>
                  <a:pt x="21600" y="17149"/>
                </a:cubicBezTo>
                <a:lnTo>
                  <a:pt x="21600" y="12876"/>
                </a:lnTo>
                <a:cubicBezTo>
                  <a:pt x="21600" y="12298"/>
                  <a:pt x="21429" y="11829"/>
                  <a:pt x="21216" y="11829"/>
                </a:cubicBezTo>
                <a:lnTo>
                  <a:pt x="21123" y="11829"/>
                </a:lnTo>
                <a:lnTo>
                  <a:pt x="21123" y="10547"/>
                </a:lnTo>
                <a:cubicBezTo>
                  <a:pt x="21122" y="9984"/>
                  <a:pt x="20977" y="9502"/>
                  <a:pt x="20774" y="9390"/>
                </a:cubicBezTo>
                <a:cubicBezTo>
                  <a:pt x="19830" y="8871"/>
                  <a:pt x="16833" y="7290"/>
                  <a:pt x="15856" y="6776"/>
                </a:cubicBezTo>
                <a:cubicBezTo>
                  <a:pt x="15652" y="6669"/>
                  <a:pt x="15467" y="6407"/>
                  <a:pt x="15318" y="6013"/>
                </a:cubicBezTo>
                <a:cubicBezTo>
                  <a:pt x="14863" y="4811"/>
                  <a:pt x="13848" y="2126"/>
                  <a:pt x="13422" y="997"/>
                </a:cubicBezTo>
                <a:cubicBezTo>
                  <a:pt x="13177" y="346"/>
                  <a:pt x="12823" y="0"/>
                  <a:pt x="12408" y="0"/>
                </a:cubicBezTo>
                <a:lnTo>
                  <a:pt x="6576" y="0"/>
                </a:lnTo>
                <a:close/>
                <a:moveTo>
                  <a:pt x="7100" y="1507"/>
                </a:moveTo>
                <a:lnTo>
                  <a:pt x="8901" y="1507"/>
                </a:lnTo>
                <a:cubicBezTo>
                  <a:pt x="9005" y="1507"/>
                  <a:pt x="9091" y="1729"/>
                  <a:pt x="9095" y="2012"/>
                </a:cubicBezTo>
                <a:lnTo>
                  <a:pt x="9165" y="6280"/>
                </a:lnTo>
                <a:cubicBezTo>
                  <a:pt x="9171" y="6638"/>
                  <a:pt x="9065" y="6937"/>
                  <a:pt x="8933" y="6937"/>
                </a:cubicBezTo>
                <a:lnTo>
                  <a:pt x="5932" y="6937"/>
                </a:lnTo>
                <a:cubicBezTo>
                  <a:pt x="5781" y="6937"/>
                  <a:pt x="5677" y="6527"/>
                  <a:pt x="5732" y="6146"/>
                </a:cubicBezTo>
                <a:lnTo>
                  <a:pt x="6361" y="2742"/>
                </a:lnTo>
                <a:cubicBezTo>
                  <a:pt x="6502" y="1984"/>
                  <a:pt x="6787" y="1507"/>
                  <a:pt x="7100" y="1507"/>
                </a:cubicBezTo>
                <a:close/>
                <a:moveTo>
                  <a:pt x="9960" y="1507"/>
                </a:moveTo>
                <a:lnTo>
                  <a:pt x="12525" y="1507"/>
                </a:lnTo>
                <a:cubicBezTo>
                  <a:pt x="12815" y="1507"/>
                  <a:pt x="13055" y="1783"/>
                  <a:pt x="13205" y="2288"/>
                </a:cubicBezTo>
                <a:lnTo>
                  <a:pt x="14353" y="6142"/>
                </a:lnTo>
                <a:cubicBezTo>
                  <a:pt x="14434" y="6412"/>
                  <a:pt x="14288" y="6937"/>
                  <a:pt x="14133" y="6937"/>
                </a:cubicBezTo>
                <a:lnTo>
                  <a:pt x="10196" y="6937"/>
                </a:lnTo>
                <a:cubicBezTo>
                  <a:pt x="10065" y="6937"/>
                  <a:pt x="9960" y="6688"/>
                  <a:pt x="9947" y="6339"/>
                </a:cubicBezTo>
                <a:lnTo>
                  <a:pt x="9779" y="2044"/>
                </a:lnTo>
                <a:cubicBezTo>
                  <a:pt x="9768" y="1766"/>
                  <a:pt x="9856" y="1507"/>
                  <a:pt x="9960" y="1507"/>
                </a:cubicBezTo>
                <a:close/>
                <a:moveTo>
                  <a:pt x="4159" y="12389"/>
                </a:moveTo>
                <a:cubicBezTo>
                  <a:pt x="3222" y="12389"/>
                  <a:pt x="2463" y="14450"/>
                  <a:pt x="2463" y="16992"/>
                </a:cubicBezTo>
                <a:cubicBezTo>
                  <a:pt x="2463" y="19535"/>
                  <a:pt x="3222" y="21600"/>
                  <a:pt x="4159" y="21600"/>
                </a:cubicBezTo>
                <a:cubicBezTo>
                  <a:pt x="5096" y="21600"/>
                  <a:pt x="5855" y="19535"/>
                  <a:pt x="5855" y="16992"/>
                </a:cubicBezTo>
                <a:cubicBezTo>
                  <a:pt x="5855" y="14450"/>
                  <a:pt x="5096" y="12389"/>
                  <a:pt x="4159" y="12389"/>
                </a:cubicBezTo>
                <a:close/>
                <a:moveTo>
                  <a:pt x="17190" y="12389"/>
                </a:moveTo>
                <a:cubicBezTo>
                  <a:pt x="16253" y="12389"/>
                  <a:pt x="15494" y="14450"/>
                  <a:pt x="15494" y="16992"/>
                </a:cubicBezTo>
                <a:cubicBezTo>
                  <a:pt x="15494" y="19535"/>
                  <a:pt x="16253" y="21600"/>
                  <a:pt x="17190" y="21600"/>
                </a:cubicBezTo>
                <a:cubicBezTo>
                  <a:pt x="18127" y="21600"/>
                  <a:pt x="18888" y="19535"/>
                  <a:pt x="18888" y="16992"/>
                </a:cubicBezTo>
                <a:cubicBezTo>
                  <a:pt x="18888" y="14450"/>
                  <a:pt x="18127" y="12389"/>
                  <a:pt x="17190" y="12389"/>
                </a:cubicBezTo>
                <a:close/>
                <a:moveTo>
                  <a:pt x="4159" y="14829"/>
                </a:moveTo>
                <a:cubicBezTo>
                  <a:pt x="4599" y="14829"/>
                  <a:pt x="4956" y="15798"/>
                  <a:pt x="4956" y="16992"/>
                </a:cubicBezTo>
                <a:cubicBezTo>
                  <a:pt x="4956" y="18187"/>
                  <a:pt x="4599" y="19156"/>
                  <a:pt x="4159" y="19156"/>
                </a:cubicBezTo>
                <a:cubicBezTo>
                  <a:pt x="3719" y="19156"/>
                  <a:pt x="3362" y="18187"/>
                  <a:pt x="3362" y="16992"/>
                </a:cubicBezTo>
                <a:cubicBezTo>
                  <a:pt x="3362" y="15798"/>
                  <a:pt x="3719" y="14829"/>
                  <a:pt x="4159" y="14829"/>
                </a:cubicBezTo>
                <a:close/>
                <a:moveTo>
                  <a:pt x="17190" y="14829"/>
                </a:moveTo>
                <a:cubicBezTo>
                  <a:pt x="17630" y="14829"/>
                  <a:pt x="17987" y="15798"/>
                  <a:pt x="17987" y="16992"/>
                </a:cubicBezTo>
                <a:cubicBezTo>
                  <a:pt x="17987" y="18187"/>
                  <a:pt x="17630" y="19156"/>
                  <a:pt x="17190" y="19156"/>
                </a:cubicBezTo>
                <a:cubicBezTo>
                  <a:pt x="16750" y="19156"/>
                  <a:pt x="16393" y="18187"/>
                  <a:pt x="16393" y="16992"/>
                </a:cubicBezTo>
                <a:cubicBezTo>
                  <a:pt x="16393" y="15798"/>
                  <a:pt x="16750" y="14829"/>
                  <a:pt x="17190" y="14829"/>
                </a:cubicBezTo>
                <a:close/>
              </a:path>
            </a:pathLst>
          </a:custGeom>
          <a:solidFill>
            <a:srgbClr val="2677BA"/>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01" name="Google Shape;201;p37"/>
          <p:cNvSpPr/>
          <p:nvPr/>
        </p:nvSpPr>
        <p:spPr>
          <a:xfrm>
            <a:off x="14269059" y="7979337"/>
            <a:ext cx="1319766" cy="1215990"/>
          </a:xfrm>
          <a:custGeom>
            <a:rect b="b" l="l" r="r" t="t"/>
            <a:pathLst>
              <a:path extrusionOk="0" h="21600" w="21600">
                <a:moveTo>
                  <a:pt x="0" y="0"/>
                </a:moveTo>
                <a:lnTo>
                  <a:pt x="0" y="14081"/>
                </a:lnTo>
                <a:cubicBezTo>
                  <a:pt x="81" y="14081"/>
                  <a:pt x="167" y="14116"/>
                  <a:pt x="226" y="14181"/>
                </a:cubicBezTo>
                <a:cubicBezTo>
                  <a:pt x="286" y="14245"/>
                  <a:pt x="319" y="14334"/>
                  <a:pt x="319" y="14428"/>
                </a:cubicBezTo>
                <a:cubicBezTo>
                  <a:pt x="319" y="14522"/>
                  <a:pt x="286" y="14609"/>
                  <a:pt x="226" y="14674"/>
                </a:cubicBezTo>
                <a:cubicBezTo>
                  <a:pt x="167" y="14738"/>
                  <a:pt x="87" y="14773"/>
                  <a:pt x="0" y="14773"/>
                </a:cubicBezTo>
                <a:lnTo>
                  <a:pt x="0" y="19100"/>
                </a:lnTo>
                <a:lnTo>
                  <a:pt x="4921" y="21600"/>
                </a:lnTo>
                <a:lnTo>
                  <a:pt x="4921" y="17268"/>
                </a:lnTo>
                <a:cubicBezTo>
                  <a:pt x="4840" y="17268"/>
                  <a:pt x="4754" y="17233"/>
                  <a:pt x="4695" y="17168"/>
                </a:cubicBezTo>
                <a:cubicBezTo>
                  <a:pt x="4635" y="17104"/>
                  <a:pt x="4602" y="17017"/>
                  <a:pt x="4602" y="16923"/>
                </a:cubicBezTo>
                <a:cubicBezTo>
                  <a:pt x="4602" y="16835"/>
                  <a:pt x="4635" y="16740"/>
                  <a:pt x="4695" y="16675"/>
                </a:cubicBezTo>
                <a:cubicBezTo>
                  <a:pt x="4754" y="16611"/>
                  <a:pt x="4835" y="16576"/>
                  <a:pt x="4921" y="16576"/>
                </a:cubicBezTo>
                <a:lnTo>
                  <a:pt x="4921" y="2500"/>
                </a:lnTo>
                <a:lnTo>
                  <a:pt x="0" y="0"/>
                </a:lnTo>
                <a:close/>
                <a:moveTo>
                  <a:pt x="11124" y="0"/>
                </a:moveTo>
                <a:lnTo>
                  <a:pt x="11124" y="7161"/>
                </a:lnTo>
                <a:cubicBezTo>
                  <a:pt x="11205" y="7161"/>
                  <a:pt x="11292" y="7195"/>
                  <a:pt x="11352" y="7260"/>
                </a:cubicBezTo>
                <a:cubicBezTo>
                  <a:pt x="11411" y="7324"/>
                  <a:pt x="11443" y="7414"/>
                  <a:pt x="11443" y="7508"/>
                </a:cubicBezTo>
                <a:cubicBezTo>
                  <a:pt x="11443" y="7596"/>
                  <a:pt x="11411" y="7689"/>
                  <a:pt x="11352" y="7753"/>
                </a:cubicBezTo>
                <a:cubicBezTo>
                  <a:pt x="11292" y="7818"/>
                  <a:pt x="11210" y="7854"/>
                  <a:pt x="11124" y="7854"/>
                </a:cubicBezTo>
                <a:lnTo>
                  <a:pt x="11124" y="19100"/>
                </a:lnTo>
                <a:lnTo>
                  <a:pt x="16045" y="21600"/>
                </a:lnTo>
                <a:lnTo>
                  <a:pt x="16045" y="13183"/>
                </a:lnTo>
                <a:cubicBezTo>
                  <a:pt x="15958" y="13183"/>
                  <a:pt x="15878" y="13148"/>
                  <a:pt x="15818" y="13084"/>
                </a:cubicBezTo>
                <a:cubicBezTo>
                  <a:pt x="15759" y="13019"/>
                  <a:pt x="15727" y="12930"/>
                  <a:pt x="15727" y="12836"/>
                </a:cubicBezTo>
                <a:cubicBezTo>
                  <a:pt x="15727" y="12742"/>
                  <a:pt x="15759" y="12655"/>
                  <a:pt x="15818" y="12590"/>
                </a:cubicBezTo>
                <a:cubicBezTo>
                  <a:pt x="15878" y="12526"/>
                  <a:pt x="15958" y="12491"/>
                  <a:pt x="16045" y="12491"/>
                </a:cubicBezTo>
                <a:lnTo>
                  <a:pt x="16045" y="2500"/>
                </a:lnTo>
                <a:lnTo>
                  <a:pt x="11124" y="0"/>
                </a:lnTo>
                <a:close/>
                <a:moveTo>
                  <a:pt x="21600" y="0"/>
                </a:moveTo>
                <a:lnTo>
                  <a:pt x="16679" y="2500"/>
                </a:lnTo>
                <a:lnTo>
                  <a:pt x="16679" y="12491"/>
                </a:lnTo>
                <a:cubicBezTo>
                  <a:pt x="16760" y="12491"/>
                  <a:pt x="16846" y="12526"/>
                  <a:pt x="16905" y="12590"/>
                </a:cubicBezTo>
                <a:cubicBezTo>
                  <a:pt x="16965" y="12655"/>
                  <a:pt x="16998" y="12742"/>
                  <a:pt x="16998" y="12836"/>
                </a:cubicBezTo>
                <a:cubicBezTo>
                  <a:pt x="16998" y="12930"/>
                  <a:pt x="16965" y="13019"/>
                  <a:pt x="16905" y="13084"/>
                </a:cubicBezTo>
                <a:cubicBezTo>
                  <a:pt x="16846" y="13148"/>
                  <a:pt x="16765" y="13183"/>
                  <a:pt x="16679" y="13183"/>
                </a:cubicBezTo>
                <a:lnTo>
                  <a:pt x="16679" y="21600"/>
                </a:lnTo>
                <a:lnTo>
                  <a:pt x="21600" y="19100"/>
                </a:lnTo>
                <a:lnTo>
                  <a:pt x="21600" y="0"/>
                </a:lnTo>
                <a:close/>
                <a:moveTo>
                  <a:pt x="10487" y="6"/>
                </a:moveTo>
                <a:lnTo>
                  <a:pt x="5565" y="2506"/>
                </a:lnTo>
                <a:lnTo>
                  <a:pt x="5565" y="16582"/>
                </a:lnTo>
                <a:cubicBezTo>
                  <a:pt x="5646" y="16582"/>
                  <a:pt x="5732" y="16616"/>
                  <a:pt x="5792" y="16681"/>
                </a:cubicBezTo>
                <a:cubicBezTo>
                  <a:pt x="5851" y="16745"/>
                  <a:pt x="5885" y="16834"/>
                  <a:pt x="5885" y="16928"/>
                </a:cubicBezTo>
                <a:cubicBezTo>
                  <a:pt x="5885" y="17022"/>
                  <a:pt x="5851" y="17109"/>
                  <a:pt x="5792" y="17174"/>
                </a:cubicBezTo>
                <a:cubicBezTo>
                  <a:pt x="5732" y="17239"/>
                  <a:pt x="5652" y="17275"/>
                  <a:pt x="5565" y="17275"/>
                </a:cubicBezTo>
                <a:lnTo>
                  <a:pt x="5565" y="21600"/>
                </a:lnTo>
                <a:lnTo>
                  <a:pt x="10487" y="19100"/>
                </a:lnTo>
                <a:lnTo>
                  <a:pt x="10487" y="7854"/>
                </a:lnTo>
                <a:cubicBezTo>
                  <a:pt x="10405" y="7854"/>
                  <a:pt x="10318" y="7818"/>
                  <a:pt x="10258" y="7753"/>
                </a:cubicBezTo>
                <a:cubicBezTo>
                  <a:pt x="10199" y="7689"/>
                  <a:pt x="10167" y="7601"/>
                  <a:pt x="10167" y="7508"/>
                </a:cubicBezTo>
                <a:cubicBezTo>
                  <a:pt x="10167" y="7414"/>
                  <a:pt x="10199" y="7324"/>
                  <a:pt x="10258" y="7260"/>
                </a:cubicBezTo>
                <a:cubicBezTo>
                  <a:pt x="10318" y="7195"/>
                  <a:pt x="10400" y="7161"/>
                  <a:pt x="10487" y="7161"/>
                </a:cubicBezTo>
                <a:lnTo>
                  <a:pt x="10487" y="6"/>
                </a:lnTo>
                <a:close/>
                <a:moveTo>
                  <a:pt x="20010" y="4589"/>
                </a:moveTo>
                <a:lnTo>
                  <a:pt x="20691" y="5037"/>
                </a:lnTo>
                <a:lnTo>
                  <a:pt x="19853" y="6310"/>
                </a:lnTo>
                <a:lnTo>
                  <a:pt x="20691" y="6856"/>
                </a:lnTo>
                <a:lnTo>
                  <a:pt x="20010" y="7895"/>
                </a:lnTo>
                <a:lnTo>
                  <a:pt x="19171" y="7342"/>
                </a:lnTo>
                <a:lnTo>
                  <a:pt x="18333" y="8617"/>
                </a:lnTo>
                <a:lnTo>
                  <a:pt x="17652" y="8170"/>
                </a:lnTo>
                <a:lnTo>
                  <a:pt x="18490" y="6897"/>
                </a:lnTo>
                <a:lnTo>
                  <a:pt x="17652" y="6345"/>
                </a:lnTo>
                <a:lnTo>
                  <a:pt x="18333" y="5312"/>
                </a:lnTo>
                <a:lnTo>
                  <a:pt x="19171" y="5864"/>
                </a:lnTo>
                <a:lnTo>
                  <a:pt x="20010" y="4589"/>
                </a:lnTo>
                <a:close/>
                <a:moveTo>
                  <a:pt x="9653" y="7579"/>
                </a:moveTo>
                <a:cubicBezTo>
                  <a:pt x="9778" y="7574"/>
                  <a:pt x="9898" y="7650"/>
                  <a:pt x="9951" y="7777"/>
                </a:cubicBezTo>
                <a:cubicBezTo>
                  <a:pt x="10026" y="7947"/>
                  <a:pt x="9956" y="8154"/>
                  <a:pt x="9799" y="8236"/>
                </a:cubicBezTo>
                <a:cubicBezTo>
                  <a:pt x="9755" y="8259"/>
                  <a:pt x="9707" y="8271"/>
                  <a:pt x="9663" y="8271"/>
                </a:cubicBezTo>
                <a:cubicBezTo>
                  <a:pt x="9544" y="8271"/>
                  <a:pt x="9432" y="8194"/>
                  <a:pt x="9378" y="8071"/>
                </a:cubicBezTo>
                <a:cubicBezTo>
                  <a:pt x="9302" y="7900"/>
                  <a:pt x="9371" y="7688"/>
                  <a:pt x="9528" y="7612"/>
                </a:cubicBezTo>
                <a:cubicBezTo>
                  <a:pt x="9569" y="7592"/>
                  <a:pt x="9612" y="7581"/>
                  <a:pt x="9653" y="7579"/>
                </a:cubicBezTo>
                <a:close/>
                <a:moveTo>
                  <a:pt x="11955" y="7579"/>
                </a:moveTo>
                <a:cubicBezTo>
                  <a:pt x="11996" y="7581"/>
                  <a:pt x="12038" y="7592"/>
                  <a:pt x="12077" y="7612"/>
                </a:cubicBezTo>
                <a:cubicBezTo>
                  <a:pt x="12234" y="7688"/>
                  <a:pt x="12303" y="7895"/>
                  <a:pt x="12227" y="8071"/>
                </a:cubicBezTo>
                <a:cubicBezTo>
                  <a:pt x="12173" y="8194"/>
                  <a:pt x="12061" y="8271"/>
                  <a:pt x="11942" y="8271"/>
                </a:cubicBezTo>
                <a:cubicBezTo>
                  <a:pt x="11898" y="8271"/>
                  <a:pt x="11850" y="8259"/>
                  <a:pt x="11806" y="8236"/>
                </a:cubicBezTo>
                <a:cubicBezTo>
                  <a:pt x="11644" y="8154"/>
                  <a:pt x="11579" y="7947"/>
                  <a:pt x="11654" y="7777"/>
                </a:cubicBezTo>
                <a:cubicBezTo>
                  <a:pt x="11711" y="7645"/>
                  <a:pt x="11832" y="7572"/>
                  <a:pt x="11955" y="7579"/>
                </a:cubicBezTo>
                <a:close/>
                <a:moveTo>
                  <a:pt x="8832" y="7997"/>
                </a:moveTo>
                <a:cubicBezTo>
                  <a:pt x="8957" y="7992"/>
                  <a:pt x="9077" y="8066"/>
                  <a:pt x="9129" y="8194"/>
                </a:cubicBezTo>
                <a:cubicBezTo>
                  <a:pt x="9205" y="8364"/>
                  <a:pt x="9140" y="8570"/>
                  <a:pt x="8977" y="8652"/>
                </a:cubicBezTo>
                <a:cubicBezTo>
                  <a:pt x="8934" y="8676"/>
                  <a:pt x="8885" y="8687"/>
                  <a:pt x="8842" y="8687"/>
                </a:cubicBezTo>
                <a:cubicBezTo>
                  <a:pt x="8723" y="8687"/>
                  <a:pt x="8609" y="8610"/>
                  <a:pt x="8555" y="8487"/>
                </a:cubicBezTo>
                <a:cubicBezTo>
                  <a:pt x="8479" y="8311"/>
                  <a:pt x="8550" y="8107"/>
                  <a:pt x="8707" y="8030"/>
                </a:cubicBezTo>
                <a:cubicBezTo>
                  <a:pt x="8747" y="8010"/>
                  <a:pt x="8790" y="7999"/>
                  <a:pt x="8832" y="7997"/>
                </a:cubicBezTo>
                <a:close/>
                <a:moveTo>
                  <a:pt x="12776" y="7997"/>
                </a:moveTo>
                <a:cubicBezTo>
                  <a:pt x="12817" y="7999"/>
                  <a:pt x="12859" y="8010"/>
                  <a:pt x="12898" y="8030"/>
                </a:cubicBezTo>
                <a:cubicBezTo>
                  <a:pt x="13055" y="8107"/>
                  <a:pt x="13126" y="8311"/>
                  <a:pt x="13050" y="8487"/>
                </a:cubicBezTo>
                <a:cubicBezTo>
                  <a:pt x="12996" y="8610"/>
                  <a:pt x="12882" y="8687"/>
                  <a:pt x="12763" y="8687"/>
                </a:cubicBezTo>
                <a:cubicBezTo>
                  <a:pt x="12720" y="8687"/>
                  <a:pt x="12671" y="8676"/>
                  <a:pt x="12628" y="8652"/>
                </a:cubicBezTo>
                <a:cubicBezTo>
                  <a:pt x="12471" y="8570"/>
                  <a:pt x="12400" y="8364"/>
                  <a:pt x="12476" y="8194"/>
                </a:cubicBezTo>
                <a:cubicBezTo>
                  <a:pt x="12532" y="8066"/>
                  <a:pt x="12654" y="7992"/>
                  <a:pt x="12776" y="7997"/>
                </a:cubicBezTo>
                <a:close/>
                <a:moveTo>
                  <a:pt x="8021" y="8404"/>
                </a:moveTo>
                <a:cubicBezTo>
                  <a:pt x="8107" y="8404"/>
                  <a:pt x="8188" y="8441"/>
                  <a:pt x="8247" y="8505"/>
                </a:cubicBezTo>
                <a:cubicBezTo>
                  <a:pt x="8307" y="8570"/>
                  <a:pt x="8338" y="8657"/>
                  <a:pt x="8339" y="8751"/>
                </a:cubicBezTo>
                <a:cubicBezTo>
                  <a:pt x="8339" y="8845"/>
                  <a:pt x="8307" y="8934"/>
                  <a:pt x="8247" y="8999"/>
                </a:cubicBezTo>
                <a:cubicBezTo>
                  <a:pt x="8188" y="9063"/>
                  <a:pt x="8107" y="9098"/>
                  <a:pt x="8021" y="9098"/>
                </a:cubicBezTo>
                <a:cubicBezTo>
                  <a:pt x="7934" y="9098"/>
                  <a:pt x="7852" y="9063"/>
                  <a:pt x="7793" y="8999"/>
                </a:cubicBezTo>
                <a:cubicBezTo>
                  <a:pt x="7733" y="8934"/>
                  <a:pt x="7701" y="8845"/>
                  <a:pt x="7701" y="8751"/>
                </a:cubicBezTo>
                <a:cubicBezTo>
                  <a:pt x="7701" y="8657"/>
                  <a:pt x="7733" y="8570"/>
                  <a:pt x="7793" y="8505"/>
                </a:cubicBezTo>
                <a:cubicBezTo>
                  <a:pt x="7852" y="8441"/>
                  <a:pt x="7934" y="8404"/>
                  <a:pt x="8021" y="8404"/>
                </a:cubicBezTo>
                <a:close/>
                <a:moveTo>
                  <a:pt x="13579" y="8404"/>
                </a:moveTo>
                <a:cubicBezTo>
                  <a:pt x="13660" y="8404"/>
                  <a:pt x="13748" y="8441"/>
                  <a:pt x="13807" y="8505"/>
                </a:cubicBezTo>
                <a:cubicBezTo>
                  <a:pt x="13867" y="8570"/>
                  <a:pt x="13899" y="8657"/>
                  <a:pt x="13899" y="8751"/>
                </a:cubicBezTo>
                <a:cubicBezTo>
                  <a:pt x="13899" y="8845"/>
                  <a:pt x="13867" y="8934"/>
                  <a:pt x="13807" y="8999"/>
                </a:cubicBezTo>
                <a:cubicBezTo>
                  <a:pt x="13748" y="9063"/>
                  <a:pt x="13666" y="9098"/>
                  <a:pt x="13579" y="9098"/>
                </a:cubicBezTo>
                <a:cubicBezTo>
                  <a:pt x="13493" y="9098"/>
                  <a:pt x="13412" y="9063"/>
                  <a:pt x="13353" y="8999"/>
                </a:cubicBezTo>
                <a:cubicBezTo>
                  <a:pt x="13293" y="8934"/>
                  <a:pt x="13260" y="8845"/>
                  <a:pt x="13260" y="8751"/>
                </a:cubicBezTo>
                <a:cubicBezTo>
                  <a:pt x="13260" y="8657"/>
                  <a:pt x="13293" y="8570"/>
                  <a:pt x="13353" y="8505"/>
                </a:cubicBezTo>
                <a:cubicBezTo>
                  <a:pt x="13412" y="8441"/>
                  <a:pt x="13493" y="8404"/>
                  <a:pt x="13579" y="8404"/>
                </a:cubicBezTo>
                <a:close/>
                <a:moveTo>
                  <a:pt x="19139" y="8404"/>
                </a:moveTo>
                <a:cubicBezTo>
                  <a:pt x="19226" y="8404"/>
                  <a:pt x="19306" y="8441"/>
                  <a:pt x="19366" y="8505"/>
                </a:cubicBezTo>
                <a:cubicBezTo>
                  <a:pt x="19425" y="8570"/>
                  <a:pt x="19459" y="8657"/>
                  <a:pt x="19459" y="8751"/>
                </a:cubicBezTo>
                <a:cubicBezTo>
                  <a:pt x="19459" y="8845"/>
                  <a:pt x="19425" y="8934"/>
                  <a:pt x="19366" y="8999"/>
                </a:cubicBezTo>
                <a:cubicBezTo>
                  <a:pt x="19306" y="9063"/>
                  <a:pt x="19226" y="9098"/>
                  <a:pt x="19139" y="9098"/>
                </a:cubicBezTo>
                <a:cubicBezTo>
                  <a:pt x="19053" y="9098"/>
                  <a:pt x="18971" y="9063"/>
                  <a:pt x="18911" y="8999"/>
                </a:cubicBezTo>
                <a:cubicBezTo>
                  <a:pt x="18852" y="8934"/>
                  <a:pt x="18820" y="8845"/>
                  <a:pt x="18820" y="8751"/>
                </a:cubicBezTo>
                <a:cubicBezTo>
                  <a:pt x="18820" y="8657"/>
                  <a:pt x="18852" y="8570"/>
                  <a:pt x="18911" y="8505"/>
                </a:cubicBezTo>
                <a:cubicBezTo>
                  <a:pt x="18971" y="8441"/>
                  <a:pt x="19053" y="8404"/>
                  <a:pt x="19139" y="8404"/>
                </a:cubicBezTo>
                <a:close/>
                <a:moveTo>
                  <a:pt x="13584" y="9351"/>
                </a:moveTo>
                <a:cubicBezTo>
                  <a:pt x="13763" y="9351"/>
                  <a:pt x="13904" y="9502"/>
                  <a:pt x="13904" y="9696"/>
                </a:cubicBezTo>
                <a:cubicBezTo>
                  <a:pt x="13898" y="9889"/>
                  <a:pt x="13757" y="10042"/>
                  <a:pt x="13584" y="10042"/>
                </a:cubicBezTo>
                <a:cubicBezTo>
                  <a:pt x="13411" y="10042"/>
                  <a:pt x="13267" y="9889"/>
                  <a:pt x="13267" y="9696"/>
                </a:cubicBezTo>
                <a:cubicBezTo>
                  <a:pt x="13267" y="9502"/>
                  <a:pt x="13406" y="9351"/>
                  <a:pt x="13584" y="9351"/>
                </a:cubicBezTo>
                <a:close/>
                <a:moveTo>
                  <a:pt x="19144" y="9351"/>
                </a:moveTo>
                <a:cubicBezTo>
                  <a:pt x="19323" y="9351"/>
                  <a:pt x="19464" y="9502"/>
                  <a:pt x="19464" y="9696"/>
                </a:cubicBezTo>
                <a:cubicBezTo>
                  <a:pt x="19458" y="9889"/>
                  <a:pt x="19317" y="10042"/>
                  <a:pt x="19144" y="10042"/>
                </a:cubicBezTo>
                <a:cubicBezTo>
                  <a:pt x="18971" y="10042"/>
                  <a:pt x="18825" y="9889"/>
                  <a:pt x="18825" y="9696"/>
                </a:cubicBezTo>
                <a:cubicBezTo>
                  <a:pt x="18825" y="9502"/>
                  <a:pt x="18966" y="9351"/>
                  <a:pt x="19144" y="9351"/>
                </a:cubicBezTo>
                <a:close/>
                <a:moveTo>
                  <a:pt x="8021" y="9562"/>
                </a:moveTo>
                <a:cubicBezTo>
                  <a:pt x="8194" y="9562"/>
                  <a:pt x="8338" y="9715"/>
                  <a:pt x="8339" y="9909"/>
                </a:cubicBezTo>
                <a:cubicBezTo>
                  <a:pt x="8339" y="10102"/>
                  <a:pt x="8199" y="10253"/>
                  <a:pt x="8021" y="10253"/>
                </a:cubicBezTo>
                <a:cubicBezTo>
                  <a:pt x="7842" y="10253"/>
                  <a:pt x="7701" y="10102"/>
                  <a:pt x="7701" y="9909"/>
                </a:cubicBezTo>
                <a:cubicBezTo>
                  <a:pt x="7701" y="9721"/>
                  <a:pt x="7842" y="9562"/>
                  <a:pt x="8021" y="9562"/>
                </a:cubicBezTo>
                <a:close/>
                <a:moveTo>
                  <a:pt x="13584" y="10296"/>
                </a:moveTo>
                <a:cubicBezTo>
                  <a:pt x="13763" y="10296"/>
                  <a:pt x="13904" y="10449"/>
                  <a:pt x="13904" y="10642"/>
                </a:cubicBezTo>
                <a:cubicBezTo>
                  <a:pt x="13898" y="10836"/>
                  <a:pt x="13757" y="10987"/>
                  <a:pt x="13584" y="10987"/>
                </a:cubicBezTo>
                <a:cubicBezTo>
                  <a:pt x="13411" y="10987"/>
                  <a:pt x="13267" y="10836"/>
                  <a:pt x="13267" y="10642"/>
                </a:cubicBezTo>
                <a:cubicBezTo>
                  <a:pt x="13267" y="10454"/>
                  <a:pt x="13406" y="10296"/>
                  <a:pt x="13584" y="10296"/>
                </a:cubicBezTo>
                <a:close/>
                <a:moveTo>
                  <a:pt x="19144" y="10296"/>
                </a:moveTo>
                <a:cubicBezTo>
                  <a:pt x="19323" y="10296"/>
                  <a:pt x="19464" y="10449"/>
                  <a:pt x="19464" y="10642"/>
                </a:cubicBezTo>
                <a:cubicBezTo>
                  <a:pt x="19458" y="10836"/>
                  <a:pt x="19317" y="10987"/>
                  <a:pt x="19144" y="10987"/>
                </a:cubicBezTo>
                <a:cubicBezTo>
                  <a:pt x="18971" y="10987"/>
                  <a:pt x="18825" y="10836"/>
                  <a:pt x="18825" y="10642"/>
                </a:cubicBezTo>
                <a:cubicBezTo>
                  <a:pt x="18825" y="10454"/>
                  <a:pt x="18966" y="10296"/>
                  <a:pt x="19144" y="10296"/>
                </a:cubicBezTo>
                <a:close/>
                <a:moveTo>
                  <a:pt x="8021" y="10717"/>
                </a:moveTo>
                <a:cubicBezTo>
                  <a:pt x="8194" y="10717"/>
                  <a:pt x="8338" y="10870"/>
                  <a:pt x="8339" y="11064"/>
                </a:cubicBezTo>
                <a:cubicBezTo>
                  <a:pt x="8339" y="11252"/>
                  <a:pt x="8199" y="11411"/>
                  <a:pt x="8021" y="11411"/>
                </a:cubicBezTo>
                <a:cubicBezTo>
                  <a:pt x="7842" y="11411"/>
                  <a:pt x="7701" y="11258"/>
                  <a:pt x="7701" y="11064"/>
                </a:cubicBezTo>
                <a:cubicBezTo>
                  <a:pt x="7701" y="10876"/>
                  <a:pt x="7842" y="10717"/>
                  <a:pt x="8021" y="10717"/>
                </a:cubicBezTo>
                <a:close/>
                <a:moveTo>
                  <a:pt x="13579" y="11240"/>
                </a:moveTo>
                <a:cubicBezTo>
                  <a:pt x="13660" y="11240"/>
                  <a:pt x="13748" y="11275"/>
                  <a:pt x="13807" y="11339"/>
                </a:cubicBezTo>
                <a:cubicBezTo>
                  <a:pt x="13867" y="11404"/>
                  <a:pt x="13899" y="11493"/>
                  <a:pt x="13899" y="11587"/>
                </a:cubicBezTo>
                <a:cubicBezTo>
                  <a:pt x="13899" y="11681"/>
                  <a:pt x="13867" y="11768"/>
                  <a:pt x="13807" y="11833"/>
                </a:cubicBezTo>
                <a:cubicBezTo>
                  <a:pt x="13748" y="11897"/>
                  <a:pt x="13666" y="11934"/>
                  <a:pt x="13579" y="11934"/>
                </a:cubicBezTo>
                <a:cubicBezTo>
                  <a:pt x="13493" y="11934"/>
                  <a:pt x="13412" y="11897"/>
                  <a:pt x="13353" y="11833"/>
                </a:cubicBezTo>
                <a:cubicBezTo>
                  <a:pt x="13293" y="11768"/>
                  <a:pt x="13260" y="11681"/>
                  <a:pt x="13260" y="11587"/>
                </a:cubicBezTo>
                <a:cubicBezTo>
                  <a:pt x="13260" y="11493"/>
                  <a:pt x="13293" y="11404"/>
                  <a:pt x="13353" y="11339"/>
                </a:cubicBezTo>
                <a:cubicBezTo>
                  <a:pt x="13412" y="11275"/>
                  <a:pt x="13493" y="11240"/>
                  <a:pt x="13579" y="11240"/>
                </a:cubicBezTo>
                <a:close/>
                <a:moveTo>
                  <a:pt x="19139" y="11240"/>
                </a:moveTo>
                <a:cubicBezTo>
                  <a:pt x="19226" y="11240"/>
                  <a:pt x="19306" y="11275"/>
                  <a:pt x="19366" y="11339"/>
                </a:cubicBezTo>
                <a:cubicBezTo>
                  <a:pt x="19425" y="11404"/>
                  <a:pt x="19459" y="11493"/>
                  <a:pt x="19459" y="11587"/>
                </a:cubicBezTo>
                <a:cubicBezTo>
                  <a:pt x="19459" y="11681"/>
                  <a:pt x="19425" y="11768"/>
                  <a:pt x="19366" y="11833"/>
                </a:cubicBezTo>
                <a:cubicBezTo>
                  <a:pt x="19306" y="11897"/>
                  <a:pt x="19226" y="11934"/>
                  <a:pt x="19139" y="11934"/>
                </a:cubicBezTo>
                <a:cubicBezTo>
                  <a:pt x="19053" y="11934"/>
                  <a:pt x="18971" y="11897"/>
                  <a:pt x="18911" y="11833"/>
                </a:cubicBezTo>
                <a:cubicBezTo>
                  <a:pt x="18852" y="11768"/>
                  <a:pt x="18820" y="11681"/>
                  <a:pt x="18820" y="11587"/>
                </a:cubicBezTo>
                <a:cubicBezTo>
                  <a:pt x="18820" y="11493"/>
                  <a:pt x="18852" y="11404"/>
                  <a:pt x="18911" y="11339"/>
                </a:cubicBezTo>
                <a:cubicBezTo>
                  <a:pt x="18971" y="11275"/>
                  <a:pt x="19053" y="11240"/>
                  <a:pt x="19139" y="11240"/>
                </a:cubicBezTo>
                <a:close/>
                <a:moveTo>
                  <a:pt x="14421" y="11666"/>
                </a:moveTo>
                <a:cubicBezTo>
                  <a:pt x="14462" y="11668"/>
                  <a:pt x="14503" y="11678"/>
                  <a:pt x="14543" y="11699"/>
                </a:cubicBezTo>
                <a:cubicBezTo>
                  <a:pt x="14699" y="11775"/>
                  <a:pt x="14763" y="11979"/>
                  <a:pt x="14693" y="12156"/>
                </a:cubicBezTo>
                <a:cubicBezTo>
                  <a:pt x="14639" y="12279"/>
                  <a:pt x="14526" y="12355"/>
                  <a:pt x="14407" y="12355"/>
                </a:cubicBezTo>
                <a:cubicBezTo>
                  <a:pt x="14364" y="12355"/>
                  <a:pt x="14315" y="12344"/>
                  <a:pt x="14272" y="12321"/>
                </a:cubicBezTo>
                <a:cubicBezTo>
                  <a:pt x="14115" y="12238"/>
                  <a:pt x="14044" y="12032"/>
                  <a:pt x="14120" y="11862"/>
                </a:cubicBezTo>
                <a:cubicBezTo>
                  <a:pt x="14177" y="11734"/>
                  <a:pt x="14298" y="11661"/>
                  <a:pt x="14421" y="11666"/>
                </a:cubicBezTo>
                <a:close/>
                <a:moveTo>
                  <a:pt x="18311" y="11666"/>
                </a:moveTo>
                <a:cubicBezTo>
                  <a:pt x="18436" y="11661"/>
                  <a:pt x="18556" y="11734"/>
                  <a:pt x="18609" y="11862"/>
                </a:cubicBezTo>
                <a:cubicBezTo>
                  <a:pt x="18684" y="12032"/>
                  <a:pt x="18615" y="12238"/>
                  <a:pt x="18458" y="12321"/>
                </a:cubicBezTo>
                <a:cubicBezTo>
                  <a:pt x="18415" y="12344"/>
                  <a:pt x="18366" y="12355"/>
                  <a:pt x="18323" y="12355"/>
                </a:cubicBezTo>
                <a:cubicBezTo>
                  <a:pt x="18204" y="12355"/>
                  <a:pt x="18090" y="12285"/>
                  <a:pt x="18036" y="12156"/>
                </a:cubicBezTo>
                <a:cubicBezTo>
                  <a:pt x="17960" y="11979"/>
                  <a:pt x="18031" y="11775"/>
                  <a:pt x="18188" y="11699"/>
                </a:cubicBezTo>
                <a:cubicBezTo>
                  <a:pt x="18228" y="11678"/>
                  <a:pt x="18270" y="11668"/>
                  <a:pt x="18311" y="11666"/>
                </a:cubicBezTo>
                <a:close/>
                <a:moveTo>
                  <a:pt x="8021" y="11868"/>
                </a:moveTo>
                <a:cubicBezTo>
                  <a:pt x="8194" y="11868"/>
                  <a:pt x="8338" y="12021"/>
                  <a:pt x="8339" y="12214"/>
                </a:cubicBezTo>
                <a:cubicBezTo>
                  <a:pt x="8339" y="12408"/>
                  <a:pt x="8199" y="12561"/>
                  <a:pt x="8021" y="12561"/>
                </a:cubicBezTo>
                <a:cubicBezTo>
                  <a:pt x="7842" y="12561"/>
                  <a:pt x="7701" y="12408"/>
                  <a:pt x="7701" y="12214"/>
                </a:cubicBezTo>
                <a:cubicBezTo>
                  <a:pt x="7701" y="12021"/>
                  <a:pt x="7842" y="11868"/>
                  <a:pt x="8021" y="11868"/>
                </a:cubicBezTo>
                <a:close/>
                <a:moveTo>
                  <a:pt x="17490" y="12077"/>
                </a:moveTo>
                <a:cubicBezTo>
                  <a:pt x="17615" y="12071"/>
                  <a:pt x="17735" y="12145"/>
                  <a:pt x="17787" y="12273"/>
                </a:cubicBezTo>
                <a:cubicBezTo>
                  <a:pt x="17863" y="12449"/>
                  <a:pt x="17797" y="12655"/>
                  <a:pt x="17635" y="12737"/>
                </a:cubicBezTo>
                <a:cubicBezTo>
                  <a:pt x="17592" y="12760"/>
                  <a:pt x="17543" y="12766"/>
                  <a:pt x="17500" y="12766"/>
                </a:cubicBezTo>
                <a:cubicBezTo>
                  <a:pt x="17381" y="12766"/>
                  <a:pt x="17269" y="12696"/>
                  <a:pt x="17214" y="12566"/>
                </a:cubicBezTo>
                <a:cubicBezTo>
                  <a:pt x="17139" y="12390"/>
                  <a:pt x="17208" y="12186"/>
                  <a:pt x="17365" y="12110"/>
                </a:cubicBezTo>
                <a:cubicBezTo>
                  <a:pt x="17405" y="12089"/>
                  <a:pt x="17448" y="12078"/>
                  <a:pt x="17490" y="12077"/>
                </a:cubicBezTo>
                <a:close/>
                <a:moveTo>
                  <a:pt x="15237" y="12088"/>
                </a:moveTo>
                <a:cubicBezTo>
                  <a:pt x="15278" y="12090"/>
                  <a:pt x="15320" y="12100"/>
                  <a:pt x="15359" y="12121"/>
                </a:cubicBezTo>
                <a:cubicBezTo>
                  <a:pt x="15516" y="12191"/>
                  <a:pt x="15587" y="12396"/>
                  <a:pt x="15511" y="12572"/>
                </a:cubicBezTo>
                <a:cubicBezTo>
                  <a:pt x="15457" y="12695"/>
                  <a:pt x="15343" y="12772"/>
                  <a:pt x="15224" y="12772"/>
                </a:cubicBezTo>
                <a:cubicBezTo>
                  <a:pt x="15180" y="12772"/>
                  <a:pt x="15132" y="12760"/>
                  <a:pt x="15088" y="12742"/>
                </a:cubicBezTo>
                <a:cubicBezTo>
                  <a:pt x="14926" y="12660"/>
                  <a:pt x="14861" y="12456"/>
                  <a:pt x="14936" y="12286"/>
                </a:cubicBezTo>
                <a:cubicBezTo>
                  <a:pt x="14993" y="12154"/>
                  <a:pt x="15114" y="12081"/>
                  <a:pt x="15237" y="12088"/>
                </a:cubicBezTo>
                <a:close/>
                <a:moveTo>
                  <a:pt x="8021" y="13019"/>
                </a:moveTo>
                <a:cubicBezTo>
                  <a:pt x="8194" y="13019"/>
                  <a:pt x="8338" y="13171"/>
                  <a:pt x="8339" y="13364"/>
                </a:cubicBezTo>
                <a:cubicBezTo>
                  <a:pt x="8339" y="13558"/>
                  <a:pt x="8199" y="13711"/>
                  <a:pt x="8021" y="13711"/>
                </a:cubicBezTo>
                <a:cubicBezTo>
                  <a:pt x="7842" y="13711"/>
                  <a:pt x="7701" y="13558"/>
                  <a:pt x="7701" y="13364"/>
                </a:cubicBezTo>
                <a:cubicBezTo>
                  <a:pt x="7701" y="13176"/>
                  <a:pt x="7842" y="13019"/>
                  <a:pt x="8021" y="13019"/>
                </a:cubicBezTo>
                <a:close/>
                <a:moveTo>
                  <a:pt x="8021" y="14175"/>
                </a:moveTo>
                <a:cubicBezTo>
                  <a:pt x="8194" y="14175"/>
                  <a:pt x="8338" y="14328"/>
                  <a:pt x="8339" y="14522"/>
                </a:cubicBezTo>
                <a:cubicBezTo>
                  <a:pt x="8339" y="14715"/>
                  <a:pt x="8199" y="14868"/>
                  <a:pt x="8021" y="14868"/>
                </a:cubicBezTo>
                <a:cubicBezTo>
                  <a:pt x="7842" y="14868"/>
                  <a:pt x="7701" y="14715"/>
                  <a:pt x="7701" y="14522"/>
                </a:cubicBezTo>
                <a:cubicBezTo>
                  <a:pt x="7701" y="14328"/>
                  <a:pt x="7842" y="14175"/>
                  <a:pt x="8021" y="14175"/>
                </a:cubicBezTo>
                <a:close/>
                <a:moveTo>
                  <a:pt x="999" y="14582"/>
                </a:moveTo>
                <a:cubicBezTo>
                  <a:pt x="1040" y="14584"/>
                  <a:pt x="1080" y="14595"/>
                  <a:pt x="1119" y="14615"/>
                </a:cubicBezTo>
                <a:cubicBezTo>
                  <a:pt x="1281" y="14692"/>
                  <a:pt x="1347" y="14898"/>
                  <a:pt x="1271" y="15074"/>
                </a:cubicBezTo>
                <a:cubicBezTo>
                  <a:pt x="1217" y="15197"/>
                  <a:pt x="1103" y="15272"/>
                  <a:pt x="984" y="15272"/>
                </a:cubicBezTo>
                <a:cubicBezTo>
                  <a:pt x="940" y="15272"/>
                  <a:pt x="892" y="15261"/>
                  <a:pt x="848" y="15237"/>
                </a:cubicBezTo>
                <a:cubicBezTo>
                  <a:pt x="692" y="15155"/>
                  <a:pt x="622" y="14951"/>
                  <a:pt x="698" y="14780"/>
                </a:cubicBezTo>
                <a:cubicBezTo>
                  <a:pt x="755" y="14648"/>
                  <a:pt x="876" y="14576"/>
                  <a:pt x="999" y="14582"/>
                </a:cubicBezTo>
                <a:close/>
                <a:moveTo>
                  <a:pt x="1987" y="15087"/>
                </a:moveTo>
                <a:cubicBezTo>
                  <a:pt x="2028" y="15089"/>
                  <a:pt x="2070" y="15099"/>
                  <a:pt x="2109" y="15120"/>
                </a:cubicBezTo>
                <a:cubicBezTo>
                  <a:pt x="2266" y="15196"/>
                  <a:pt x="2332" y="15402"/>
                  <a:pt x="2261" y="15573"/>
                </a:cubicBezTo>
                <a:cubicBezTo>
                  <a:pt x="2207" y="15696"/>
                  <a:pt x="2093" y="15771"/>
                  <a:pt x="1974" y="15771"/>
                </a:cubicBezTo>
                <a:cubicBezTo>
                  <a:pt x="1931" y="15771"/>
                  <a:pt x="1882" y="15759"/>
                  <a:pt x="1839" y="15741"/>
                </a:cubicBezTo>
                <a:cubicBezTo>
                  <a:pt x="1676" y="15659"/>
                  <a:pt x="1611" y="15455"/>
                  <a:pt x="1687" y="15285"/>
                </a:cubicBezTo>
                <a:cubicBezTo>
                  <a:pt x="1743" y="15153"/>
                  <a:pt x="1865" y="15080"/>
                  <a:pt x="1987" y="15087"/>
                </a:cubicBezTo>
                <a:close/>
                <a:moveTo>
                  <a:pt x="8021" y="15325"/>
                </a:moveTo>
                <a:cubicBezTo>
                  <a:pt x="8107" y="15325"/>
                  <a:pt x="8188" y="15361"/>
                  <a:pt x="8247" y="15426"/>
                </a:cubicBezTo>
                <a:cubicBezTo>
                  <a:pt x="8307" y="15491"/>
                  <a:pt x="8338" y="15578"/>
                  <a:pt x="8339" y="15672"/>
                </a:cubicBezTo>
                <a:cubicBezTo>
                  <a:pt x="8339" y="15766"/>
                  <a:pt x="8307" y="15853"/>
                  <a:pt x="8247" y="15918"/>
                </a:cubicBezTo>
                <a:cubicBezTo>
                  <a:pt x="8188" y="15982"/>
                  <a:pt x="8107" y="16018"/>
                  <a:pt x="8021" y="16018"/>
                </a:cubicBezTo>
                <a:cubicBezTo>
                  <a:pt x="7934" y="16018"/>
                  <a:pt x="7852" y="15982"/>
                  <a:pt x="7793" y="15918"/>
                </a:cubicBezTo>
                <a:cubicBezTo>
                  <a:pt x="7733" y="15853"/>
                  <a:pt x="7701" y="15766"/>
                  <a:pt x="7701" y="15672"/>
                </a:cubicBezTo>
                <a:cubicBezTo>
                  <a:pt x="7701" y="15578"/>
                  <a:pt x="7733" y="15491"/>
                  <a:pt x="7793" y="15426"/>
                </a:cubicBezTo>
                <a:cubicBezTo>
                  <a:pt x="7852" y="15361"/>
                  <a:pt x="7934" y="15325"/>
                  <a:pt x="8021" y="15325"/>
                </a:cubicBezTo>
                <a:close/>
                <a:moveTo>
                  <a:pt x="2973" y="15580"/>
                </a:moveTo>
                <a:cubicBezTo>
                  <a:pt x="3014" y="15582"/>
                  <a:pt x="3054" y="15592"/>
                  <a:pt x="3093" y="15613"/>
                </a:cubicBezTo>
                <a:cubicBezTo>
                  <a:pt x="3250" y="15695"/>
                  <a:pt x="3315" y="15901"/>
                  <a:pt x="3245" y="16072"/>
                </a:cubicBezTo>
                <a:cubicBezTo>
                  <a:pt x="3191" y="16195"/>
                  <a:pt x="3076" y="16270"/>
                  <a:pt x="2958" y="16270"/>
                </a:cubicBezTo>
                <a:cubicBezTo>
                  <a:pt x="2914" y="16270"/>
                  <a:pt x="2866" y="16258"/>
                  <a:pt x="2822" y="16235"/>
                </a:cubicBezTo>
                <a:cubicBezTo>
                  <a:pt x="2665" y="16153"/>
                  <a:pt x="2596" y="15948"/>
                  <a:pt x="2672" y="15778"/>
                </a:cubicBezTo>
                <a:cubicBezTo>
                  <a:pt x="2729" y="15650"/>
                  <a:pt x="2850" y="15575"/>
                  <a:pt x="2973" y="15580"/>
                </a:cubicBezTo>
                <a:close/>
                <a:moveTo>
                  <a:pt x="7191" y="15751"/>
                </a:moveTo>
                <a:cubicBezTo>
                  <a:pt x="7315" y="15745"/>
                  <a:pt x="7437" y="15819"/>
                  <a:pt x="7490" y="15947"/>
                </a:cubicBezTo>
                <a:cubicBezTo>
                  <a:pt x="7566" y="16117"/>
                  <a:pt x="7495" y="16323"/>
                  <a:pt x="7338" y="16405"/>
                </a:cubicBezTo>
                <a:cubicBezTo>
                  <a:pt x="7295" y="16429"/>
                  <a:pt x="7246" y="16440"/>
                  <a:pt x="7203" y="16440"/>
                </a:cubicBezTo>
                <a:cubicBezTo>
                  <a:pt x="7084" y="16440"/>
                  <a:pt x="6971" y="16364"/>
                  <a:pt x="6917" y="16240"/>
                </a:cubicBezTo>
                <a:cubicBezTo>
                  <a:pt x="6841" y="16064"/>
                  <a:pt x="6911" y="15860"/>
                  <a:pt x="7068" y="15784"/>
                </a:cubicBezTo>
                <a:cubicBezTo>
                  <a:pt x="7107" y="15763"/>
                  <a:pt x="7150" y="15752"/>
                  <a:pt x="7191" y="15751"/>
                </a:cubicBezTo>
                <a:close/>
                <a:moveTo>
                  <a:pt x="3956" y="16079"/>
                </a:moveTo>
                <a:cubicBezTo>
                  <a:pt x="3997" y="16081"/>
                  <a:pt x="4039" y="16091"/>
                  <a:pt x="4078" y="16112"/>
                </a:cubicBezTo>
                <a:cubicBezTo>
                  <a:pt x="4235" y="16194"/>
                  <a:pt x="4299" y="16400"/>
                  <a:pt x="4228" y="16571"/>
                </a:cubicBezTo>
                <a:cubicBezTo>
                  <a:pt x="4174" y="16694"/>
                  <a:pt x="4062" y="16769"/>
                  <a:pt x="3943" y="16769"/>
                </a:cubicBezTo>
                <a:cubicBezTo>
                  <a:pt x="3900" y="16769"/>
                  <a:pt x="3851" y="16757"/>
                  <a:pt x="3808" y="16734"/>
                </a:cubicBezTo>
                <a:cubicBezTo>
                  <a:pt x="3645" y="16652"/>
                  <a:pt x="3580" y="16447"/>
                  <a:pt x="3655" y="16277"/>
                </a:cubicBezTo>
                <a:cubicBezTo>
                  <a:pt x="3712" y="16149"/>
                  <a:pt x="3833" y="16074"/>
                  <a:pt x="3956" y="16079"/>
                </a:cubicBezTo>
                <a:close/>
                <a:moveTo>
                  <a:pt x="6368" y="16167"/>
                </a:moveTo>
                <a:cubicBezTo>
                  <a:pt x="6492" y="16162"/>
                  <a:pt x="6616" y="16237"/>
                  <a:pt x="6669" y="16365"/>
                </a:cubicBezTo>
                <a:cubicBezTo>
                  <a:pt x="6744" y="16535"/>
                  <a:pt x="6674" y="16740"/>
                  <a:pt x="6517" y="16822"/>
                </a:cubicBezTo>
                <a:cubicBezTo>
                  <a:pt x="6473" y="16845"/>
                  <a:pt x="6425" y="16857"/>
                  <a:pt x="6381" y="16857"/>
                </a:cubicBezTo>
                <a:cubicBezTo>
                  <a:pt x="6262" y="16857"/>
                  <a:pt x="6148" y="16782"/>
                  <a:pt x="6094" y="16659"/>
                </a:cubicBezTo>
                <a:cubicBezTo>
                  <a:pt x="6018" y="16488"/>
                  <a:pt x="6089" y="16276"/>
                  <a:pt x="6246" y="16200"/>
                </a:cubicBezTo>
                <a:cubicBezTo>
                  <a:pt x="6285" y="16179"/>
                  <a:pt x="6327" y="16169"/>
                  <a:pt x="6368" y="16167"/>
                </a:cubicBezTo>
                <a:close/>
              </a:path>
            </a:pathLst>
          </a:custGeom>
          <a:solidFill>
            <a:srgbClr val="2677BA"/>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02" name="Google Shape;202;p37"/>
          <p:cNvSpPr txBox="1"/>
          <p:nvPr/>
        </p:nvSpPr>
        <p:spPr>
          <a:xfrm>
            <a:off x="12327109" y="9751972"/>
            <a:ext cx="5460967" cy="2949575"/>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Réseaux routiers, cyclables et piétons</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Données statiques + données dynamiques (circulation, péages, etc.) </a:t>
            </a:r>
            <a:endParaRPr/>
          </a:p>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A venir</a:t>
            </a:r>
            <a:endParaRPr/>
          </a:p>
        </p:txBody>
      </p:sp>
      <p:sp>
        <p:nvSpPr>
          <p:cNvPr id="203" name="Google Shape;203;p37"/>
          <p:cNvSpPr txBox="1"/>
          <p:nvPr/>
        </p:nvSpPr>
        <p:spPr>
          <a:xfrm>
            <a:off x="6552545" y="9751972"/>
            <a:ext cx="5460968" cy="1984375"/>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Transport longue-distance (autocars de grandes lignes, ferroviaire, maritime, aérien)</a:t>
            </a:r>
            <a:endParaRPr b="1" i="0" sz="3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1 opérateur de car longue distance</a:t>
            </a:r>
            <a:endParaRPr/>
          </a:p>
        </p:txBody>
      </p:sp>
      <p:sp>
        <p:nvSpPr>
          <p:cNvPr id="204" name="Google Shape;204;p37"/>
          <p:cNvSpPr/>
          <p:nvPr/>
        </p:nvSpPr>
        <p:spPr>
          <a:xfrm>
            <a:off x="8498443" y="2544182"/>
            <a:ext cx="1128877" cy="1385037"/>
          </a:xfrm>
          <a:custGeom>
            <a:rect b="b" l="l" r="r" t="t"/>
            <a:pathLst>
              <a:path extrusionOk="0" h="21600" w="21325">
                <a:moveTo>
                  <a:pt x="10666" y="0"/>
                </a:moveTo>
                <a:cubicBezTo>
                  <a:pt x="2921" y="0"/>
                  <a:pt x="1259" y="2555"/>
                  <a:pt x="1259" y="2555"/>
                </a:cubicBezTo>
                <a:cubicBezTo>
                  <a:pt x="-134" y="6373"/>
                  <a:pt x="4" y="16853"/>
                  <a:pt x="4" y="16853"/>
                </a:cubicBezTo>
                <a:lnTo>
                  <a:pt x="4" y="18004"/>
                </a:lnTo>
                <a:cubicBezTo>
                  <a:pt x="4" y="18004"/>
                  <a:pt x="4" y="18598"/>
                  <a:pt x="855" y="18598"/>
                </a:cubicBezTo>
                <a:cubicBezTo>
                  <a:pt x="979" y="18598"/>
                  <a:pt x="1286" y="18598"/>
                  <a:pt x="1711" y="18598"/>
                </a:cubicBezTo>
                <a:lnTo>
                  <a:pt x="1711" y="20191"/>
                </a:lnTo>
                <a:cubicBezTo>
                  <a:pt x="1711" y="20969"/>
                  <a:pt x="2476" y="21600"/>
                  <a:pt x="3418" y="21600"/>
                </a:cubicBezTo>
                <a:cubicBezTo>
                  <a:pt x="4360" y="21600"/>
                  <a:pt x="5127" y="20969"/>
                  <a:pt x="5127" y="20191"/>
                </a:cubicBezTo>
                <a:lnTo>
                  <a:pt x="5127" y="18598"/>
                </a:lnTo>
                <a:cubicBezTo>
                  <a:pt x="7776" y="18598"/>
                  <a:pt x="10660" y="18598"/>
                  <a:pt x="10660" y="18598"/>
                </a:cubicBezTo>
                <a:cubicBezTo>
                  <a:pt x="10660" y="18598"/>
                  <a:pt x="13544" y="18598"/>
                  <a:pt x="16193" y="18598"/>
                </a:cubicBezTo>
                <a:lnTo>
                  <a:pt x="16193" y="20191"/>
                </a:lnTo>
                <a:cubicBezTo>
                  <a:pt x="16193" y="20969"/>
                  <a:pt x="16958" y="21600"/>
                  <a:pt x="17900" y="21600"/>
                </a:cubicBezTo>
                <a:cubicBezTo>
                  <a:pt x="18842" y="21600"/>
                  <a:pt x="19607" y="20969"/>
                  <a:pt x="19607" y="20191"/>
                </a:cubicBezTo>
                <a:lnTo>
                  <a:pt x="19607" y="18598"/>
                </a:lnTo>
                <a:cubicBezTo>
                  <a:pt x="20032" y="18598"/>
                  <a:pt x="20341" y="18598"/>
                  <a:pt x="20465" y="18598"/>
                </a:cubicBezTo>
                <a:cubicBezTo>
                  <a:pt x="21316" y="18598"/>
                  <a:pt x="21316" y="18004"/>
                  <a:pt x="21316" y="18004"/>
                </a:cubicBezTo>
                <a:lnTo>
                  <a:pt x="21316" y="16853"/>
                </a:lnTo>
                <a:cubicBezTo>
                  <a:pt x="21329" y="16853"/>
                  <a:pt x="21466" y="6373"/>
                  <a:pt x="20073" y="2555"/>
                </a:cubicBezTo>
                <a:cubicBezTo>
                  <a:pt x="20073" y="2555"/>
                  <a:pt x="18411" y="0"/>
                  <a:pt x="10666" y="0"/>
                </a:cubicBezTo>
                <a:close/>
                <a:moveTo>
                  <a:pt x="5885" y="2224"/>
                </a:moveTo>
                <a:lnTo>
                  <a:pt x="15447" y="2224"/>
                </a:lnTo>
                <a:cubicBezTo>
                  <a:pt x="15447" y="2224"/>
                  <a:pt x="15401" y="2965"/>
                  <a:pt x="14505" y="2965"/>
                </a:cubicBezTo>
                <a:lnTo>
                  <a:pt x="6827" y="2965"/>
                </a:lnTo>
                <a:cubicBezTo>
                  <a:pt x="5931" y="2965"/>
                  <a:pt x="5885" y="2224"/>
                  <a:pt x="5885" y="2224"/>
                </a:cubicBezTo>
                <a:close/>
                <a:moveTo>
                  <a:pt x="4800" y="4411"/>
                </a:moveTo>
                <a:lnTo>
                  <a:pt x="16526" y="4411"/>
                </a:lnTo>
                <a:cubicBezTo>
                  <a:pt x="18410" y="4411"/>
                  <a:pt x="18568" y="5562"/>
                  <a:pt x="18568" y="5562"/>
                </a:cubicBezTo>
                <a:lnTo>
                  <a:pt x="19196" y="10098"/>
                </a:lnTo>
                <a:cubicBezTo>
                  <a:pt x="19196" y="10098"/>
                  <a:pt x="19294" y="10746"/>
                  <a:pt x="18117" y="10746"/>
                </a:cubicBezTo>
                <a:lnTo>
                  <a:pt x="3209" y="10746"/>
                </a:lnTo>
                <a:cubicBezTo>
                  <a:pt x="2032" y="10746"/>
                  <a:pt x="2130" y="10098"/>
                  <a:pt x="2130" y="10098"/>
                </a:cubicBezTo>
                <a:lnTo>
                  <a:pt x="2758" y="5562"/>
                </a:lnTo>
                <a:cubicBezTo>
                  <a:pt x="2758" y="5562"/>
                  <a:pt x="2916" y="4411"/>
                  <a:pt x="4800" y="4411"/>
                </a:cubicBezTo>
                <a:close/>
                <a:moveTo>
                  <a:pt x="3955" y="12960"/>
                </a:moveTo>
                <a:cubicBezTo>
                  <a:pt x="4727" y="12960"/>
                  <a:pt x="5347" y="13474"/>
                  <a:pt x="5347" y="14111"/>
                </a:cubicBezTo>
                <a:cubicBezTo>
                  <a:pt x="5347" y="14748"/>
                  <a:pt x="4721" y="15260"/>
                  <a:pt x="3955" y="15260"/>
                </a:cubicBezTo>
                <a:cubicBezTo>
                  <a:pt x="3190" y="15260"/>
                  <a:pt x="2561" y="14748"/>
                  <a:pt x="2561" y="14111"/>
                </a:cubicBezTo>
                <a:cubicBezTo>
                  <a:pt x="2561" y="13474"/>
                  <a:pt x="3184" y="12960"/>
                  <a:pt x="3955" y="12960"/>
                </a:cubicBezTo>
                <a:close/>
                <a:moveTo>
                  <a:pt x="17383" y="12965"/>
                </a:moveTo>
                <a:cubicBezTo>
                  <a:pt x="18155" y="12965"/>
                  <a:pt x="18777" y="13479"/>
                  <a:pt x="18777" y="14116"/>
                </a:cubicBezTo>
                <a:cubicBezTo>
                  <a:pt x="18777" y="14753"/>
                  <a:pt x="18155" y="15265"/>
                  <a:pt x="17383" y="15265"/>
                </a:cubicBezTo>
                <a:cubicBezTo>
                  <a:pt x="16611" y="15265"/>
                  <a:pt x="15991" y="14748"/>
                  <a:pt x="15991" y="14116"/>
                </a:cubicBezTo>
                <a:cubicBezTo>
                  <a:pt x="15991" y="13484"/>
                  <a:pt x="16611" y="12965"/>
                  <a:pt x="17383" y="12965"/>
                </a:cubicBezTo>
                <a:close/>
              </a:path>
            </a:pathLst>
          </a:custGeom>
          <a:solidFill>
            <a:srgbClr val="2677BA"/>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4C7F"/>
              </a:buClr>
              <a:buSzPts val="3000"/>
              <a:buFont typeface="Helvetica Neue"/>
              <a:buNone/>
            </a:pPr>
            <a:r>
              <a:t/>
            </a:r>
            <a:endParaRPr b="0" i="0" sz="3000" u="none" cap="none" strike="noStrike">
              <a:solidFill>
                <a:srgbClr val="004C7F"/>
              </a:solidFill>
              <a:latin typeface="Helvetica Neue"/>
              <a:ea typeface="Helvetica Neue"/>
              <a:cs typeface="Helvetica Neue"/>
              <a:sym typeface="Helvetica Neue"/>
            </a:endParaRPr>
          </a:p>
        </p:txBody>
      </p:sp>
      <p:sp>
        <p:nvSpPr>
          <p:cNvPr id="205" name="Google Shape;205;p37"/>
          <p:cNvSpPr txBox="1"/>
          <p:nvPr/>
        </p:nvSpPr>
        <p:spPr>
          <a:xfrm>
            <a:off x="6449119" y="4191453"/>
            <a:ext cx="5460968" cy="2466975"/>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Services réguliers de transport </a:t>
            </a:r>
            <a:br>
              <a:rPr b="0" i="0" lang="en-US" sz="2800" u="none" cap="none" strike="noStrike">
                <a:solidFill>
                  <a:srgbClr val="000000"/>
                </a:solidFill>
                <a:latin typeface="Arial"/>
                <a:ea typeface="Arial"/>
                <a:cs typeface="Arial"/>
                <a:sym typeface="Arial"/>
              </a:rPr>
            </a:br>
            <a:r>
              <a:rPr b="0" i="0" lang="en-US" sz="2800" u="none" cap="none" strike="noStrike">
                <a:solidFill>
                  <a:srgbClr val="000000"/>
                </a:solidFill>
                <a:latin typeface="Arial"/>
                <a:ea typeface="Arial"/>
                <a:cs typeface="Arial"/>
                <a:sym typeface="Arial"/>
              </a:rPr>
              <a:t>Données temps réel – Perturbations, alertes, déviations</a:t>
            </a:r>
            <a:endParaRPr/>
          </a:p>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3 AOM</a:t>
            </a:r>
            <a:endParaRPr/>
          </a:p>
        </p:txBody>
      </p:sp>
      <p:sp>
        <p:nvSpPr>
          <p:cNvPr id="206" name="Google Shape;206;p37"/>
          <p:cNvSpPr/>
          <p:nvPr/>
        </p:nvSpPr>
        <p:spPr>
          <a:xfrm>
            <a:off x="9912825" y="2057479"/>
            <a:ext cx="633013" cy="1091843"/>
          </a:xfrm>
          <a:custGeom>
            <a:rect b="b" l="l" r="r" t="t"/>
            <a:pathLst>
              <a:path extrusionOk="0" h="21600" w="21600">
                <a:moveTo>
                  <a:pt x="5609" y="0"/>
                </a:moveTo>
                <a:cubicBezTo>
                  <a:pt x="5022" y="0"/>
                  <a:pt x="4546" y="276"/>
                  <a:pt x="4546" y="616"/>
                </a:cubicBezTo>
                <a:lnTo>
                  <a:pt x="4453" y="5918"/>
                </a:lnTo>
                <a:cubicBezTo>
                  <a:pt x="1771" y="6982"/>
                  <a:pt x="0" y="8775"/>
                  <a:pt x="0" y="10800"/>
                </a:cubicBezTo>
                <a:cubicBezTo>
                  <a:pt x="0" y="12782"/>
                  <a:pt x="1695" y="14536"/>
                  <a:pt x="4284" y="15611"/>
                </a:cubicBezTo>
                <a:lnTo>
                  <a:pt x="4191" y="20984"/>
                </a:lnTo>
                <a:cubicBezTo>
                  <a:pt x="4191" y="21324"/>
                  <a:pt x="4667" y="21600"/>
                  <a:pt x="5254" y="21600"/>
                </a:cubicBezTo>
                <a:lnTo>
                  <a:pt x="15135" y="21600"/>
                </a:lnTo>
                <a:cubicBezTo>
                  <a:pt x="15722" y="21600"/>
                  <a:pt x="16198" y="21324"/>
                  <a:pt x="16198" y="20984"/>
                </a:cubicBezTo>
                <a:lnTo>
                  <a:pt x="16291" y="15535"/>
                </a:lnTo>
                <a:cubicBezTo>
                  <a:pt x="18293" y="14666"/>
                  <a:pt x="19719" y="13387"/>
                  <a:pt x="20203" y="11907"/>
                </a:cubicBezTo>
                <a:lnTo>
                  <a:pt x="20669" y="11907"/>
                </a:lnTo>
                <a:cubicBezTo>
                  <a:pt x="21181" y="11907"/>
                  <a:pt x="21600" y="11664"/>
                  <a:pt x="21600" y="11367"/>
                </a:cubicBezTo>
                <a:lnTo>
                  <a:pt x="21600" y="10557"/>
                </a:lnTo>
                <a:cubicBezTo>
                  <a:pt x="21600" y="10260"/>
                  <a:pt x="21181" y="10017"/>
                  <a:pt x="20669" y="10017"/>
                </a:cubicBezTo>
                <a:lnTo>
                  <a:pt x="20287" y="10017"/>
                </a:lnTo>
                <a:lnTo>
                  <a:pt x="20287" y="9990"/>
                </a:lnTo>
                <a:cubicBezTo>
                  <a:pt x="19915" y="8429"/>
                  <a:pt x="18500" y="7063"/>
                  <a:pt x="16451" y="6139"/>
                </a:cubicBezTo>
                <a:lnTo>
                  <a:pt x="16544" y="616"/>
                </a:lnTo>
                <a:cubicBezTo>
                  <a:pt x="16544" y="276"/>
                  <a:pt x="16069" y="0"/>
                  <a:pt x="15482" y="0"/>
                </a:cubicBezTo>
                <a:lnTo>
                  <a:pt x="5609" y="0"/>
                </a:lnTo>
                <a:close/>
                <a:moveTo>
                  <a:pt x="10199" y="6119"/>
                </a:moveTo>
                <a:cubicBezTo>
                  <a:pt x="12704" y="6119"/>
                  <a:pt x="14950" y="6788"/>
                  <a:pt x="16431" y="7830"/>
                </a:cubicBezTo>
                <a:cubicBezTo>
                  <a:pt x="17576" y="8640"/>
                  <a:pt x="18267" y="9672"/>
                  <a:pt x="18267" y="10795"/>
                </a:cubicBezTo>
                <a:cubicBezTo>
                  <a:pt x="18258" y="11961"/>
                  <a:pt x="17531" y="13019"/>
                  <a:pt x="16320" y="13834"/>
                </a:cubicBezTo>
                <a:cubicBezTo>
                  <a:pt x="14839" y="14839"/>
                  <a:pt x="12640" y="15476"/>
                  <a:pt x="10190" y="15476"/>
                </a:cubicBezTo>
                <a:cubicBezTo>
                  <a:pt x="7871" y="15476"/>
                  <a:pt x="5786" y="14903"/>
                  <a:pt x="4305" y="13996"/>
                </a:cubicBezTo>
                <a:cubicBezTo>
                  <a:pt x="2954" y="13159"/>
                  <a:pt x="2125" y="12037"/>
                  <a:pt x="2125" y="10800"/>
                </a:cubicBezTo>
                <a:cubicBezTo>
                  <a:pt x="2125" y="9531"/>
                  <a:pt x="2999" y="8381"/>
                  <a:pt x="4424" y="7533"/>
                </a:cubicBezTo>
                <a:cubicBezTo>
                  <a:pt x="5887" y="6664"/>
                  <a:pt x="7936" y="6119"/>
                  <a:pt x="10199" y="6119"/>
                </a:cubicBezTo>
                <a:close/>
                <a:moveTo>
                  <a:pt x="10211" y="7894"/>
                </a:moveTo>
                <a:cubicBezTo>
                  <a:pt x="9903" y="7894"/>
                  <a:pt x="9660" y="8035"/>
                  <a:pt x="9660" y="8213"/>
                </a:cubicBezTo>
                <a:lnTo>
                  <a:pt x="9660" y="11129"/>
                </a:lnTo>
                <a:lnTo>
                  <a:pt x="12501" y="11129"/>
                </a:lnTo>
                <a:cubicBezTo>
                  <a:pt x="12799" y="11129"/>
                  <a:pt x="13040" y="10988"/>
                  <a:pt x="13040" y="10810"/>
                </a:cubicBezTo>
                <a:cubicBezTo>
                  <a:pt x="13040" y="10632"/>
                  <a:pt x="12800" y="10493"/>
                  <a:pt x="12493" y="10493"/>
                </a:cubicBezTo>
                <a:lnTo>
                  <a:pt x="10758" y="10493"/>
                </a:lnTo>
                <a:lnTo>
                  <a:pt x="10758" y="8213"/>
                </a:lnTo>
                <a:cubicBezTo>
                  <a:pt x="10758" y="8035"/>
                  <a:pt x="10518" y="7894"/>
                  <a:pt x="10211" y="7894"/>
                </a:cubicBez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07" name="Google Shape;207;p37"/>
          <p:cNvSpPr txBox="1"/>
          <p:nvPr/>
        </p:nvSpPr>
        <p:spPr>
          <a:xfrm>
            <a:off x="18085005" y="9751972"/>
            <a:ext cx="5460968" cy="1501775"/>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Accessibilité</a:t>
            </a:r>
            <a:br>
              <a:rPr b="1" i="0" lang="en-US" sz="2800" u="none" cap="none" strike="noStrike">
                <a:solidFill>
                  <a:srgbClr val="000000"/>
                </a:solidFill>
                <a:latin typeface="Arial"/>
                <a:ea typeface="Arial"/>
                <a:cs typeface="Arial"/>
                <a:sym typeface="Arial"/>
              </a:rPr>
            </a:br>
            <a:r>
              <a:rPr b="0" i="0" lang="en-US" sz="2800" u="none" cap="none" strike="noStrike">
                <a:solidFill>
                  <a:srgbClr val="000000"/>
                </a:solidFill>
                <a:latin typeface="Arial"/>
                <a:ea typeface="Arial"/>
                <a:cs typeface="Arial"/>
                <a:sym typeface="Arial"/>
              </a:rPr>
              <a:t>Localisation et disponibilité</a:t>
            </a:r>
            <a:endParaRPr/>
          </a:p>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A venir</a:t>
            </a:r>
            <a:endParaRPr/>
          </a:p>
        </p:txBody>
      </p:sp>
      <p:sp>
        <p:nvSpPr>
          <p:cNvPr id="208" name="Google Shape;208;p37"/>
          <p:cNvSpPr/>
          <p:nvPr/>
        </p:nvSpPr>
        <p:spPr>
          <a:xfrm>
            <a:off x="13802555" y="3214750"/>
            <a:ext cx="1530206" cy="563875"/>
          </a:xfrm>
          <a:custGeom>
            <a:rect b="b" l="l" r="r" t="t"/>
            <a:pathLst>
              <a:path extrusionOk="0" h="21600" w="21600">
                <a:moveTo>
                  <a:pt x="6576" y="0"/>
                </a:moveTo>
                <a:cubicBezTo>
                  <a:pt x="6226" y="0"/>
                  <a:pt x="5884" y="295"/>
                  <a:pt x="5598" y="845"/>
                </a:cubicBezTo>
                <a:cubicBezTo>
                  <a:pt x="4938" y="2115"/>
                  <a:pt x="3969" y="5290"/>
                  <a:pt x="3633" y="5871"/>
                </a:cubicBezTo>
                <a:cubicBezTo>
                  <a:pt x="3493" y="6112"/>
                  <a:pt x="3340" y="6291"/>
                  <a:pt x="3176" y="6344"/>
                </a:cubicBezTo>
                <a:lnTo>
                  <a:pt x="1095" y="7538"/>
                </a:lnTo>
                <a:cubicBezTo>
                  <a:pt x="742" y="7653"/>
                  <a:pt x="478" y="8466"/>
                  <a:pt x="477" y="9431"/>
                </a:cubicBezTo>
                <a:lnTo>
                  <a:pt x="476" y="11765"/>
                </a:lnTo>
                <a:lnTo>
                  <a:pt x="386" y="11765"/>
                </a:lnTo>
                <a:cubicBezTo>
                  <a:pt x="173" y="11765"/>
                  <a:pt x="0" y="12234"/>
                  <a:pt x="0" y="12812"/>
                </a:cubicBezTo>
                <a:lnTo>
                  <a:pt x="0" y="17084"/>
                </a:lnTo>
                <a:cubicBezTo>
                  <a:pt x="0" y="17662"/>
                  <a:pt x="173" y="18132"/>
                  <a:pt x="386" y="18132"/>
                </a:cubicBezTo>
                <a:lnTo>
                  <a:pt x="2131" y="18132"/>
                </a:lnTo>
                <a:cubicBezTo>
                  <a:pt x="2103" y="17765"/>
                  <a:pt x="2089" y="17382"/>
                  <a:pt x="2089" y="16992"/>
                </a:cubicBezTo>
                <a:cubicBezTo>
                  <a:pt x="2089" y="13890"/>
                  <a:pt x="3016" y="11379"/>
                  <a:pt x="4159" y="11379"/>
                </a:cubicBezTo>
                <a:cubicBezTo>
                  <a:pt x="5302" y="11379"/>
                  <a:pt x="6229" y="13890"/>
                  <a:pt x="6229" y="16992"/>
                </a:cubicBezTo>
                <a:cubicBezTo>
                  <a:pt x="6229" y="17382"/>
                  <a:pt x="6215" y="17765"/>
                  <a:pt x="6187" y="18132"/>
                </a:cubicBezTo>
                <a:lnTo>
                  <a:pt x="15164" y="18132"/>
                </a:lnTo>
                <a:cubicBezTo>
                  <a:pt x="15136" y="17765"/>
                  <a:pt x="15122" y="17382"/>
                  <a:pt x="15122" y="16992"/>
                </a:cubicBezTo>
                <a:cubicBezTo>
                  <a:pt x="15122" y="13890"/>
                  <a:pt x="16047" y="11379"/>
                  <a:pt x="17190" y="11379"/>
                </a:cubicBezTo>
                <a:cubicBezTo>
                  <a:pt x="18333" y="11379"/>
                  <a:pt x="19260" y="13890"/>
                  <a:pt x="19260" y="16992"/>
                </a:cubicBezTo>
                <a:cubicBezTo>
                  <a:pt x="19260" y="17405"/>
                  <a:pt x="19244" y="17809"/>
                  <a:pt x="19213" y="18196"/>
                </a:cubicBezTo>
                <a:lnTo>
                  <a:pt x="21216" y="18196"/>
                </a:lnTo>
                <a:cubicBezTo>
                  <a:pt x="21429" y="18196"/>
                  <a:pt x="21600" y="17727"/>
                  <a:pt x="21600" y="17149"/>
                </a:cubicBezTo>
                <a:lnTo>
                  <a:pt x="21600" y="12876"/>
                </a:lnTo>
                <a:cubicBezTo>
                  <a:pt x="21600" y="12298"/>
                  <a:pt x="21429" y="11829"/>
                  <a:pt x="21216" y="11829"/>
                </a:cubicBezTo>
                <a:lnTo>
                  <a:pt x="21123" y="11829"/>
                </a:lnTo>
                <a:lnTo>
                  <a:pt x="21123" y="10547"/>
                </a:lnTo>
                <a:cubicBezTo>
                  <a:pt x="21122" y="9984"/>
                  <a:pt x="20977" y="9502"/>
                  <a:pt x="20774" y="9390"/>
                </a:cubicBezTo>
                <a:cubicBezTo>
                  <a:pt x="19830" y="8871"/>
                  <a:pt x="16833" y="7290"/>
                  <a:pt x="15856" y="6776"/>
                </a:cubicBezTo>
                <a:cubicBezTo>
                  <a:pt x="15652" y="6669"/>
                  <a:pt x="15467" y="6407"/>
                  <a:pt x="15318" y="6013"/>
                </a:cubicBezTo>
                <a:cubicBezTo>
                  <a:pt x="14863" y="4811"/>
                  <a:pt x="13848" y="2126"/>
                  <a:pt x="13422" y="997"/>
                </a:cubicBezTo>
                <a:cubicBezTo>
                  <a:pt x="13177" y="346"/>
                  <a:pt x="12823" y="0"/>
                  <a:pt x="12408" y="0"/>
                </a:cubicBezTo>
                <a:lnTo>
                  <a:pt x="6576" y="0"/>
                </a:lnTo>
                <a:close/>
                <a:moveTo>
                  <a:pt x="7100" y="1507"/>
                </a:moveTo>
                <a:lnTo>
                  <a:pt x="8901" y="1507"/>
                </a:lnTo>
                <a:cubicBezTo>
                  <a:pt x="9005" y="1507"/>
                  <a:pt x="9091" y="1729"/>
                  <a:pt x="9095" y="2012"/>
                </a:cubicBezTo>
                <a:lnTo>
                  <a:pt x="9165" y="6280"/>
                </a:lnTo>
                <a:cubicBezTo>
                  <a:pt x="9171" y="6638"/>
                  <a:pt x="9065" y="6937"/>
                  <a:pt x="8933" y="6937"/>
                </a:cubicBezTo>
                <a:lnTo>
                  <a:pt x="5932" y="6937"/>
                </a:lnTo>
                <a:cubicBezTo>
                  <a:pt x="5781" y="6937"/>
                  <a:pt x="5677" y="6527"/>
                  <a:pt x="5732" y="6146"/>
                </a:cubicBezTo>
                <a:lnTo>
                  <a:pt x="6361" y="2742"/>
                </a:lnTo>
                <a:cubicBezTo>
                  <a:pt x="6502" y="1984"/>
                  <a:pt x="6787" y="1507"/>
                  <a:pt x="7100" y="1507"/>
                </a:cubicBezTo>
                <a:close/>
                <a:moveTo>
                  <a:pt x="9960" y="1507"/>
                </a:moveTo>
                <a:lnTo>
                  <a:pt x="12525" y="1507"/>
                </a:lnTo>
                <a:cubicBezTo>
                  <a:pt x="12815" y="1507"/>
                  <a:pt x="13055" y="1783"/>
                  <a:pt x="13205" y="2288"/>
                </a:cubicBezTo>
                <a:lnTo>
                  <a:pt x="14353" y="6142"/>
                </a:lnTo>
                <a:cubicBezTo>
                  <a:pt x="14434" y="6412"/>
                  <a:pt x="14288" y="6937"/>
                  <a:pt x="14133" y="6937"/>
                </a:cubicBezTo>
                <a:lnTo>
                  <a:pt x="10196" y="6937"/>
                </a:lnTo>
                <a:cubicBezTo>
                  <a:pt x="10065" y="6937"/>
                  <a:pt x="9960" y="6688"/>
                  <a:pt x="9947" y="6339"/>
                </a:cubicBezTo>
                <a:lnTo>
                  <a:pt x="9779" y="2044"/>
                </a:lnTo>
                <a:cubicBezTo>
                  <a:pt x="9768" y="1766"/>
                  <a:pt x="9856" y="1507"/>
                  <a:pt x="9960" y="1507"/>
                </a:cubicBezTo>
                <a:close/>
                <a:moveTo>
                  <a:pt x="4159" y="12389"/>
                </a:moveTo>
                <a:cubicBezTo>
                  <a:pt x="3222" y="12389"/>
                  <a:pt x="2463" y="14450"/>
                  <a:pt x="2463" y="16992"/>
                </a:cubicBezTo>
                <a:cubicBezTo>
                  <a:pt x="2463" y="19535"/>
                  <a:pt x="3222" y="21600"/>
                  <a:pt x="4159" y="21600"/>
                </a:cubicBezTo>
                <a:cubicBezTo>
                  <a:pt x="5096" y="21600"/>
                  <a:pt x="5855" y="19535"/>
                  <a:pt x="5855" y="16992"/>
                </a:cubicBezTo>
                <a:cubicBezTo>
                  <a:pt x="5855" y="14450"/>
                  <a:pt x="5096" y="12389"/>
                  <a:pt x="4159" y="12389"/>
                </a:cubicBezTo>
                <a:close/>
                <a:moveTo>
                  <a:pt x="17190" y="12389"/>
                </a:moveTo>
                <a:cubicBezTo>
                  <a:pt x="16253" y="12389"/>
                  <a:pt x="15494" y="14450"/>
                  <a:pt x="15494" y="16992"/>
                </a:cubicBezTo>
                <a:cubicBezTo>
                  <a:pt x="15494" y="19535"/>
                  <a:pt x="16253" y="21600"/>
                  <a:pt x="17190" y="21600"/>
                </a:cubicBezTo>
                <a:cubicBezTo>
                  <a:pt x="18127" y="21600"/>
                  <a:pt x="18888" y="19535"/>
                  <a:pt x="18888" y="16992"/>
                </a:cubicBezTo>
                <a:cubicBezTo>
                  <a:pt x="18888" y="14450"/>
                  <a:pt x="18127" y="12389"/>
                  <a:pt x="17190" y="12389"/>
                </a:cubicBezTo>
                <a:close/>
                <a:moveTo>
                  <a:pt x="4159" y="14829"/>
                </a:moveTo>
                <a:cubicBezTo>
                  <a:pt x="4599" y="14829"/>
                  <a:pt x="4956" y="15798"/>
                  <a:pt x="4956" y="16992"/>
                </a:cubicBezTo>
                <a:cubicBezTo>
                  <a:pt x="4956" y="18187"/>
                  <a:pt x="4599" y="19156"/>
                  <a:pt x="4159" y="19156"/>
                </a:cubicBezTo>
                <a:cubicBezTo>
                  <a:pt x="3719" y="19156"/>
                  <a:pt x="3362" y="18187"/>
                  <a:pt x="3362" y="16992"/>
                </a:cubicBezTo>
                <a:cubicBezTo>
                  <a:pt x="3362" y="15798"/>
                  <a:pt x="3719" y="14829"/>
                  <a:pt x="4159" y="14829"/>
                </a:cubicBezTo>
                <a:close/>
                <a:moveTo>
                  <a:pt x="17190" y="14829"/>
                </a:moveTo>
                <a:cubicBezTo>
                  <a:pt x="17630" y="14829"/>
                  <a:pt x="17987" y="15798"/>
                  <a:pt x="17987" y="16992"/>
                </a:cubicBezTo>
                <a:cubicBezTo>
                  <a:pt x="17987" y="18187"/>
                  <a:pt x="17630" y="19156"/>
                  <a:pt x="17190" y="19156"/>
                </a:cubicBezTo>
                <a:cubicBezTo>
                  <a:pt x="16750" y="19156"/>
                  <a:pt x="16393" y="18187"/>
                  <a:pt x="16393" y="16992"/>
                </a:cubicBezTo>
                <a:cubicBezTo>
                  <a:pt x="16393" y="15798"/>
                  <a:pt x="16750" y="14829"/>
                  <a:pt x="17190" y="14829"/>
                </a:cubicBez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09" name="Google Shape;209;p37"/>
          <p:cNvSpPr txBox="1"/>
          <p:nvPr/>
        </p:nvSpPr>
        <p:spPr>
          <a:xfrm>
            <a:off x="12267062" y="4191453"/>
            <a:ext cx="5460968" cy="2860675"/>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Stationnement (voirie, hors voirie, vélos, etc), aires de covoiturage</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Localisation et description</a:t>
            </a:r>
            <a:endParaRPr/>
          </a:p>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2200 aires dans 70 départements impliqués</a:t>
            </a:r>
            <a:endParaRPr/>
          </a:p>
        </p:txBody>
      </p:sp>
      <p:sp>
        <p:nvSpPr>
          <p:cNvPr id="210" name="Google Shape;210;p37"/>
          <p:cNvSpPr txBox="1"/>
          <p:nvPr/>
        </p:nvSpPr>
        <p:spPr>
          <a:xfrm>
            <a:off x="477821" y="524683"/>
            <a:ext cx="20746875" cy="993775"/>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Périmètre PAN : données relatives à l’information voyageur à ouvrir </a:t>
            </a:r>
            <a:endParaRPr/>
          </a:p>
        </p:txBody>
      </p:sp>
      <p:grpSp>
        <p:nvGrpSpPr>
          <p:cNvPr id="211" name="Google Shape;211;p37"/>
          <p:cNvGrpSpPr/>
          <p:nvPr/>
        </p:nvGrpSpPr>
        <p:grpSpPr>
          <a:xfrm>
            <a:off x="15500767" y="1968400"/>
            <a:ext cx="1270001" cy="1270001"/>
            <a:chOff x="-12700" y="0"/>
            <a:chExt cx="1270000" cy="1270000"/>
          </a:xfrm>
        </p:grpSpPr>
        <p:sp>
          <p:nvSpPr>
            <p:cNvPr id="212" name="Google Shape;212;p37"/>
            <p:cNvSpPr/>
            <p:nvPr/>
          </p:nvSpPr>
          <p:spPr>
            <a:xfrm>
              <a:off x="-12700" y="0"/>
              <a:ext cx="1270000" cy="1270000"/>
            </a:xfrm>
            <a:prstGeom prst="rect">
              <a:avLst/>
            </a:prstGeom>
            <a:solidFill>
              <a:srgbClr val="FFFFFF"/>
            </a:solidFill>
            <a:ln cap="flat" cmpd="sng" w="50800">
              <a:solidFill>
                <a:srgbClr val="0082CC"/>
              </a:solidFill>
              <a:prstDash val="solid"/>
              <a:round/>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82CC"/>
                </a:buClr>
                <a:buSzPts val="3200"/>
                <a:buFont typeface="Helvetica Neue"/>
                <a:buNone/>
              </a:pPr>
              <a:r>
                <a:t/>
              </a:r>
              <a:endParaRPr b="0" i="0" sz="3200" u="none" cap="none" strike="noStrike">
                <a:solidFill>
                  <a:srgbClr val="0082CC"/>
                </a:solidFill>
                <a:latin typeface="Helvetica Neue"/>
                <a:ea typeface="Helvetica Neue"/>
                <a:cs typeface="Helvetica Neue"/>
                <a:sym typeface="Helvetica Neue"/>
              </a:endParaRPr>
            </a:p>
          </p:txBody>
        </p:sp>
        <p:sp>
          <p:nvSpPr>
            <p:cNvPr id="213" name="Google Shape;213;p37"/>
            <p:cNvSpPr/>
            <p:nvPr/>
          </p:nvSpPr>
          <p:spPr>
            <a:xfrm>
              <a:off x="114300" y="114479"/>
              <a:ext cx="1016001" cy="1041043"/>
            </a:xfrm>
            <a:prstGeom prst="rect">
              <a:avLst/>
            </a:prstGeom>
            <a:solidFill>
              <a:srgbClr val="0082CC"/>
            </a:solidFill>
            <a:ln cap="flat" cmpd="sng" w="50800">
              <a:solidFill>
                <a:srgbClr val="0082CC"/>
              </a:solidFill>
              <a:prstDash val="solid"/>
              <a:round/>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82CC"/>
                </a:buClr>
                <a:buSzPts val="3200"/>
                <a:buFont typeface="Helvetica Neue"/>
                <a:buNone/>
              </a:pPr>
              <a:r>
                <a:t/>
              </a:r>
              <a:endParaRPr b="0" i="0" sz="3200" u="none" cap="none" strike="noStrike">
                <a:solidFill>
                  <a:srgbClr val="0082CC"/>
                </a:solidFill>
                <a:latin typeface="Helvetica Neue"/>
                <a:ea typeface="Helvetica Neue"/>
                <a:cs typeface="Helvetica Neue"/>
                <a:sym typeface="Helvetica Neue"/>
              </a:endParaRPr>
            </a:p>
          </p:txBody>
        </p:sp>
        <p:sp>
          <p:nvSpPr>
            <p:cNvPr id="214" name="Google Shape;214;p37"/>
            <p:cNvSpPr txBox="1"/>
            <p:nvPr/>
          </p:nvSpPr>
          <p:spPr>
            <a:xfrm>
              <a:off x="327924" y="119062"/>
              <a:ext cx="614152" cy="10318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5000"/>
                <a:buFont typeface="Arial Black"/>
                <a:buNone/>
              </a:pPr>
              <a:r>
                <a:rPr b="0" i="0" lang="en-US" sz="5000" u="none" cap="none" strike="noStrike">
                  <a:solidFill>
                    <a:srgbClr val="FFFFFF"/>
                  </a:solidFill>
                  <a:latin typeface="Arial Black"/>
                  <a:ea typeface="Arial Black"/>
                  <a:cs typeface="Arial Black"/>
                  <a:sym typeface="Arial Black"/>
                </a:rPr>
                <a:t>P</a:t>
              </a:r>
              <a:endParaRPr/>
            </a:p>
          </p:txBody>
        </p:sp>
      </p:grpSp>
      <p:sp>
        <p:nvSpPr>
          <p:cNvPr id="215" name="Google Shape;215;p37"/>
          <p:cNvSpPr txBox="1"/>
          <p:nvPr/>
        </p:nvSpPr>
        <p:spPr>
          <a:xfrm>
            <a:off x="777981" y="9751972"/>
            <a:ext cx="5460968" cy="2378075"/>
          </a:xfrm>
          <a:prstGeom prst="rect">
            <a:avLst/>
          </a:prstGeom>
          <a:noFill/>
          <a:ln>
            <a:noFill/>
          </a:ln>
        </p:spPr>
        <p:txBody>
          <a:bodyPr anchorCtr="0" anchor="t"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Stations essence, GNL, infrastructures de recharges véhicules électriques (IRVE)</a:t>
            </a:r>
            <a:endParaRPr/>
          </a:p>
          <a:p>
            <a:pPr indent="0" lvl="0" marL="0" marR="0" rtl="0" algn="ctr">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10 600 IRVE à travers la France</a:t>
            </a:r>
            <a:br>
              <a:rPr b="0" i="1" lang="en-US" sz="2400" u="none" cap="none" strike="noStrike">
                <a:solidFill>
                  <a:srgbClr val="000000"/>
                </a:solidFill>
                <a:latin typeface="Arial"/>
                <a:ea typeface="Arial"/>
                <a:cs typeface="Arial"/>
                <a:sym typeface="Arial"/>
              </a:rPr>
            </a:br>
            <a:endParaRPr/>
          </a:p>
        </p:txBody>
      </p:sp>
      <p:grpSp>
        <p:nvGrpSpPr>
          <p:cNvPr id="216" name="Google Shape;216;p37"/>
          <p:cNvGrpSpPr/>
          <p:nvPr/>
        </p:nvGrpSpPr>
        <p:grpSpPr>
          <a:xfrm>
            <a:off x="7708094" y="7163314"/>
            <a:ext cx="3290512" cy="2044453"/>
            <a:chOff x="0" y="0"/>
            <a:chExt cx="3290510" cy="2044451"/>
          </a:xfrm>
        </p:grpSpPr>
        <p:sp>
          <p:nvSpPr>
            <p:cNvPr id="217" name="Google Shape;217;p37"/>
            <p:cNvSpPr/>
            <p:nvPr/>
          </p:nvSpPr>
          <p:spPr>
            <a:xfrm>
              <a:off x="858307" y="0"/>
              <a:ext cx="1008204" cy="993774"/>
            </a:xfrm>
            <a:custGeom>
              <a:rect b="b" l="l" r="r" t="t"/>
              <a:pathLst>
                <a:path extrusionOk="0" h="21600" w="21507">
                  <a:moveTo>
                    <a:pt x="6934" y="0"/>
                  </a:moveTo>
                  <a:cubicBezTo>
                    <a:pt x="6735" y="0"/>
                    <a:pt x="6650" y="145"/>
                    <a:pt x="6816" y="441"/>
                  </a:cubicBezTo>
                  <a:cubicBezTo>
                    <a:pt x="6956" y="690"/>
                    <a:pt x="9918" y="7392"/>
                    <a:pt x="10870" y="9549"/>
                  </a:cubicBezTo>
                  <a:lnTo>
                    <a:pt x="6875" y="9549"/>
                  </a:lnTo>
                  <a:cubicBezTo>
                    <a:pt x="5902" y="9549"/>
                    <a:pt x="4068" y="9760"/>
                    <a:pt x="2789" y="10083"/>
                  </a:cubicBezTo>
                  <a:cubicBezTo>
                    <a:pt x="2579" y="9830"/>
                    <a:pt x="1314" y="8276"/>
                    <a:pt x="1132" y="8012"/>
                  </a:cubicBezTo>
                  <a:cubicBezTo>
                    <a:pt x="933" y="7721"/>
                    <a:pt x="734" y="7754"/>
                    <a:pt x="567" y="7754"/>
                  </a:cubicBezTo>
                  <a:cubicBezTo>
                    <a:pt x="400" y="7754"/>
                    <a:pt x="444" y="7754"/>
                    <a:pt x="283" y="7754"/>
                  </a:cubicBezTo>
                  <a:cubicBezTo>
                    <a:pt x="116" y="7754"/>
                    <a:pt x="-88" y="7802"/>
                    <a:pt x="41" y="8120"/>
                  </a:cubicBezTo>
                  <a:cubicBezTo>
                    <a:pt x="219" y="8546"/>
                    <a:pt x="783" y="9922"/>
                    <a:pt x="1148" y="10801"/>
                  </a:cubicBezTo>
                  <a:cubicBezTo>
                    <a:pt x="783" y="11685"/>
                    <a:pt x="213" y="13054"/>
                    <a:pt x="41" y="13480"/>
                  </a:cubicBezTo>
                  <a:cubicBezTo>
                    <a:pt x="-88" y="13798"/>
                    <a:pt x="116" y="13847"/>
                    <a:pt x="283" y="13847"/>
                  </a:cubicBezTo>
                  <a:cubicBezTo>
                    <a:pt x="450" y="13847"/>
                    <a:pt x="406" y="13847"/>
                    <a:pt x="567" y="13847"/>
                  </a:cubicBezTo>
                  <a:cubicBezTo>
                    <a:pt x="734" y="13847"/>
                    <a:pt x="933" y="13879"/>
                    <a:pt x="1132" y="13588"/>
                  </a:cubicBezTo>
                  <a:cubicBezTo>
                    <a:pt x="1314" y="13318"/>
                    <a:pt x="2579" y="11770"/>
                    <a:pt x="2789" y="11517"/>
                  </a:cubicBezTo>
                  <a:cubicBezTo>
                    <a:pt x="4068" y="11840"/>
                    <a:pt x="5907" y="12051"/>
                    <a:pt x="6875" y="12051"/>
                  </a:cubicBezTo>
                  <a:lnTo>
                    <a:pt x="10876" y="12051"/>
                  </a:lnTo>
                  <a:cubicBezTo>
                    <a:pt x="9925" y="14203"/>
                    <a:pt x="6961" y="20910"/>
                    <a:pt x="6822" y="21159"/>
                  </a:cubicBezTo>
                  <a:cubicBezTo>
                    <a:pt x="6655" y="21455"/>
                    <a:pt x="6746" y="21600"/>
                    <a:pt x="6939" y="21600"/>
                  </a:cubicBezTo>
                  <a:cubicBezTo>
                    <a:pt x="7133" y="21600"/>
                    <a:pt x="7380" y="21600"/>
                    <a:pt x="7579" y="21600"/>
                  </a:cubicBezTo>
                  <a:cubicBezTo>
                    <a:pt x="7784" y="21600"/>
                    <a:pt x="7870" y="21481"/>
                    <a:pt x="8005" y="21308"/>
                  </a:cubicBezTo>
                  <a:cubicBezTo>
                    <a:pt x="8166" y="21104"/>
                    <a:pt x="8988" y="20048"/>
                    <a:pt x="10031" y="18705"/>
                  </a:cubicBezTo>
                  <a:lnTo>
                    <a:pt x="10930" y="18705"/>
                  </a:lnTo>
                  <a:cubicBezTo>
                    <a:pt x="11285" y="18705"/>
                    <a:pt x="11613" y="18635"/>
                    <a:pt x="11849" y="18516"/>
                  </a:cubicBezTo>
                  <a:lnTo>
                    <a:pt x="11849" y="17514"/>
                  </a:lnTo>
                  <a:cubicBezTo>
                    <a:pt x="11645" y="17417"/>
                    <a:pt x="11387" y="17352"/>
                    <a:pt x="11096" y="17330"/>
                  </a:cubicBezTo>
                  <a:cubicBezTo>
                    <a:pt x="11494" y="16823"/>
                    <a:pt x="11897" y="16300"/>
                    <a:pt x="12295" y="15793"/>
                  </a:cubicBezTo>
                  <a:lnTo>
                    <a:pt x="13162" y="15793"/>
                  </a:lnTo>
                  <a:cubicBezTo>
                    <a:pt x="13517" y="15793"/>
                    <a:pt x="13844" y="15723"/>
                    <a:pt x="14081" y="15605"/>
                  </a:cubicBezTo>
                  <a:lnTo>
                    <a:pt x="14081" y="14602"/>
                  </a:lnTo>
                  <a:cubicBezTo>
                    <a:pt x="13887" y="14511"/>
                    <a:pt x="13634" y="14445"/>
                    <a:pt x="13360" y="14424"/>
                  </a:cubicBezTo>
                  <a:cubicBezTo>
                    <a:pt x="14204" y="13340"/>
                    <a:pt x="14904" y="12445"/>
                    <a:pt x="15210" y="12051"/>
                  </a:cubicBezTo>
                  <a:lnTo>
                    <a:pt x="18635" y="12051"/>
                  </a:lnTo>
                  <a:cubicBezTo>
                    <a:pt x="20221" y="12051"/>
                    <a:pt x="21507" y="11491"/>
                    <a:pt x="21507" y="10801"/>
                  </a:cubicBezTo>
                  <a:cubicBezTo>
                    <a:pt x="21512" y="10111"/>
                    <a:pt x="20226" y="9549"/>
                    <a:pt x="18640" y="9549"/>
                  </a:cubicBezTo>
                  <a:lnTo>
                    <a:pt x="15215" y="9549"/>
                  </a:lnTo>
                  <a:cubicBezTo>
                    <a:pt x="14909" y="9155"/>
                    <a:pt x="14209" y="8260"/>
                    <a:pt x="13365" y="7176"/>
                  </a:cubicBezTo>
                  <a:cubicBezTo>
                    <a:pt x="13645" y="7155"/>
                    <a:pt x="13892" y="7091"/>
                    <a:pt x="14086" y="6999"/>
                  </a:cubicBezTo>
                  <a:lnTo>
                    <a:pt x="14086" y="5995"/>
                  </a:lnTo>
                  <a:cubicBezTo>
                    <a:pt x="13844" y="5877"/>
                    <a:pt x="13522" y="5807"/>
                    <a:pt x="13167" y="5807"/>
                  </a:cubicBezTo>
                  <a:lnTo>
                    <a:pt x="12295" y="5807"/>
                  </a:lnTo>
                  <a:cubicBezTo>
                    <a:pt x="11897" y="5300"/>
                    <a:pt x="11494" y="4777"/>
                    <a:pt x="11096" y="4270"/>
                  </a:cubicBezTo>
                  <a:cubicBezTo>
                    <a:pt x="11387" y="4254"/>
                    <a:pt x="11645" y="4185"/>
                    <a:pt x="11849" y="4088"/>
                  </a:cubicBezTo>
                  <a:lnTo>
                    <a:pt x="11849" y="3084"/>
                  </a:lnTo>
                  <a:cubicBezTo>
                    <a:pt x="11607" y="2965"/>
                    <a:pt x="11285" y="2895"/>
                    <a:pt x="10930" y="2895"/>
                  </a:cubicBezTo>
                  <a:lnTo>
                    <a:pt x="10026" y="2895"/>
                  </a:lnTo>
                  <a:cubicBezTo>
                    <a:pt x="8983" y="1558"/>
                    <a:pt x="8161" y="496"/>
                    <a:pt x="7999" y="292"/>
                  </a:cubicBezTo>
                  <a:cubicBezTo>
                    <a:pt x="7865" y="119"/>
                    <a:pt x="7779" y="0"/>
                    <a:pt x="7574" y="0"/>
                  </a:cubicBezTo>
                  <a:cubicBezTo>
                    <a:pt x="7381" y="0"/>
                    <a:pt x="7133" y="0"/>
                    <a:pt x="6934" y="0"/>
                  </a:cubicBezTo>
                  <a:close/>
                </a:path>
              </a:pathLst>
            </a:custGeom>
            <a:solidFill>
              <a:srgbClr val="2677BA"/>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18" name="Google Shape;218;p37"/>
            <p:cNvSpPr/>
            <p:nvPr/>
          </p:nvSpPr>
          <p:spPr>
            <a:xfrm>
              <a:off x="1758103" y="1181127"/>
              <a:ext cx="1532407" cy="601660"/>
            </a:xfrm>
            <a:custGeom>
              <a:rect b="b" l="l" r="r" t="t"/>
              <a:pathLst>
                <a:path extrusionOk="0" h="21600" w="2160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19" name="Google Shape;219;p37"/>
            <p:cNvSpPr/>
            <p:nvPr/>
          </p:nvSpPr>
          <p:spPr>
            <a:xfrm>
              <a:off x="0" y="1607246"/>
              <a:ext cx="1510972" cy="437205"/>
            </a:xfrm>
            <a:custGeom>
              <a:rect b="b" l="l" r="r" t="t"/>
              <a:pathLst>
                <a:path extrusionOk="0" h="21600" w="21600">
                  <a:moveTo>
                    <a:pt x="12333" y="0"/>
                  </a:moveTo>
                  <a:lnTo>
                    <a:pt x="11790" y="1913"/>
                  </a:lnTo>
                  <a:lnTo>
                    <a:pt x="10623" y="1913"/>
                  </a:lnTo>
                  <a:lnTo>
                    <a:pt x="8232" y="6082"/>
                  </a:lnTo>
                  <a:lnTo>
                    <a:pt x="7569" y="6082"/>
                  </a:lnTo>
                  <a:lnTo>
                    <a:pt x="7079" y="1058"/>
                  </a:lnTo>
                  <a:lnTo>
                    <a:pt x="6235" y="1058"/>
                  </a:lnTo>
                  <a:lnTo>
                    <a:pt x="6724" y="6082"/>
                  </a:lnTo>
                  <a:lnTo>
                    <a:pt x="5836" y="6082"/>
                  </a:lnTo>
                  <a:lnTo>
                    <a:pt x="5347" y="1058"/>
                  </a:lnTo>
                  <a:lnTo>
                    <a:pt x="4500" y="1058"/>
                  </a:lnTo>
                  <a:lnTo>
                    <a:pt x="4992" y="6082"/>
                  </a:lnTo>
                  <a:lnTo>
                    <a:pt x="4103" y="6082"/>
                  </a:lnTo>
                  <a:lnTo>
                    <a:pt x="3607" y="1058"/>
                  </a:lnTo>
                  <a:lnTo>
                    <a:pt x="2762" y="1058"/>
                  </a:lnTo>
                  <a:lnTo>
                    <a:pt x="3257" y="6082"/>
                  </a:lnTo>
                  <a:lnTo>
                    <a:pt x="1250" y="6082"/>
                  </a:lnTo>
                  <a:lnTo>
                    <a:pt x="1588" y="8204"/>
                  </a:lnTo>
                  <a:lnTo>
                    <a:pt x="18747" y="8204"/>
                  </a:lnTo>
                  <a:lnTo>
                    <a:pt x="18277" y="6622"/>
                  </a:lnTo>
                  <a:lnTo>
                    <a:pt x="13620" y="6622"/>
                  </a:lnTo>
                  <a:lnTo>
                    <a:pt x="13620" y="5896"/>
                  </a:lnTo>
                  <a:lnTo>
                    <a:pt x="18057" y="5896"/>
                  </a:lnTo>
                  <a:lnTo>
                    <a:pt x="17589" y="4314"/>
                  </a:lnTo>
                  <a:lnTo>
                    <a:pt x="13620" y="4314"/>
                  </a:lnTo>
                  <a:lnTo>
                    <a:pt x="13620" y="3570"/>
                  </a:lnTo>
                  <a:lnTo>
                    <a:pt x="17374" y="3570"/>
                  </a:lnTo>
                  <a:lnTo>
                    <a:pt x="16883" y="1913"/>
                  </a:lnTo>
                  <a:lnTo>
                    <a:pt x="16001" y="1913"/>
                  </a:lnTo>
                  <a:lnTo>
                    <a:pt x="15490" y="0"/>
                  </a:lnTo>
                  <a:lnTo>
                    <a:pt x="12333" y="0"/>
                  </a:lnTo>
                  <a:close/>
                  <a:moveTo>
                    <a:pt x="1566" y="8948"/>
                  </a:moveTo>
                  <a:lnTo>
                    <a:pt x="1131" y="10530"/>
                  </a:lnTo>
                  <a:lnTo>
                    <a:pt x="19430" y="10530"/>
                  </a:lnTo>
                  <a:lnTo>
                    <a:pt x="18962" y="8948"/>
                  </a:lnTo>
                  <a:lnTo>
                    <a:pt x="1566" y="8948"/>
                  </a:lnTo>
                  <a:close/>
                  <a:moveTo>
                    <a:pt x="932" y="11256"/>
                  </a:moveTo>
                  <a:lnTo>
                    <a:pt x="0" y="14658"/>
                  </a:lnTo>
                  <a:lnTo>
                    <a:pt x="954" y="21600"/>
                  </a:lnTo>
                  <a:lnTo>
                    <a:pt x="19063" y="21600"/>
                  </a:lnTo>
                  <a:lnTo>
                    <a:pt x="21600" y="11256"/>
                  </a:lnTo>
                  <a:lnTo>
                    <a:pt x="932" y="11256"/>
                  </a:lnTo>
                  <a:close/>
                  <a:moveTo>
                    <a:pt x="2185" y="13466"/>
                  </a:moveTo>
                  <a:lnTo>
                    <a:pt x="3166" y="13466"/>
                  </a:lnTo>
                  <a:lnTo>
                    <a:pt x="3166" y="15257"/>
                  </a:lnTo>
                  <a:lnTo>
                    <a:pt x="1766" y="15257"/>
                  </a:lnTo>
                  <a:lnTo>
                    <a:pt x="2185" y="13466"/>
                  </a:lnTo>
                  <a:close/>
                  <a:moveTo>
                    <a:pt x="3822" y="13466"/>
                  </a:moveTo>
                  <a:lnTo>
                    <a:pt x="4803" y="13466"/>
                  </a:lnTo>
                  <a:lnTo>
                    <a:pt x="4803" y="15257"/>
                  </a:lnTo>
                  <a:lnTo>
                    <a:pt x="3822" y="15257"/>
                  </a:lnTo>
                  <a:lnTo>
                    <a:pt x="3822" y="13466"/>
                  </a:lnTo>
                  <a:close/>
                  <a:moveTo>
                    <a:pt x="5476" y="13466"/>
                  </a:moveTo>
                  <a:lnTo>
                    <a:pt x="6455" y="13466"/>
                  </a:lnTo>
                  <a:lnTo>
                    <a:pt x="6455" y="15257"/>
                  </a:lnTo>
                  <a:lnTo>
                    <a:pt x="5476" y="15257"/>
                  </a:lnTo>
                  <a:lnTo>
                    <a:pt x="5476" y="13466"/>
                  </a:lnTo>
                  <a:close/>
                  <a:moveTo>
                    <a:pt x="7128" y="13466"/>
                  </a:moveTo>
                  <a:lnTo>
                    <a:pt x="8107" y="13466"/>
                  </a:lnTo>
                  <a:lnTo>
                    <a:pt x="8107" y="15257"/>
                  </a:lnTo>
                  <a:lnTo>
                    <a:pt x="7128" y="15257"/>
                  </a:lnTo>
                  <a:lnTo>
                    <a:pt x="7128" y="13466"/>
                  </a:lnTo>
                  <a:close/>
                  <a:moveTo>
                    <a:pt x="8775" y="13466"/>
                  </a:moveTo>
                  <a:lnTo>
                    <a:pt x="9756" y="13466"/>
                  </a:lnTo>
                  <a:lnTo>
                    <a:pt x="9756" y="15257"/>
                  </a:lnTo>
                  <a:lnTo>
                    <a:pt x="8775" y="15257"/>
                  </a:lnTo>
                  <a:lnTo>
                    <a:pt x="8775" y="13466"/>
                  </a:lnTo>
                  <a:close/>
                  <a:moveTo>
                    <a:pt x="10429" y="13466"/>
                  </a:moveTo>
                  <a:lnTo>
                    <a:pt x="11408" y="13466"/>
                  </a:lnTo>
                  <a:lnTo>
                    <a:pt x="11408" y="15257"/>
                  </a:lnTo>
                  <a:lnTo>
                    <a:pt x="10429" y="15257"/>
                  </a:lnTo>
                  <a:lnTo>
                    <a:pt x="10429" y="13466"/>
                  </a:lnTo>
                  <a:close/>
                  <a:moveTo>
                    <a:pt x="12081" y="13466"/>
                  </a:moveTo>
                  <a:lnTo>
                    <a:pt x="13060" y="13466"/>
                  </a:lnTo>
                  <a:lnTo>
                    <a:pt x="13060" y="15257"/>
                  </a:lnTo>
                  <a:lnTo>
                    <a:pt x="12081" y="15257"/>
                  </a:lnTo>
                  <a:lnTo>
                    <a:pt x="12081" y="13466"/>
                  </a:lnTo>
                  <a:close/>
                  <a:moveTo>
                    <a:pt x="13733" y="13466"/>
                  </a:moveTo>
                  <a:lnTo>
                    <a:pt x="14714" y="13466"/>
                  </a:lnTo>
                  <a:lnTo>
                    <a:pt x="14714" y="15257"/>
                  </a:lnTo>
                  <a:lnTo>
                    <a:pt x="13733" y="15257"/>
                  </a:lnTo>
                  <a:lnTo>
                    <a:pt x="13733" y="13466"/>
                  </a:lnTo>
                  <a:close/>
                  <a:moveTo>
                    <a:pt x="15387" y="13466"/>
                  </a:moveTo>
                  <a:lnTo>
                    <a:pt x="16366" y="13466"/>
                  </a:lnTo>
                  <a:lnTo>
                    <a:pt x="16366" y="15257"/>
                  </a:lnTo>
                  <a:lnTo>
                    <a:pt x="15387" y="15257"/>
                  </a:lnTo>
                  <a:lnTo>
                    <a:pt x="15387" y="13466"/>
                  </a:lnTo>
                  <a:close/>
                  <a:moveTo>
                    <a:pt x="17034" y="13466"/>
                  </a:moveTo>
                  <a:lnTo>
                    <a:pt x="18013" y="13466"/>
                  </a:lnTo>
                  <a:lnTo>
                    <a:pt x="18245" y="15257"/>
                  </a:lnTo>
                  <a:lnTo>
                    <a:pt x="17034" y="15257"/>
                  </a:lnTo>
                  <a:lnTo>
                    <a:pt x="17034" y="13466"/>
                  </a:ln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grpSp>
      <p:sp>
        <p:nvSpPr>
          <p:cNvPr id="220" name="Google Shape;220;p37"/>
          <p:cNvSpPr/>
          <p:nvPr/>
        </p:nvSpPr>
        <p:spPr>
          <a:xfrm>
            <a:off x="2907434" y="8438659"/>
            <a:ext cx="1530206" cy="563875"/>
          </a:xfrm>
          <a:custGeom>
            <a:rect b="b" l="l" r="r" t="t"/>
            <a:pathLst>
              <a:path extrusionOk="0" h="21600" w="21600">
                <a:moveTo>
                  <a:pt x="6576" y="0"/>
                </a:moveTo>
                <a:cubicBezTo>
                  <a:pt x="6226" y="0"/>
                  <a:pt x="5884" y="295"/>
                  <a:pt x="5598" y="845"/>
                </a:cubicBezTo>
                <a:cubicBezTo>
                  <a:pt x="4938" y="2115"/>
                  <a:pt x="3969" y="5290"/>
                  <a:pt x="3633" y="5871"/>
                </a:cubicBezTo>
                <a:cubicBezTo>
                  <a:pt x="3493" y="6112"/>
                  <a:pt x="3340" y="6291"/>
                  <a:pt x="3176" y="6344"/>
                </a:cubicBezTo>
                <a:lnTo>
                  <a:pt x="1095" y="7538"/>
                </a:lnTo>
                <a:cubicBezTo>
                  <a:pt x="742" y="7653"/>
                  <a:pt x="478" y="8466"/>
                  <a:pt x="477" y="9431"/>
                </a:cubicBezTo>
                <a:lnTo>
                  <a:pt x="476" y="11765"/>
                </a:lnTo>
                <a:lnTo>
                  <a:pt x="386" y="11765"/>
                </a:lnTo>
                <a:cubicBezTo>
                  <a:pt x="173" y="11765"/>
                  <a:pt x="0" y="12234"/>
                  <a:pt x="0" y="12812"/>
                </a:cubicBezTo>
                <a:lnTo>
                  <a:pt x="0" y="17084"/>
                </a:lnTo>
                <a:cubicBezTo>
                  <a:pt x="0" y="17662"/>
                  <a:pt x="173" y="18132"/>
                  <a:pt x="386" y="18132"/>
                </a:cubicBezTo>
                <a:lnTo>
                  <a:pt x="2131" y="18132"/>
                </a:lnTo>
                <a:cubicBezTo>
                  <a:pt x="2103" y="17765"/>
                  <a:pt x="2089" y="17382"/>
                  <a:pt x="2089" y="16992"/>
                </a:cubicBezTo>
                <a:cubicBezTo>
                  <a:pt x="2089" y="13890"/>
                  <a:pt x="3016" y="11379"/>
                  <a:pt x="4159" y="11379"/>
                </a:cubicBezTo>
                <a:cubicBezTo>
                  <a:pt x="5302" y="11379"/>
                  <a:pt x="6229" y="13890"/>
                  <a:pt x="6229" y="16992"/>
                </a:cubicBezTo>
                <a:cubicBezTo>
                  <a:pt x="6229" y="17382"/>
                  <a:pt x="6215" y="17765"/>
                  <a:pt x="6187" y="18132"/>
                </a:cubicBezTo>
                <a:lnTo>
                  <a:pt x="15164" y="18132"/>
                </a:lnTo>
                <a:cubicBezTo>
                  <a:pt x="15136" y="17765"/>
                  <a:pt x="15122" y="17382"/>
                  <a:pt x="15122" y="16992"/>
                </a:cubicBezTo>
                <a:cubicBezTo>
                  <a:pt x="15122" y="13890"/>
                  <a:pt x="16047" y="11379"/>
                  <a:pt x="17190" y="11379"/>
                </a:cubicBezTo>
                <a:cubicBezTo>
                  <a:pt x="18333" y="11379"/>
                  <a:pt x="19260" y="13890"/>
                  <a:pt x="19260" y="16992"/>
                </a:cubicBezTo>
                <a:cubicBezTo>
                  <a:pt x="19260" y="17405"/>
                  <a:pt x="19244" y="17809"/>
                  <a:pt x="19213" y="18196"/>
                </a:cubicBezTo>
                <a:lnTo>
                  <a:pt x="21216" y="18196"/>
                </a:lnTo>
                <a:cubicBezTo>
                  <a:pt x="21429" y="18196"/>
                  <a:pt x="21600" y="17727"/>
                  <a:pt x="21600" y="17149"/>
                </a:cubicBezTo>
                <a:lnTo>
                  <a:pt x="21600" y="12876"/>
                </a:lnTo>
                <a:cubicBezTo>
                  <a:pt x="21600" y="12298"/>
                  <a:pt x="21429" y="11829"/>
                  <a:pt x="21216" y="11829"/>
                </a:cubicBezTo>
                <a:lnTo>
                  <a:pt x="21123" y="11829"/>
                </a:lnTo>
                <a:lnTo>
                  <a:pt x="21123" y="10547"/>
                </a:lnTo>
                <a:cubicBezTo>
                  <a:pt x="21122" y="9984"/>
                  <a:pt x="20977" y="9502"/>
                  <a:pt x="20774" y="9390"/>
                </a:cubicBezTo>
                <a:cubicBezTo>
                  <a:pt x="19830" y="8871"/>
                  <a:pt x="16833" y="7290"/>
                  <a:pt x="15856" y="6776"/>
                </a:cubicBezTo>
                <a:cubicBezTo>
                  <a:pt x="15652" y="6669"/>
                  <a:pt x="15467" y="6407"/>
                  <a:pt x="15318" y="6013"/>
                </a:cubicBezTo>
                <a:cubicBezTo>
                  <a:pt x="14863" y="4811"/>
                  <a:pt x="13848" y="2126"/>
                  <a:pt x="13422" y="997"/>
                </a:cubicBezTo>
                <a:cubicBezTo>
                  <a:pt x="13177" y="346"/>
                  <a:pt x="12823" y="0"/>
                  <a:pt x="12408" y="0"/>
                </a:cubicBezTo>
                <a:lnTo>
                  <a:pt x="6576" y="0"/>
                </a:lnTo>
                <a:close/>
                <a:moveTo>
                  <a:pt x="7100" y="1507"/>
                </a:moveTo>
                <a:lnTo>
                  <a:pt x="8901" y="1507"/>
                </a:lnTo>
                <a:cubicBezTo>
                  <a:pt x="9005" y="1507"/>
                  <a:pt x="9091" y="1729"/>
                  <a:pt x="9095" y="2012"/>
                </a:cubicBezTo>
                <a:lnTo>
                  <a:pt x="9165" y="6280"/>
                </a:lnTo>
                <a:cubicBezTo>
                  <a:pt x="9171" y="6638"/>
                  <a:pt x="9065" y="6937"/>
                  <a:pt x="8933" y="6937"/>
                </a:cubicBezTo>
                <a:lnTo>
                  <a:pt x="5932" y="6937"/>
                </a:lnTo>
                <a:cubicBezTo>
                  <a:pt x="5781" y="6937"/>
                  <a:pt x="5677" y="6527"/>
                  <a:pt x="5732" y="6146"/>
                </a:cubicBezTo>
                <a:lnTo>
                  <a:pt x="6361" y="2742"/>
                </a:lnTo>
                <a:cubicBezTo>
                  <a:pt x="6502" y="1984"/>
                  <a:pt x="6787" y="1507"/>
                  <a:pt x="7100" y="1507"/>
                </a:cubicBezTo>
                <a:close/>
                <a:moveTo>
                  <a:pt x="9960" y="1507"/>
                </a:moveTo>
                <a:lnTo>
                  <a:pt x="12525" y="1507"/>
                </a:lnTo>
                <a:cubicBezTo>
                  <a:pt x="12815" y="1507"/>
                  <a:pt x="13055" y="1783"/>
                  <a:pt x="13205" y="2288"/>
                </a:cubicBezTo>
                <a:lnTo>
                  <a:pt x="14353" y="6142"/>
                </a:lnTo>
                <a:cubicBezTo>
                  <a:pt x="14434" y="6412"/>
                  <a:pt x="14288" y="6937"/>
                  <a:pt x="14133" y="6937"/>
                </a:cubicBezTo>
                <a:lnTo>
                  <a:pt x="10196" y="6937"/>
                </a:lnTo>
                <a:cubicBezTo>
                  <a:pt x="10065" y="6937"/>
                  <a:pt x="9960" y="6688"/>
                  <a:pt x="9947" y="6339"/>
                </a:cubicBezTo>
                <a:lnTo>
                  <a:pt x="9779" y="2044"/>
                </a:lnTo>
                <a:cubicBezTo>
                  <a:pt x="9768" y="1766"/>
                  <a:pt x="9856" y="1507"/>
                  <a:pt x="9960" y="1507"/>
                </a:cubicBezTo>
                <a:close/>
                <a:moveTo>
                  <a:pt x="4159" y="12389"/>
                </a:moveTo>
                <a:cubicBezTo>
                  <a:pt x="3222" y="12389"/>
                  <a:pt x="2463" y="14450"/>
                  <a:pt x="2463" y="16992"/>
                </a:cubicBezTo>
                <a:cubicBezTo>
                  <a:pt x="2463" y="19535"/>
                  <a:pt x="3222" y="21600"/>
                  <a:pt x="4159" y="21600"/>
                </a:cubicBezTo>
                <a:cubicBezTo>
                  <a:pt x="5096" y="21600"/>
                  <a:pt x="5855" y="19535"/>
                  <a:pt x="5855" y="16992"/>
                </a:cubicBezTo>
                <a:cubicBezTo>
                  <a:pt x="5855" y="14450"/>
                  <a:pt x="5096" y="12389"/>
                  <a:pt x="4159" y="12389"/>
                </a:cubicBezTo>
                <a:close/>
                <a:moveTo>
                  <a:pt x="17190" y="12389"/>
                </a:moveTo>
                <a:cubicBezTo>
                  <a:pt x="16253" y="12389"/>
                  <a:pt x="15494" y="14450"/>
                  <a:pt x="15494" y="16992"/>
                </a:cubicBezTo>
                <a:cubicBezTo>
                  <a:pt x="15494" y="19535"/>
                  <a:pt x="16253" y="21600"/>
                  <a:pt x="17190" y="21600"/>
                </a:cubicBezTo>
                <a:cubicBezTo>
                  <a:pt x="18127" y="21600"/>
                  <a:pt x="18888" y="19535"/>
                  <a:pt x="18888" y="16992"/>
                </a:cubicBezTo>
                <a:cubicBezTo>
                  <a:pt x="18888" y="14450"/>
                  <a:pt x="18127" y="12389"/>
                  <a:pt x="17190" y="12389"/>
                </a:cubicBezTo>
                <a:close/>
                <a:moveTo>
                  <a:pt x="4159" y="14829"/>
                </a:moveTo>
                <a:cubicBezTo>
                  <a:pt x="4599" y="14829"/>
                  <a:pt x="4956" y="15798"/>
                  <a:pt x="4956" y="16992"/>
                </a:cubicBezTo>
                <a:cubicBezTo>
                  <a:pt x="4956" y="18187"/>
                  <a:pt x="4599" y="19156"/>
                  <a:pt x="4159" y="19156"/>
                </a:cubicBezTo>
                <a:cubicBezTo>
                  <a:pt x="3719" y="19156"/>
                  <a:pt x="3362" y="18187"/>
                  <a:pt x="3362" y="16992"/>
                </a:cubicBezTo>
                <a:cubicBezTo>
                  <a:pt x="3362" y="15798"/>
                  <a:pt x="3719" y="14829"/>
                  <a:pt x="4159" y="14829"/>
                </a:cubicBezTo>
                <a:close/>
                <a:moveTo>
                  <a:pt x="17190" y="14829"/>
                </a:moveTo>
                <a:cubicBezTo>
                  <a:pt x="17630" y="14829"/>
                  <a:pt x="17987" y="15798"/>
                  <a:pt x="17987" y="16992"/>
                </a:cubicBezTo>
                <a:cubicBezTo>
                  <a:pt x="17987" y="18187"/>
                  <a:pt x="17630" y="19156"/>
                  <a:pt x="17190" y="19156"/>
                </a:cubicBezTo>
                <a:cubicBezTo>
                  <a:pt x="16750" y="19156"/>
                  <a:pt x="16393" y="18187"/>
                  <a:pt x="16393" y="16992"/>
                </a:cubicBezTo>
                <a:cubicBezTo>
                  <a:pt x="16393" y="15798"/>
                  <a:pt x="16750" y="14829"/>
                  <a:pt x="17190" y="14829"/>
                </a:cubicBez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21" name="Google Shape;221;p37"/>
          <p:cNvSpPr/>
          <p:nvPr/>
        </p:nvSpPr>
        <p:spPr>
          <a:xfrm>
            <a:off x="2615065" y="7547997"/>
            <a:ext cx="321983" cy="749341"/>
          </a:xfrm>
          <a:custGeom>
            <a:rect b="b" l="l" r="r" t="t"/>
            <a:pathLst>
              <a:path extrusionOk="0" h="21600" w="21600">
                <a:moveTo>
                  <a:pt x="5047" y="0"/>
                </a:moveTo>
                <a:cubicBezTo>
                  <a:pt x="4155" y="0"/>
                  <a:pt x="3432" y="311"/>
                  <a:pt x="3432" y="694"/>
                </a:cubicBezTo>
                <a:lnTo>
                  <a:pt x="3432" y="4533"/>
                </a:lnTo>
                <a:lnTo>
                  <a:pt x="0" y="4533"/>
                </a:lnTo>
                <a:lnTo>
                  <a:pt x="0" y="8991"/>
                </a:lnTo>
                <a:cubicBezTo>
                  <a:pt x="0" y="8991"/>
                  <a:pt x="4" y="12449"/>
                  <a:pt x="5058" y="13335"/>
                </a:cubicBezTo>
                <a:cubicBezTo>
                  <a:pt x="5053" y="13367"/>
                  <a:pt x="5047" y="13399"/>
                  <a:pt x="5047" y="13433"/>
                </a:cubicBezTo>
                <a:lnTo>
                  <a:pt x="5047" y="14818"/>
                </a:lnTo>
                <a:cubicBezTo>
                  <a:pt x="5047" y="15581"/>
                  <a:pt x="6499" y="16205"/>
                  <a:pt x="8275" y="16205"/>
                </a:cubicBezTo>
                <a:lnTo>
                  <a:pt x="9186" y="16205"/>
                </a:lnTo>
                <a:lnTo>
                  <a:pt x="9186" y="21600"/>
                </a:lnTo>
                <a:lnTo>
                  <a:pt x="12414" y="21600"/>
                </a:lnTo>
                <a:lnTo>
                  <a:pt x="12414" y="16205"/>
                </a:lnTo>
                <a:lnTo>
                  <a:pt x="13325" y="16205"/>
                </a:lnTo>
                <a:cubicBezTo>
                  <a:pt x="15101" y="16205"/>
                  <a:pt x="16553" y="15581"/>
                  <a:pt x="16553" y="14818"/>
                </a:cubicBezTo>
                <a:lnTo>
                  <a:pt x="16553" y="13433"/>
                </a:lnTo>
                <a:cubicBezTo>
                  <a:pt x="16553" y="13399"/>
                  <a:pt x="16547" y="13367"/>
                  <a:pt x="16542" y="13335"/>
                </a:cubicBezTo>
                <a:cubicBezTo>
                  <a:pt x="21596" y="12449"/>
                  <a:pt x="21600" y="8991"/>
                  <a:pt x="21600" y="8991"/>
                </a:cubicBezTo>
                <a:lnTo>
                  <a:pt x="21600" y="4533"/>
                </a:lnTo>
                <a:lnTo>
                  <a:pt x="18168" y="4533"/>
                </a:lnTo>
                <a:lnTo>
                  <a:pt x="18168" y="694"/>
                </a:lnTo>
                <a:cubicBezTo>
                  <a:pt x="18168" y="311"/>
                  <a:pt x="17445" y="0"/>
                  <a:pt x="16553" y="0"/>
                </a:cubicBezTo>
                <a:cubicBezTo>
                  <a:pt x="15662" y="0"/>
                  <a:pt x="14939" y="311"/>
                  <a:pt x="14939" y="694"/>
                </a:cubicBezTo>
                <a:lnTo>
                  <a:pt x="14939" y="4533"/>
                </a:lnTo>
                <a:lnTo>
                  <a:pt x="11224" y="4533"/>
                </a:lnTo>
                <a:lnTo>
                  <a:pt x="10376" y="4533"/>
                </a:lnTo>
                <a:lnTo>
                  <a:pt x="6661" y="4533"/>
                </a:lnTo>
                <a:lnTo>
                  <a:pt x="6661" y="694"/>
                </a:lnTo>
                <a:cubicBezTo>
                  <a:pt x="6661" y="311"/>
                  <a:pt x="5938" y="0"/>
                  <a:pt x="5047" y="0"/>
                </a:cubicBez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22" name="Google Shape;222;p37"/>
          <p:cNvSpPr/>
          <p:nvPr/>
        </p:nvSpPr>
        <p:spPr>
          <a:xfrm>
            <a:off x="19322994" y="2442525"/>
            <a:ext cx="840038" cy="776129"/>
          </a:xfrm>
          <a:custGeom>
            <a:rect b="b" l="l" r="r" t="t"/>
            <a:pathLst>
              <a:path extrusionOk="0" h="21596" w="21509">
                <a:moveTo>
                  <a:pt x="9995" y="2"/>
                </a:moveTo>
                <a:cubicBezTo>
                  <a:pt x="9844" y="-4"/>
                  <a:pt x="9691" y="5"/>
                  <a:pt x="9536" y="31"/>
                </a:cubicBezTo>
                <a:cubicBezTo>
                  <a:pt x="8415" y="223"/>
                  <a:pt x="7613" y="1237"/>
                  <a:pt x="7608" y="2382"/>
                </a:cubicBezTo>
                <a:lnTo>
                  <a:pt x="7605" y="2380"/>
                </a:lnTo>
                <a:lnTo>
                  <a:pt x="7605" y="3282"/>
                </a:lnTo>
                <a:lnTo>
                  <a:pt x="8706" y="3282"/>
                </a:lnTo>
                <a:cubicBezTo>
                  <a:pt x="8918" y="3888"/>
                  <a:pt x="9456" y="4319"/>
                  <a:pt x="10089" y="4319"/>
                </a:cubicBezTo>
                <a:cubicBezTo>
                  <a:pt x="10907" y="4319"/>
                  <a:pt x="11571" y="3599"/>
                  <a:pt x="11571" y="2710"/>
                </a:cubicBezTo>
                <a:cubicBezTo>
                  <a:pt x="11571" y="2491"/>
                  <a:pt x="11530" y="2282"/>
                  <a:pt x="11457" y="2091"/>
                </a:cubicBezTo>
                <a:lnTo>
                  <a:pt x="12114" y="1978"/>
                </a:lnTo>
                <a:cubicBezTo>
                  <a:pt x="11951" y="852"/>
                  <a:pt x="11047" y="45"/>
                  <a:pt x="9995" y="2"/>
                </a:cubicBezTo>
                <a:close/>
                <a:moveTo>
                  <a:pt x="8114" y="4051"/>
                </a:moveTo>
                <a:cubicBezTo>
                  <a:pt x="7621" y="4059"/>
                  <a:pt x="7141" y="4322"/>
                  <a:pt x="6850" y="4805"/>
                </a:cubicBezTo>
                <a:lnTo>
                  <a:pt x="4190" y="9224"/>
                </a:lnTo>
                <a:cubicBezTo>
                  <a:pt x="3840" y="9807"/>
                  <a:pt x="3867" y="10540"/>
                  <a:pt x="4207" y="11081"/>
                </a:cubicBezTo>
                <a:cubicBezTo>
                  <a:pt x="4276" y="11202"/>
                  <a:pt x="4366" y="11310"/>
                  <a:pt x="4473" y="11401"/>
                </a:cubicBezTo>
                <a:cubicBezTo>
                  <a:pt x="4524" y="11449"/>
                  <a:pt x="4577" y="11495"/>
                  <a:pt x="4636" y="11536"/>
                </a:cubicBezTo>
                <a:cubicBezTo>
                  <a:pt x="4750" y="11617"/>
                  <a:pt x="4871" y="11678"/>
                  <a:pt x="4995" y="11722"/>
                </a:cubicBezTo>
                <a:lnTo>
                  <a:pt x="8055" y="13468"/>
                </a:lnTo>
                <a:lnTo>
                  <a:pt x="7986" y="17076"/>
                </a:lnTo>
                <a:cubicBezTo>
                  <a:pt x="7973" y="17753"/>
                  <a:pt x="8466" y="18313"/>
                  <a:pt x="9089" y="18327"/>
                </a:cubicBezTo>
                <a:cubicBezTo>
                  <a:pt x="9097" y="18327"/>
                  <a:pt x="9106" y="18327"/>
                  <a:pt x="9114" y="18327"/>
                </a:cubicBezTo>
                <a:cubicBezTo>
                  <a:pt x="9725" y="18327"/>
                  <a:pt x="10227" y="17795"/>
                  <a:pt x="10240" y="17127"/>
                </a:cubicBezTo>
                <a:lnTo>
                  <a:pt x="10324" y="12761"/>
                </a:lnTo>
                <a:cubicBezTo>
                  <a:pt x="10333" y="12297"/>
                  <a:pt x="10099" y="11867"/>
                  <a:pt x="9721" y="11651"/>
                </a:cubicBezTo>
                <a:lnTo>
                  <a:pt x="7250" y="10241"/>
                </a:lnTo>
                <a:lnTo>
                  <a:pt x="8934" y="7445"/>
                </a:lnTo>
                <a:lnTo>
                  <a:pt x="9805" y="8886"/>
                </a:lnTo>
                <a:cubicBezTo>
                  <a:pt x="9956" y="9137"/>
                  <a:pt x="10214" y="9288"/>
                  <a:pt x="10490" y="9288"/>
                </a:cubicBezTo>
                <a:lnTo>
                  <a:pt x="12823" y="9288"/>
                </a:lnTo>
                <a:cubicBezTo>
                  <a:pt x="13275" y="9288"/>
                  <a:pt x="13643" y="8889"/>
                  <a:pt x="13643" y="8397"/>
                </a:cubicBezTo>
                <a:cubicBezTo>
                  <a:pt x="13643" y="7905"/>
                  <a:pt x="13275" y="7507"/>
                  <a:pt x="12823" y="7507"/>
                </a:cubicBezTo>
                <a:lnTo>
                  <a:pt x="10932" y="7507"/>
                </a:lnTo>
                <a:lnTo>
                  <a:pt x="9637" y="5364"/>
                </a:lnTo>
                <a:cubicBezTo>
                  <a:pt x="9554" y="4951"/>
                  <a:pt x="9329" y="4572"/>
                  <a:pt x="8978" y="4323"/>
                </a:cubicBezTo>
                <a:cubicBezTo>
                  <a:pt x="8711" y="4133"/>
                  <a:pt x="8410" y="4046"/>
                  <a:pt x="8114" y="4051"/>
                </a:cubicBezTo>
                <a:close/>
                <a:moveTo>
                  <a:pt x="13554" y="9312"/>
                </a:moveTo>
                <a:cubicBezTo>
                  <a:pt x="13327" y="9312"/>
                  <a:pt x="13144" y="9511"/>
                  <a:pt x="13144" y="9757"/>
                </a:cubicBezTo>
                <a:cubicBezTo>
                  <a:pt x="13144" y="10003"/>
                  <a:pt x="13327" y="10203"/>
                  <a:pt x="13554" y="10203"/>
                </a:cubicBezTo>
                <a:lnTo>
                  <a:pt x="14606" y="10203"/>
                </a:lnTo>
                <a:cubicBezTo>
                  <a:pt x="14673" y="10211"/>
                  <a:pt x="15011" y="10272"/>
                  <a:pt x="15185" y="10723"/>
                </a:cubicBezTo>
                <a:lnTo>
                  <a:pt x="16479" y="13652"/>
                </a:lnTo>
                <a:cubicBezTo>
                  <a:pt x="16550" y="13812"/>
                  <a:pt x="16696" y="13906"/>
                  <a:pt x="16849" y="13906"/>
                </a:cubicBezTo>
                <a:cubicBezTo>
                  <a:pt x="16909" y="13906"/>
                  <a:pt x="16970" y="13892"/>
                  <a:pt x="17027" y="13862"/>
                </a:cubicBezTo>
                <a:cubicBezTo>
                  <a:pt x="17231" y="13756"/>
                  <a:pt x="17317" y="13489"/>
                  <a:pt x="17219" y="13267"/>
                </a:cubicBezTo>
                <a:lnTo>
                  <a:pt x="15937" y="10367"/>
                </a:lnTo>
                <a:cubicBezTo>
                  <a:pt x="15623" y="9568"/>
                  <a:pt x="14975" y="9328"/>
                  <a:pt x="14623" y="9312"/>
                </a:cubicBezTo>
                <a:lnTo>
                  <a:pt x="13554" y="9312"/>
                </a:lnTo>
                <a:close/>
                <a:moveTo>
                  <a:pt x="17950" y="10258"/>
                </a:moveTo>
                <a:cubicBezTo>
                  <a:pt x="17742" y="10258"/>
                  <a:pt x="17247" y="10294"/>
                  <a:pt x="16604" y="10581"/>
                </a:cubicBezTo>
                <a:lnTo>
                  <a:pt x="17039" y="11498"/>
                </a:lnTo>
                <a:cubicBezTo>
                  <a:pt x="17039" y="11498"/>
                  <a:pt x="17362" y="10888"/>
                  <a:pt x="18093" y="10888"/>
                </a:cubicBezTo>
                <a:cubicBezTo>
                  <a:pt x="18093" y="10888"/>
                  <a:pt x="18852" y="10883"/>
                  <a:pt x="19287" y="11251"/>
                </a:cubicBezTo>
                <a:cubicBezTo>
                  <a:pt x="19287" y="11251"/>
                  <a:pt x="19674" y="11216"/>
                  <a:pt x="19531" y="10849"/>
                </a:cubicBezTo>
                <a:cubicBezTo>
                  <a:pt x="19531" y="10849"/>
                  <a:pt x="18974" y="10261"/>
                  <a:pt x="18056" y="10261"/>
                </a:cubicBezTo>
                <a:cubicBezTo>
                  <a:pt x="18056" y="10261"/>
                  <a:pt x="18019" y="10257"/>
                  <a:pt x="17950" y="10258"/>
                </a:cubicBezTo>
                <a:close/>
                <a:moveTo>
                  <a:pt x="14665" y="11116"/>
                </a:moveTo>
                <a:lnTo>
                  <a:pt x="10855" y="12277"/>
                </a:lnTo>
                <a:lnTo>
                  <a:pt x="10855" y="17792"/>
                </a:lnTo>
                <a:cubicBezTo>
                  <a:pt x="10855" y="17792"/>
                  <a:pt x="11545" y="18156"/>
                  <a:pt x="12529" y="16797"/>
                </a:cubicBezTo>
                <a:lnTo>
                  <a:pt x="15564" y="12995"/>
                </a:lnTo>
                <a:lnTo>
                  <a:pt x="14665" y="11116"/>
                </a:lnTo>
                <a:close/>
                <a:moveTo>
                  <a:pt x="1770" y="11120"/>
                </a:moveTo>
                <a:cubicBezTo>
                  <a:pt x="1344" y="11097"/>
                  <a:pt x="859" y="11171"/>
                  <a:pt x="401" y="11465"/>
                </a:cubicBezTo>
                <a:cubicBezTo>
                  <a:pt x="401" y="11465"/>
                  <a:pt x="-91" y="11712"/>
                  <a:pt x="14" y="11994"/>
                </a:cubicBezTo>
                <a:cubicBezTo>
                  <a:pt x="14" y="11994"/>
                  <a:pt x="28" y="12059"/>
                  <a:pt x="682" y="11834"/>
                </a:cubicBezTo>
                <a:cubicBezTo>
                  <a:pt x="1613" y="11513"/>
                  <a:pt x="2276" y="11918"/>
                  <a:pt x="2276" y="11918"/>
                </a:cubicBezTo>
                <a:lnTo>
                  <a:pt x="6956" y="14715"/>
                </a:lnTo>
                <a:lnTo>
                  <a:pt x="6956" y="13828"/>
                </a:lnTo>
                <a:lnTo>
                  <a:pt x="3029" y="11465"/>
                </a:lnTo>
                <a:cubicBezTo>
                  <a:pt x="3029" y="11465"/>
                  <a:pt x="2481" y="11158"/>
                  <a:pt x="1770" y="11120"/>
                </a:cubicBezTo>
                <a:close/>
                <a:moveTo>
                  <a:pt x="3940" y="14082"/>
                </a:moveTo>
                <a:cubicBezTo>
                  <a:pt x="2057" y="14082"/>
                  <a:pt x="524" y="15746"/>
                  <a:pt x="524" y="17792"/>
                </a:cubicBezTo>
                <a:cubicBezTo>
                  <a:pt x="524" y="19839"/>
                  <a:pt x="2057" y="21505"/>
                  <a:pt x="3940" y="21505"/>
                </a:cubicBezTo>
                <a:cubicBezTo>
                  <a:pt x="5823" y="21505"/>
                  <a:pt x="7355" y="19839"/>
                  <a:pt x="7355" y="17792"/>
                </a:cubicBezTo>
                <a:cubicBezTo>
                  <a:pt x="7355" y="15746"/>
                  <a:pt x="5823" y="14082"/>
                  <a:pt x="3940" y="14082"/>
                </a:cubicBezTo>
                <a:close/>
                <a:moveTo>
                  <a:pt x="18093" y="14173"/>
                </a:moveTo>
                <a:cubicBezTo>
                  <a:pt x="16209" y="14173"/>
                  <a:pt x="14678" y="15837"/>
                  <a:pt x="14678" y="17883"/>
                </a:cubicBezTo>
                <a:cubicBezTo>
                  <a:pt x="14678" y="19930"/>
                  <a:pt x="16209" y="21596"/>
                  <a:pt x="18093" y="21596"/>
                </a:cubicBezTo>
                <a:cubicBezTo>
                  <a:pt x="19976" y="21596"/>
                  <a:pt x="21509" y="19930"/>
                  <a:pt x="21509" y="17883"/>
                </a:cubicBezTo>
                <a:cubicBezTo>
                  <a:pt x="21509" y="15837"/>
                  <a:pt x="19976" y="14173"/>
                  <a:pt x="18093" y="14173"/>
                </a:cubicBezTo>
                <a:close/>
                <a:moveTo>
                  <a:pt x="3940" y="15639"/>
                </a:moveTo>
                <a:cubicBezTo>
                  <a:pt x="5032" y="15639"/>
                  <a:pt x="5921" y="16605"/>
                  <a:pt x="5921" y="17792"/>
                </a:cubicBezTo>
                <a:cubicBezTo>
                  <a:pt x="5921" y="18979"/>
                  <a:pt x="5032" y="19945"/>
                  <a:pt x="3940" y="19945"/>
                </a:cubicBezTo>
                <a:cubicBezTo>
                  <a:pt x="2848" y="19945"/>
                  <a:pt x="1959" y="18979"/>
                  <a:pt x="1959" y="17792"/>
                </a:cubicBezTo>
                <a:cubicBezTo>
                  <a:pt x="1959" y="16605"/>
                  <a:pt x="2848" y="15639"/>
                  <a:pt x="3940" y="15639"/>
                </a:cubicBezTo>
                <a:close/>
                <a:moveTo>
                  <a:pt x="18093" y="15732"/>
                </a:moveTo>
                <a:cubicBezTo>
                  <a:pt x="19185" y="15732"/>
                  <a:pt x="20074" y="16696"/>
                  <a:pt x="20074" y="17883"/>
                </a:cubicBezTo>
                <a:cubicBezTo>
                  <a:pt x="20074" y="19071"/>
                  <a:pt x="19185" y="20036"/>
                  <a:pt x="18093" y="20036"/>
                </a:cubicBezTo>
                <a:cubicBezTo>
                  <a:pt x="17000" y="20036"/>
                  <a:pt x="16111" y="19071"/>
                  <a:pt x="16111" y="17883"/>
                </a:cubicBezTo>
                <a:cubicBezTo>
                  <a:pt x="16111" y="16696"/>
                  <a:pt x="17000" y="15732"/>
                  <a:pt x="18093" y="15732"/>
                </a:cubicBez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23" name="Google Shape;223;p37"/>
          <p:cNvSpPr/>
          <p:nvPr/>
        </p:nvSpPr>
        <p:spPr>
          <a:xfrm>
            <a:off x="1930555" y="8115102"/>
            <a:ext cx="501369" cy="587376"/>
          </a:xfrm>
          <a:custGeom>
            <a:rect b="b" l="l" r="r" t="t"/>
            <a:pathLst>
              <a:path extrusionOk="0" h="21600" w="21309">
                <a:moveTo>
                  <a:pt x="7450" y="0"/>
                </a:moveTo>
                <a:cubicBezTo>
                  <a:pt x="7099" y="0"/>
                  <a:pt x="6812" y="248"/>
                  <a:pt x="6812" y="552"/>
                </a:cubicBezTo>
                <a:lnTo>
                  <a:pt x="6812" y="2204"/>
                </a:lnTo>
                <a:cubicBezTo>
                  <a:pt x="5824" y="2279"/>
                  <a:pt x="5037" y="2602"/>
                  <a:pt x="4480" y="3167"/>
                </a:cubicBezTo>
                <a:cubicBezTo>
                  <a:pt x="4250" y="3401"/>
                  <a:pt x="4082" y="3656"/>
                  <a:pt x="3955" y="3915"/>
                </a:cubicBezTo>
                <a:cubicBezTo>
                  <a:pt x="3163" y="4073"/>
                  <a:pt x="2970" y="4630"/>
                  <a:pt x="2927" y="4946"/>
                </a:cubicBezTo>
                <a:cubicBezTo>
                  <a:pt x="2910" y="5078"/>
                  <a:pt x="2918" y="5167"/>
                  <a:pt x="2918" y="5167"/>
                </a:cubicBezTo>
                <a:lnTo>
                  <a:pt x="2927" y="5174"/>
                </a:lnTo>
                <a:lnTo>
                  <a:pt x="2927" y="5505"/>
                </a:lnTo>
                <a:cubicBezTo>
                  <a:pt x="2924" y="5511"/>
                  <a:pt x="2921" y="5515"/>
                  <a:pt x="2918" y="5521"/>
                </a:cubicBezTo>
                <a:lnTo>
                  <a:pt x="2918" y="8515"/>
                </a:lnTo>
                <a:lnTo>
                  <a:pt x="3128" y="8515"/>
                </a:lnTo>
                <a:lnTo>
                  <a:pt x="3128" y="9337"/>
                </a:lnTo>
                <a:cubicBezTo>
                  <a:pt x="3128" y="12875"/>
                  <a:pt x="1269" y="15745"/>
                  <a:pt x="1260" y="15760"/>
                </a:cubicBezTo>
                <a:cubicBezTo>
                  <a:pt x="49" y="17481"/>
                  <a:pt x="-291" y="18886"/>
                  <a:pt x="250" y="19934"/>
                </a:cubicBezTo>
                <a:cubicBezTo>
                  <a:pt x="830" y="21060"/>
                  <a:pt x="2189" y="21292"/>
                  <a:pt x="2247" y="21301"/>
                </a:cubicBezTo>
                <a:lnTo>
                  <a:pt x="2270" y="21305"/>
                </a:lnTo>
                <a:cubicBezTo>
                  <a:pt x="2464" y="21330"/>
                  <a:pt x="2644" y="21342"/>
                  <a:pt x="2814" y="21342"/>
                </a:cubicBezTo>
                <a:cubicBezTo>
                  <a:pt x="3731" y="21342"/>
                  <a:pt x="4313" y="21008"/>
                  <a:pt x="4655" y="20701"/>
                </a:cubicBezTo>
                <a:cubicBezTo>
                  <a:pt x="6038" y="19458"/>
                  <a:pt x="5589" y="16861"/>
                  <a:pt x="5486" y="16359"/>
                </a:cubicBezTo>
                <a:cubicBezTo>
                  <a:pt x="5495" y="16077"/>
                  <a:pt x="5587" y="15868"/>
                  <a:pt x="5765" y="15721"/>
                </a:cubicBezTo>
                <a:cubicBezTo>
                  <a:pt x="6067" y="15471"/>
                  <a:pt x="6583" y="15420"/>
                  <a:pt x="6812" y="15420"/>
                </a:cubicBezTo>
                <a:lnTo>
                  <a:pt x="6812" y="21048"/>
                </a:lnTo>
                <a:cubicBezTo>
                  <a:pt x="6812" y="21352"/>
                  <a:pt x="7099" y="21600"/>
                  <a:pt x="7450" y="21600"/>
                </a:cubicBezTo>
                <a:lnTo>
                  <a:pt x="20669" y="21600"/>
                </a:lnTo>
                <a:cubicBezTo>
                  <a:pt x="21020" y="21600"/>
                  <a:pt x="21309" y="21352"/>
                  <a:pt x="21309" y="21048"/>
                </a:cubicBezTo>
                <a:lnTo>
                  <a:pt x="21309" y="552"/>
                </a:lnTo>
                <a:cubicBezTo>
                  <a:pt x="21309" y="248"/>
                  <a:pt x="21021" y="0"/>
                  <a:pt x="20669" y="0"/>
                </a:cubicBezTo>
                <a:lnTo>
                  <a:pt x="7450" y="0"/>
                </a:lnTo>
                <a:close/>
                <a:moveTo>
                  <a:pt x="9096" y="2249"/>
                </a:moveTo>
                <a:lnTo>
                  <a:pt x="19123" y="2249"/>
                </a:lnTo>
                <a:lnTo>
                  <a:pt x="19123" y="7427"/>
                </a:lnTo>
                <a:lnTo>
                  <a:pt x="9096" y="7427"/>
                </a:lnTo>
                <a:lnTo>
                  <a:pt x="9096" y="2249"/>
                </a:lnTo>
                <a:close/>
                <a:moveTo>
                  <a:pt x="6812" y="3127"/>
                </a:moveTo>
                <a:lnTo>
                  <a:pt x="6812" y="14315"/>
                </a:lnTo>
                <a:cubicBezTo>
                  <a:pt x="6476" y="14315"/>
                  <a:pt x="5560" y="14370"/>
                  <a:pt x="4893" y="14914"/>
                </a:cubicBezTo>
                <a:cubicBezTo>
                  <a:pt x="4446" y="15280"/>
                  <a:pt x="4209" y="15794"/>
                  <a:pt x="4209" y="16404"/>
                </a:cubicBezTo>
                <a:lnTo>
                  <a:pt x="4209" y="16457"/>
                </a:lnTo>
                <a:lnTo>
                  <a:pt x="4220" y="16507"/>
                </a:lnTo>
                <a:cubicBezTo>
                  <a:pt x="4362" y="17156"/>
                  <a:pt x="4579" y="19178"/>
                  <a:pt x="3737" y="19934"/>
                </a:cubicBezTo>
                <a:cubicBezTo>
                  <a:pt x="3449" y="20193"/>
                  <a:pt x="3036" y="20285"/>
                  <a:pt x="2475" y="20215"/>
                </a:cubicBezTo>
                <a:cubicBezTo>
                  <a:pt x="2399" y="20200"/>
                  <a:pt x="1706" y="20047"/>
                  <a:pt x="1416" y="19484"/>
                </a:cubicBezTo>
                <a:cubicBezTo>
                  <a:pt x="1062" y="18796"/>
                  <a:pt x="1385" y="17706"/>
                  <a:pt x="2360" y="16320"/>
                </a:cubicBezTo>
                <a:cubicBezTo>
                  <a:pt x="2443" y="16193"/>
                  <a:pt x="4406" y="13178"/>
                  <a:pt x="4406" y="9337"/>
                </a:cubicBezTo>
                <a:lnTo>
                  <a:pt x="4406" y="8515"/>
                </a:lnTo>
                <a:lnTo>
                  <a:pt x="4712" y="8515"/>
                </a:lnTo>
                <a:lnTo>
                  <a:pt x="4712" y="7543"/>
                </a:lnTo>
                <a:lnTo>
                  <a:pt x="5192" y="7543"/>
                </a:lnTo>
                <a:lnTo>
                  <a:pt x="5192" y="5017"/>
                </a:lnTo>
                <a:lnTo>
                  <a:pt x="5192" y="4946"/>
                </a:lnTo>
                <a:lnTo>
                  <a:pt x="4718" y="4946"/>
                </a:lnTo>
                <a:cubicBezTo>
                  <a:pt x="4787" y="4562"/>
                  <a:pt x="4945" y="4114"/>
                  <a:pt x="5291" y="3763"/>
                </a:cubicBezTo>
                <a:cubicBezTo>
                  <a:pt x="5644" y="3405"/>
                  <a:pt x="6155" y="3192"/>
                  <a:pt x="6812" y="3127"/>
                </a:cubicBez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24" name="Google Shape;224;p37"/>
          <p:cNvSpPr txBox="1"/>
          <p:nvPr/>
        </p:nvSpPr>
        <p:spPr>
          <a:xfrm rot="-1194371">
            <a:off x="750150" y="1976899"/>
            <a:ext cx="1800312" cy="753753"/>
          </a:xfrm>
          <a:prstGeom prst="rect">
            <a:avLst/>
          </a:prstGeom>
          <a:noFill/>
          <a:ln>
            <a:noFill/>
          </a:ln>
        </p:spPr>
        <p:txBody>
          <a:bodyPr anchorCtr="0" anchor="ctr" bIns="71425" lIns="71425" spcFirstLastPara="1" rIns="71425" wrap="square" tIns="71425">
            <a:noAutofit/>
          </a:bodyPr>
          <a:lstStyle/>
          <a:p>
            <a:pPr indent="0" lvl="0" marL="0" marR="0" rtl="0" algn="ctr">
              <a:lnSpc>
                <a:spcPct val="166666"/>
              </a:lnSpc>
              <a:spcBef>
                <a:spcPts val="0"/>
              </a:spcBef>
              <a:spcAft>
                <a:spcPts val="0"/>
              </a:spcAft>
              <a:buClr>
                <a:srgbClr val="027001"/>
              </a:buClr>
              <a:buSzPts val="3000"/>
              <a:buFont typeface="Arial"/>
              <a:buNone/>
            </a:pPr>
            <a:r>
              <a:rPr b="1" i="0" lang="en-US" sz="3000" u="none" cap="none" strike="noStrike">
                <a:solidFill>
                  <a:srgbClr val="027001"/>
                </a:solidFill>
                <a:latin typeface="Arial"/>
                <a:ea typeface="Arial"/>
                <a:cs typeface="Arial"/>
                <a:sym typeface="Arial"/>
              </a:rPr>
              <a:t>En cours </a:t>
            </a:r>
            <a:endParaRPr/>
          </a:p>
        </p:txBody>
      </p:sp>
      <p:sp>
        <p:nvSpPr>
          <p:cNvPr id="225" name="Google Shape;225;p37"/>
          <p:cNvSpPr txBox="1"/>
          <p:nvPr/>
        </p:nvSpPr>
        <p:spPr>
          <a:xfrm rot="-1194371">
            <a:off x="6338091" y="1976899"/>
            <a:ext cx="1800311" cy="753753"/>
          </a:xfrm>
          <a:prstGeom prst="rect">
            <a:avLst/>
          </a:prstGeom>
          <a:noFill/>
          <a:ln>
            <a:noFill/>
          </a:ln>
        </p:spPr>
        <p:txBody>
          <a:bodyPr anchorCtr="0" anchor="ctr" bIns="71425" lIns="71425" spcFirstLastPara="1" rIns="71425" wrap="square" tIns="71425">
            <a:noAutofit/>
          </a:bodyPr>
          <a:lstStyle/>
          <a:p>
            <a:pPr indent="0" lvl="0" marL="0" marR="0" rtl="0" algn="ctr">
              <a:lnSpc>
                <a:spcPct val="166666"/>
              </a:lnSpc>
              <a:spcBef>
                <a:spcPts val="0"/>
              </a:spcBef>
              <a:spcAft>
                <a:spcPts val="0"/>
              </a:spcAft>
              <a:buClr>
                <a:srgbClr val="027001"/>
              </a:buClr>
              <a:buSzPts val="3000"/>
              <a:buFont typeface="Arial"/>
              <a:buNone/>
            </a:pPr>
            <a:r>
              <a:rPr b="1" i="0" lang="en-US" sz="3000" u="none" cap="none" strike="noStrike">
                <a:solidFill>
                  <a:srgbClr val="027001"/>
                </a:solidFill>
                <a:latin typeface="Arial"/>
                <a:ea typeface="Arial"/>
                <a:cs typeface="Arial"/>
                <a:sym typeface="Arial"/>
              </a:rPr>
              <a:t>En cours </a:t>
            </a:r>
            <a:endParaRPr/>
          </a:p>
        </p:txBody>
      </p:sp>
      <p:sp>
        <p:nvSpPr>
          <p:cNvPr id="226" name="Google Shape;226;p37"/>
          <p:cNvSpPr txBox="1"/>
          <p:nvPr/>
        </p:nvSpPr>
        <p:spPr>
          <a:xfrm rot="-1194371">
            <a:off x="11926032" y="2077710"/>
            <a:ext cx="1800312" cy="753752"/>
          </a:xfrm>
          <a:prstGeom prst="rect">
            <a:avLst/>
          </a:prstGeom>
          <a:noFill/>
          <a:ln>
            <a:noFill/>
          </a:ln>
        </p:spPr>
        <p:txBody>
          <a:bodyPr anchorCtr="0" anchor="ctr" bIns="71425" lIns="71425" spcFirstLastPara="1" rIns="71425" wrap="square" tIns="71425">
            <a:noAutofit/>
          </a:bodyPr>
          <a:lstStyle/>
          <a:p>
            <a:pPr indent="0" lvl="0" marL="0" marR="0" rtl="0" algn="ctr">
              <a:lnSpc>
                <a:spcPct val="166666"/>
              </a:lnSpc>
              <a:spcBef>
                <a:spcPts val="0"/>
              </a:spcBef>
              <a:spcAft>
                <a:spcPts val="0"/>
              </a:spcAft>
              <a:buClr>
                <a:srgbClr val="027001"/>
              </a:buClr>
              <a:buSzPts val="3000"/>
              <a:buFont typeface="Arial"/>
              <a:buNone/>
            </a:pPr>
            <a:r>
              <a:rPr b="1" i="0" lang="en-US" sz="3000" u="none" cap="none" strike="noStrike">
                <a:solidFill>
                  <a:srgbClr val="027001"/>
                </a:solidFill>
                <a:latin typeface="Arial"/>
                <a:ea typeface="Arial"/>
                <a:cs typeface="Arial"/>
                <a:sym typeface="Arial"/>
              </a:rPr>
              <a:t>En cours </a:t>
            </a:r>
            <a:endParaRPr/>
          </a:p>
        </p:txBody>
      </p:sp>
      <p:sp>
        <p:nvSpPr>
          <p:cNvPr id="227" name="Google Shape;227;p37"/>
          <p:cNvSpPr txBox="1"/>
          <p:nvPr/>
        </p:nvSpPr>
        <p:spPr>
          <a:xfrm rot="-1194371">
            <a:off x="17513974" y="2226524"/>
            <a:ext cx="1800312" cy="753753"/>
          </a:xfrm>
          <a:prstGeom prst="rect">
            <a:avLst/>
          </a:prstGeom>
          <a:noFill/>
          <a:ln>
            <a:noFill/>
          </a:ln>
        </p:spPr>
        <p:txBody>
          <a:bodyPr anchorCtr="0" anchor="ctr" bIns="71425" lIns="71425" spcFirstLastPara="1" rIns="71425" wrap="square" tIns="71425">
            <a:noAutofit/>
          </a:bodyPr>
          <a:lstStyle/>
          <a:p>
            <a:pPr indent="0" lvl="0" marL="0" marR="0" rtl="0" algn="ctr">
              <a:lnSpc>
                <a:spcPct val="166666"/>
              </a:lnSpc>
              <a:spcBef>
                <a:spcPts val="0"/>
              </a:spcBef>
              <a:spcAft>
                <a:spcPts val="0"/>
              </a:spcAft>
              <a:buClr>
                <a:srgbClr val="027001"/>
              </a:buClr>
              <a:buSzPts val="3000"/>
              <a:buFont typeface="Arial"/>
              <a:buNone/>
            </a:pPr>
            <a:r>
              <a:rPr b="1" i="0" lang="en-US" sz="3000" u="none" cap="none" strike="noStrike">
                <a:solidFill>
                  <a:srgbClr val="027001"/>
                </a:solidFill>
                <a:latin typeface="Arial"/>
                <a:ea typeface="Arial"/>
                <a:cs typeface="Arial"/>
                <a:sym typeface="Arial"/>
              </a:rPr>
              <a:t>En cours </a:t>
            </a:r>
            <a:endParaRPr/>
          </a:p>
        </p:txBody>
      </p:sp>
      <p:sp>
        <p:nvSpPr>
          <p:cNvPr id="228" name="Google Shape;228;p37"/>
          <p:cNvSpPr txBox="1"/>
          <p:nvPr/>
        </p:nvSpPr>
        <p:spPr>
          <a:xfrm rot="-1194371">
            <a:off x="754152" y="7209235"/>
            <a:ext cx="1800312" cy="753753"/>
          </a:xfrm>
          <a:prstGeom prst="rect">
            <a:avLst/>
          </a:prstGeom>
          <a:noFill/>
          <a:ln>
            <a:noFill/>
          </a:ln>
        </p:spPr>
        <p:txBody>
          <a:bodyPr anchorCtr="0" anchor="ctr" bIns="71425" lIns="71425" spcFirstLastPara="1" rIns="71425" wrap="square" tIns="71425">
            <a:noAutofit/>
          </a:bodyPr>
          <a:lstStyle/>
          <a:p>
            <a:pPr indent="0" lvl="0" marL="0" marR="0" rtl="0" algn="ctr">
              <a:lnSpc>
                <a:spcPct val="166666"/>
              </a:lnSpc>
              <a:spcBef>
                <a:spcPts val="0"/>
              </a:spcBef>
              <a:spcAft>
                <a:spcPts val="0"/>
              </a:spcAft>
              <a:buClr>
                <a:srgbClr val="027001"/>
              </a:buClr>
              <a:buSzPts val="3000"/>
              <a:buFont typeface="Arial"/>
              <a:buNone/>
            </a:pPr>
            <a:r>
              <a:rPr b="1" i="0" lang="en-US" sz="3000" u="none" cap="none" strike="noStrike">
                <a:solidFill>
                  <a:srgbClr val="027001"/>
                </a:solidFill>
                <a:latin typeface="Arial"/>
                <a:ea typeface="Arial"/>
                <a:cs typeface="Arial"/>
                <a:sym typeface="Arial"/>
              </a:rPr>
              <a:t>En cours </a:t>
            </a:r>
            <a:endParaRPr/>
          </a:p>
        </p:txBody>
      </p:sp>
      <p:sp>
        <p:nvSpPr>
          <p:cNvPr id="229" name="Google Shape;229;p37"/>
          <p:cNvSpPr/>
          <p:nvPr/>
        </p:nvSpPr>
        <p:spPr>
          <a:xfrm>
            <a:off x="21063048" y="2671182"/>
            <a:ext cx="840038" cy="749341"/>
          </a:xfrm>
          <a:custGeom>
            <a:rect b="b" l="l" r="r" t="t"/>
            <a:pathLst>
              <a:path extrusionOk="0" h="21600" w="21600">
                <a:moveTo>
                  <a:pt x="16058" y="0"/>
                </a:moveTo>
                <a:cubicBezTo>
                  <a:pt x="15522" y="0"/>
                  <a:pt x="14986" y="228"/>
                  <a:pt x="14577" y="687"/>
                </a:cubicBezTo>
                <a:cubicBezTo>
                  <a:pt x="13759" y="1604"/>
                  <a:pt x="13759" y="3090"/>
                  <a:pt x="14577" y="4007"/>
                </a:cubicBezTo>
                <a:cubicBezTo>
                  <a:pt x="15395" y="4924"/>
                  <a:pt x="16722" y="4924"/>
                  <a:pt x="17540" y="4007"/>
                </a:cubicBezTo>
                <a:cubicBezTo>
                  <a:pt x="18358" y="3090"/>
                  <a:pt x="18358" y="1604"/>
                  <a:pt x="17540" y="687"/>
                </a:cubicBezTo>
                <a:cubicBezTo>
                  <a:pt x="17131" y="228"/>
                  <a:pt x="16594" y="0"/>
                  <a:pt x="16058" y="0"/>
                </a:cubicBezTo>
                <a:close/>
                <a:moveTo>
                  <a:pt x="12138" y="2917"/>
                </a:moveTo>
                <a:cubicBezTo>
                  <a:pt x="11771" y="2888"/>
                  <a:pt x="11391" y="3000"/>
                  <a:pt x="11073" y="3267"/>
                </a:cubicBezTo>
                <a:lnTo>
                  <a:pt x="6456" y="7143"/>
                </a:lnTo>
                <a:cubicBezTo>
                  <a:pt x="5753" y="7734"/>
                  <a:pt x="5611" y="8852"/>
                  <a:pt x="6137" y="9640"/>
                </a:cubicBezTo>
                <a:cubicBezTo>
                  <a:pt x="6183" y="9708"/>
                  <a:pt x="6232" y="9771"/>
                  <a:pt x="6284" y="9830"/>
                </a:cubicBezTo>
                <a:cubicBezTo>
                  <a:pt x="6364" y="9939"/>
                  <a:pt x="6457" y="10038"/>
                  <a:pt x="6569" y="10117"/>
                </a:cubicBezTo>
                <a:lnTo>
                  <a:pt x="9983" y="12501"/>
                </a:lnTo>
                <a:lnTo>
                  <a:pt x="9575" y="17898"/>
                </a:lnTo>
                <a:cubicBezTo>
                  <a:pt x="9520" y="18618"/>
                  <a:pt x="9998" y="19250"/>
                  <a:pt x="10640" y="19311"/>
                </a:cubicBezTo>
                <a:cubicBezTo>
                  <a:pt x="10673" y="19314"/>
                  <a:pt x="10706" y="19317"/>
                  <a:pt x="10739" y="19317"/>
                </a:cubicBezTo>
                <a:cubicBezTo>
                  <a:pt x="11339" y="19317"/>
                  <a:pt x="11849" y="18801"/>
                  <a:pt x="11900" y="18119"/>
                </a:cubicBezTo>
                <a:lnTo>
                  <a:pt x="12369" y="11924"/>
                </a:lnTo>
                <a:cubicBezTo>
                  <a:pt x="12406" y="11434"/>
                  <a:pt x="12197" y="10963"/>
                  <a:pt x="11824" y="10704"/>
                </a:cubicBezTo>
                <a:lnTo>
                  <a:pt x="9477" y="9065"/>
                </a:lnTo>
                <a:lnTo>
                  <a:pt x="12970" y="6133"/>
                </a:lnTo>
                <a:lnTo>
                  <a:pt x="14799" y="9271"/>
                </a:lnTo>
                <a:lnTo>
                  <a:pt x="18649" y="9271"/>
                </a:lnTo>
                <a:cubicBezTo>
                  <a:pt x="19059" y="9271"/>
                  <a:pt x="19391" y="8899"/>
                  <a:pt x="19391" y="8439"/>
                </a:cubicBezTo>
                <a:cubicBezTo>
                  <a:pt x="19391" y="7979"/>
                  <a:pt x="19059" y="7607"/>
                  <a:pt x="18649" y="7607"/>
                </a:cubicBezTo>
                <a:lnTo>
                  <a:pt x="15603" y="7607"/>
                </a:lnTo>
                <a:lnTo>
                  <a:pt x="13473" y="3950"/>
                </a:lnTo>
                <a:cubicBezTo>
                  <a:pt x="13427" y="3838"/>
                  <a:pt x="13369" y="3729"/>
                  <a:pt x="13301" y="3626"/>
                </a:cubicBezTo>
                <a:cubicBezTo>
                  <a:pt x="13260" y="3565"/>
                  <a:pt x="13216" y="3508"/>
                  <a:pt x="13169" y="3454"/>
                </a:cubicBezTo>
                <a:cubicBezTo>
                  <a:pt x="13159" y="3442"/>
                  <a:pt x="13148" y="3432"/>
                  <a:pt x="13137" y="3420"/>
                </a:cubicBezTo>
                <a:cubicBezTo>
                  <a:pt x="12861" y="3118"/>
                  <a:pt x="12506" y="2946"/>
                  <a:pt x="12138" y="2917"/>
                </a:cubicBezTo>
                <a:close/>
                <a:moveTo>
                  <a:pt x="4190" y="12207"/>
                </a:moveTo>
                <a:cubicBezTo>
                  <a:pt x="1880" y="12207"/>
                  <a:pt x="0" y="14315"/>
                  <a:pt x="0" y="16905"/>
                </a:cubicBezTo>
                <a:cubicBezTo>
                  <a:pt x="0" y="19494"/>
                  <a:pt x="1880" y="21600"/>
                  <a:pt x="4190" y="21600"/>
                </a:cubicBezTo>
                <a:cubicBezTo>
                  <a:pt x="6500" y="21600"/>
                  <a:pt x="8378" y="19494"/>
                  <a:pt x="8378" y="16905"/>
                </a:cubicBezTo>
                <a:cubicBezTo>
                  <a:pt x="8378" y="14315"/>
                  <a:pt x="6500" y="12207"/>
                  <a:pt x="4190" y="12207"/>
                </a:cubicBezTo>
                <a:close/>
                <a:moveTo>
                  <a:pt x="17410" y="12207"/>
                </a:moveTo>
                <a:cubicBezTo>
                  <a:pt x="15100" y="12207"/>
                  <a:pt x="13222" y="14315"/>
                  <a:pt x="13222" y="16905"/>
                </a:cubicBezTo>
                <a:cubicBezTo>
                  <a:pt x="13222" y="19494"/>
                  <a:pt x="15100" y="21600"/>
                  <a:pt x="17410" y="21600"/>
                </a:cubicBezTo>
                <a:cubicBezTo>
                  <a:pt x="19720" y="21600"/>
                  <a:pt x="21600" y="19494"/>
                  <a:pt x="21600" y="16905"/>
                </a:cubicBezTo>
                <a:cubicBezTo>
                  <a:pt x="21600" y="14315"/>
                  <a:pt x="19720" y="12207"/>
                  <a:pt x="17410" y="12207"/>
                </a:cubicBezTo>
                <a:close/>
                <a:moveTo>
                  <a:pt x="4190" y="13872"/>
                </a:moveTo>
                <a:cubicBezTo>
                  <a:pt x="5681" y="13872"/>
                  <a:pt x="6893" y="15233"/>
                  <a:pt x="6893" y="16905"/>
                </a:cubicBezTo>
                <a:cubicBezTo>
                  <a:pt x="6893" y="18576"/>
                  <a:pt x="5681" y="19935"/>
                  <a:pt x="4190" y="19935"/>
                </a:cubicBezTo>
                <a:cubicBezTo>
                  <a:pt x="2699" y="19935"/>
                  <a:pt x="1485" y="18576"/>
                  <a:pt x="1485" y="16905"/>
                </a:cubicBezTo>
                <a:cubicBezTo>
                  <a:pt x="1485" y="15233"/>
                  <a:pt x="2699" y="13872"/>
                  <a:pt x="4190" y="13872"/>
                </a:cubicBezTo>
                <a:close/>
                <a:moveTo>
                  <a:pt x="17410" y="13872"/>
                </a:moveTo>
                <a:cubicBezTo>
                  <a:pt x="18901" y="13872"/>
                  <a:pt x="20115" y="15233"/>
                  <a:pt x="20115" y="16905"/>
                </a:cubicBezTo>
                <a:cubicBezTo>
                  <a:pt x="20115" y="18576"/>
                  <a:pt x="18901" y="19935"/>
                  <a:pt x="17410" y="19935"/>
                </a:cubicBezTo>
                <a:cubicBezTo>
                  <a:pt x="15919" y="19935"/>
                  <a:pt x="14707" y="18576"/>
                  <a:pt x="14707" y="16905"/>
                </a:cubicBezTo>
                <a:cubicBezTo>
                  <a:pt x="14707" y="15233"/>
                  <a:pt x="15919" y="13872"/>
                  <a:pt x="17410" y="13872"/>
                </a:cubicBezTo>
                <a:close/>
              </a:path>
            </a:pathLst>
          </a:custGeom>
          <a:solidFill>
            <a:srgbClr val="2677BA"/>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30" name="Google Shape;230;p37"/>
          <p:cNvSpPr/>
          <p:nvPr/>
        </p:nvSpPr>
        <p:spPr>
          <a:xfrm>
            <a:off x="20671248" y="8308684"/>
            <a:ext cx="975701" cy="1121696"/>
          </a:xfrm>
          <a:custGeom>
            <a:rect b="b" l="l" r="r" t="t"/>
            <a:pathLst>
              <a:path extrusionOk="0" h="21600" w="21600">
                <a:moveTo>
                  <a:pt x="7389" y="0"/>
                </a:moveTo>
                <a:cubicBezTo>
                  <a:pt x="6161" y="0"/>
                  <a:pt x="5166" y="865"/>
                  <a:pt x="5166" y="1934"/>
                </a:cubicBezTo>
                <a:cubicBezTo>
                  <a:pt x="5166" y="2071"/>
                  <a:pt x="6200" y="12523"/>
                  <a:pt x="6200" y="12523"/>
                </a:cubicBezTo>
                <a:lnTo>
                  <a:pt x="14059" y="12523"/>
                </a:lnTo>
                <a:lnTo>
                  <a:pt x="17276" y="19283"/>
                </a:lnTo>
                <a:lnTo>
                  <a:pt x="21600" y="17808"/>
                </a:lnTo>
                <a:lnTo>
                  <a:pt x="20882" y="16219"/>
                </a:lnTo>
                <a:lnTo>
                  <a:pt x="18352" y="17081"/>
                </a:lnTo>
                <a:lnTo>
                  <a:pt x="15371" y="10815"/>
                </a:lnTo>
                <a:lnTo>
                  <a:pt x="7999" y="10815"/>
                </a:lnTo>
                <a:cubicBezTo>
                  <a:pt x="7999" y="10815"/>
                  <a:pt x="7896" y="9803"/>
                  <a:pt x="7843" y="9278"/>
                </a:cubicBezTo>
                <a:lnTo>
                  <a:pt x="13052" y="9278"/>
                </a:lnTo>
                <a:lnTo>
                  <a:pt x="13052" y="7572"/>
                </a:lnTo>
                <a:lnTo>
                  <a:pt x="7673" y="7572"/>
                </a:lnTo>
                <a:cubicBezTo>
                  <a:pt x="7534" y="6177"/>
                  <a:pt x="7403" y="4844"/>
                  <a:pt x="7308" y="3868"/>
                </a:cubicBezTo>
                <a:cubicBezTo>
                  <a:pt x="7335" y="3869"/>
                  <a:pt x="7362" y="3869"/>
                  <a:pt x="7389" y="3869"/>
                </a:cubicBezTo>
                <a:cubicBezTo>
                  <a:pt x="8618" y="3869"/>
                  <a:pt x="9615" y="3003"/>
                  <a:pt x="9615" y="1934"/>
                </a:cubicBezTo>
                <a:cubicBezTo>
                  <a:pt x="9615" y="865"/>
                  <a:pt x="8618" y="0"/>
                  <a:pt x="7389" y="0"/>
                </a:cubicBezTo>
                <a:close/>
                <a:moveTo>
                  <a:pt x="4689" y="8147"/>
                </a:moveTo>
                <a:cubicBezTo>
                  <a:pt x="1923" y="9273"/>
                  <a:pt x="0" y="11716"/>
                  <a:pt x="0" y="14543"/>
                </a:cubicBezTo>
                <a:cubicBezTo>
                  <a:pt x="0" y="18434"/>
                  <a:pt x="3640" y="21600"/>
                  <a:pt x="8113" y="21600"/>
                </a:cubicBezTo>
                <a:cubicBezTo>
                  <a:pt x="11295" y="21600"/>
                  <a:pt x="14054" y="19997"/>
                  <a:pt x="15382" y="17672"/>
                </a:cubicBezTo>
                <a:lnTo>
                  <a:pt x="14053" y="14877"/>
                </a:lnTo>
                <a:cubicBezTo>
                  <a:pt x="13854" y="17577"/>
                  <a:pt x="11266" y="19722"/>
                  <a:pt x="8113" y="19722"/>
                </a:cubicBezTo>
                <a:cubicBezTo>
                  <a:pt x="4830" y="19722"/>
                  <a:pt x="2159" y="17399"/>
                  <a:pt x="2159" y="14543"/>
                </a:cubicBezTo>
                <a:cubicBezTo>
                  <a:pt x="2159" y="12718"/>
                  <a:pt x="3251" y="11112"/>
                  <a:pt x="4895" y="10189"/>
                </a:cubicBezTo>
                <a:cubicBezTo>
                  <a:pt x="4817" y="9423"/>
                  <a:pt x="4749" y="8746"/>
                  <a:pt x="4689" y="8147"/>
                </a:cubicBez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31" name="Google Shape;231;p37"/>
          <p:cNvSpPr/>
          <p:nvPr/>
        </p:nvSpPr>
        <p:spPr>
          <a:xfrm>
            <a:off x="19439111" y="7826084"/>
            <a:ext cx="1387651" cy="1124865"/>
          </a:xfrm>
          <a:custGeom>
            <a:rect b="b" l="l" r="r" t="t"/>
            <a:pathLst>
              <a:path extrusionOk="0" h="21600" w="21600">
                <a:moveTo>
                  <a:pt x="16279" y="0"/>
                </a:moveTo>
                <a:cubicBezTo>
                  <a:pt x="16194" y="0"/>
                  <a:pt x="16113" y="41"/>
                  <a:pt x="16053" y="117"/>
                </a:cubicBezTo>
                <a:lnTo>
                  <a:pt x="11445" y="5935"/>
                </a:lnTo>
                <a:cubicBezTo>
                  <a:pt x="11308" y="4879"/>
                  <a:pt x="10569" y="4070"/>
                  <a:pt x="9674" y="4070"/>
                </a:cubicBezTo>
                <a:cubicBezTo>
                  <a:pt x="8683" y="4070"/>
                  <a:pt x="7879" y="5062"/>
                  <a:pt x="7879" y="6285"/>
                </a:cubicBezTo>
                <a:lnTo>
                  <a:pt x="7879" y="10436"/>
                </a:lnTo>
                <a:lnTo>
                  <a:pt x="3596" y="15842"/>
                </a:lnTo>
                <a:lnTo>
                  <a:pt x="2334" y="15842"/>
                </a:lnTo>
                <a:cubicBezTo>
                  <a:pt x="1047" y="15842"/>
                  <a:pt x="0" y="17134"/>
                  <a:pt x="0" y="18721"/>
                </a:cubicBezTo>
                <a:cubicBezTo>
                  <a:pt x="0" y="20308"/>
                  <a:pt x="1047" y="21600"/>
                  <a:pt x="2334" y="21600"/>
                </a:cubicBezTo>
                <a:lnTo>
                  <a:pt x="5390" y="21600"/>
                </a:lnTo>
                <a:cubicBezTo>
                  <a:pt x="5475" y="21600"/>
                  <a:pt x="5556" y="21559"/>
                  <a:pt x="5616" y="21483"/>
                </a:cubicBezTo>
                <a:lnTo>
                  <a:pt x="18073" y="5758"/>
                </a:lnTo>
                <a:lnTo>
                  <a:pt x="19266" y="5758"/>
                </a:lnTo>
                <a:cubicBezTo>
                  <a:pt x="20553" y="5758"/>
                  <a:pt x="21600" y="4466"/>
                  <a:pt x="21600" y="2879"/>
                </a:cubicBezTo>
                <a:cubicBezTo>
                  <a:pt x="21600" y="1291"/>
                  <a:pt x="20553" y="0"/>
                  <a:pt x="19266" y="0"/>
                </a:cubicBezTo>
                <a:lnTo>
                  <a:pt x="16279" y="0"/>
                </a:lnTo>
                <a:close/>
                <a:moveTo>
                  <a:pt x="9674" y="308"/>
                </a:moveTo>
                <a:cubicBezTo>
                  <a:pt x="9301" y="308"/>
                  <a:pt x="8928" y="484"/>
                  <a:pt x="8643" y="835"/>
                </a:cubicBezTo>
                <a:cubicBezTo>
                  <a:pt x="8074" y="1537"/>
                  <a:pt x="8074" y="2676"/>
                  <a:pt x="8643" y="3379"/>
                </a:cubicBezTo>
                <a:cubicBezTo>
                  <a:pt x="9213" y="4081"/>
                  <a:pt x="10136" y="4081"/>
                  <a:pt x="10705" y="3379"/>
                </a:cubicBezTo>
                <a:cubicBezTo>
                  <a:pt x="11275" y="2676"/>
                  <a:pt x="11275" y="1537"/>
                  <a:pt x="10705" y="835"/>
                </a:cubicBezTo>
                <a:cubicBezTo>
                  <a:pt x="10421" y="484"/>
                  <a:pt x="10048" y="308"/>
                  <a:pt x="9674" y="308"/>
                </a:cubicBezTo>
                <a:close/>
                <a:moveTo>
                  <a:pt x="16413" y="781"/>
                </a:moveTo>
                <a:lnTo>
                  <a:pt x="19266" y="781"/>
                </a:lnTo>
                <a:cubicBezTo>
                  <a:pt x="20204" y="781"/>
                  <a:pt x="20967" y="1722"/>
                  <a:pt x="20967" y="2879"/>
                </a:cubicBezTo>
                <a:cubicBezTo>
                  <a:pt x="20967" y="4036"/>
                  <a:pt x="20204" y="4975"/>
                  <a:pt x="19266" y="4975"/>
                </a:cubicBezTo>
                <a:lnTo>
                  <a:pt x="17940" y="4975"/>
                </a:lnTo>
                <a:cubicBezTo>
                  <a:pt x="17855" y="4975"/>
                  <a:pt x="17773" y="5019"/>
                  <a:pt x="17714" y="5094"/>
                </a:cubicBezTo>
                <a:lnTo>
                  <a:pt x="5257" y="20819"/>
                </a:lnTo>
                <a:lnTo>
                  <a:pt x="2334" y="20819"/>
                </a:lnTo>
                <a:cubicBezTo>
                  <a:pt x="1396" y="20819"/>
                  <a:pt x="633" y="19878"/>
                  <a:pt x="633" y="18721"/>
                </a:cubicBezTo>
                <a:cubicBezTo>
                  <a:pt x="633" y="17564"/>
                  <a:pt x="1396" y="16625"/>
                  <a:pt x="2334" y="16625"/>
                </a:cubicBezTo>
                <a:lnTo>
                  <a:pt x="3729" y="16625"/>
                </a:lnTo>
                <a:cubicBezTo>
                  <a:pt x="3815" y="16625"/>
                  <a:pt x="3896" y="16581"/>
                  <a:pt x="3955" y="16506"/>
                </a:cubicBezTo>
                <a:lnTo>
                  <a:pt x="16413" y="781"/>
                </a:lnTo>
                <a:close/>
              </a:path>
            </a:pathLst>
          </a:custGeom>
          <a:solidFill>
            <a:srgbClr val="0076B9"/>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descr="Image" id="236" name="Google Shape;236;p38"/>
          <p:cNvPicPr preferRelativeResize="0"/>
          <p:nvPr/>
        </p:nvPicPr>
        <p:blipFill rotWithShape="1">
          <a:blip r:embed="rId3">
            <a:alphaModFix/>
          </a:blip>
          <a:srcRect b="0" l="0" r="0" t="0"/>
          <a:stretch/>
        </p:blipFill>
        <p:spPr>
          <a:xfrm>
            <a:off x="5007115" y="3840884"/>
            <a:ext cx="1496968" cy="1496968"/>
          </a:xfrm>
          <a:prstGeom prst="rect">
            <a:avLst/>
          </a:prstGeom>
          <a:noFill/>
          <a:ln>
            <a:noFill/>
          </a:ln>
        </p:spPr>
      </p:pic>
      <p:sp>
        <p:nvSpPr>
          <p:cNvPr id="237" name="Google Shape;237;p38"/>
          <p:cNvSpPr txBox="1"/>
          <p:nvPr/>
        </p:nvSpPr>
        <p:spPr>
          <a:xfrm>
            <a:off x="4775268" y="5584805"/>
            <a:ext cx="1960800" cy="6000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Transit App</a:t>
            </a:r>
            <a:endParaRPr/>
          </a:p>
        </p:txBody>
      </p:sp>
      <p:pic>
        <p:nvPicPr>
          <p:cNvPr descr="Image" id="238" name="Google Shape;238;p38"/>
          <p:cNvPicPr preferRelativeResize="0"/>
          <p:nvPr/>
        </p:nvPicPr>
        <p:blipFill rotWithShape="1">
          <a:blip r:embed="rId4">
            <a:alphaModFix/>
          </a:blip>
          <a:srcRect b="0" l="0" r="0" t="0"/>
          <a:stretch/>
        </p:blipFill>
        <p:spPr>
          <a:xfrm>
            <a:off x="12058585" y="10218559"/>
            <a:ext cx="4231309" cy="1401623"/>
          </a:xfrm>
          <a:prstGeom prst="rect">
            <a:avLst/>
          </a:prstGeom>
          <a:noFill/>
          <a:ln>
            <a:noFill/>
          </a:ln>
        </p:spPr>
      </p:pic>
      <p:pic>
        <p:nvPicPr>
          <p:cNvPr descr="Image" id="239" name="Google Shape;239;p38"/>
          <p:cNvPicPr preferRelativeResize="0"/>
          <p:nvPr/>
        </p:nvPicPr>
        <p:blipFill rotWithShape="1">
          <a:blip r:embed="rId5">
            <a:alphaModFix/>
          </a:blip>
          <a:srcRect b="0" l="0" r="0" t="0"/>
          <a:stretch/>
        </p:blipFill>
        <p:spPr>
          <a:xfrm>
            <a:off x="5249605" y="6772357"/>
            <a:ext cx="3018521" cy="2260978"/>
          </a:xfrm>
          <a:prstGeom prst="rect">
            <a:avLst/>
          </a:prstGeom>
          <a:noFill/>
          <a:ln>
            <a:noFill/>
          </a:ln>
        </p:spPr>
      </p:pic>
      <p:pic>
        <p:nvPicPr>
          <p:cNvPr descr="Image" id="240" name="Google Shape;240;p38"/>
          <p:cNvPicPr preferRelativeResize="0"/>
          <p:nvPr/>
        </p:nvPicPr>
        <p:blipFill rotWithShape="1">
          <a:blip r:embed="rId6">
            <a:alphaModFix/>
          </a:blip>
          <a:srcRect b="0" l="0" r="0" t="0"/>
          <a:stretch/>
        </p:blipFill>
        <p:spPr>
          <a:xfrm>
            <a:off x="21228370" y="4123503"/>
            <a:ext cx="1401623" cy="1401623"/>
          </a:xfrm>
          <a:prstGeom prst="rect">
            <a:avLst/>
          </a:prstGeom>
          <a:noFill/>
          <a:ln>
            <a:noFill/>
          </a:ln>
        </p:spPr>
      </p:pic>
      <p:pic>
        <p:nvPicPr>
          <p:cNvPr descr="Image" id="241" name="Google Shape;241;p38"/>
          <p:cNvPicPr preferRelativeResize="0"/>
          <p:nvPr/>
        </p:nvPicPr>
        <p:blipFill rotWithShape="1">
          <a:blip r:embed="rId7">
            <a:alphaModFix/>
          </a:blip>
          <a:srcRect b="0" l="0" r="0" t="0"/>
          <a:stretch/>
        </p:blipFill>
        <p:spPr>
          <a:xfrm>
            <a:off x="12262335" y="4355731"/>
            <a:ext cx="3111944" cy="740941"/>
          </a:xfrm>
          <a:prstGeom prst="rect">
            <a:avLst/>
          </a:prstGeom>
          <a:noFill/>
          <a:ln>
            <a:noFill/>
          </a:ln>
        </p:spPr>
      </p:pic>
      <p:sp>
        <p:nvSpPr>
          <p:cNvPr id="242" name="Google Shape;242;p38"/>
          <p:cNvSpPr txBox="1"/>
          <p:nvPr/>
        </p:nvSpPr>
        <p:spPr>
          <a:xfrm>
            <a:off x="356139" y="1552304"/>
            <a:ext cx="23671800" cy="11589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1</a:t>
            </a:r>
            <a:r>
              <a:rPr lang="en-US" sz="3000"/>
              <a:t>6</a:t>
            </a:r>
            <a:r>
              <a:rPr b="1" i="0" lang="en-US" sz="3000" u="none" cap="none" strike="noStrike">
                <a:solidFill>
                  <a:srgbClr val="000000"/>
                </a:solidFill>
                <a:latin typeface="Arial"/>
                <a:ea typeface="Arial"/>
                <a:cs typeface="Arial"/>
                <a:sym typeface="Arial"/>
              </a:rPr>
              <a:t> réutilisateurs</a:t>
            </a:r>
            <a:r>
              <a:rPr b="0" i="0" lang="en-US" sz="3000" u="none" cap="none" strike="noStrike">
                <a:solidFill>
                  <a:srgbClr val="000000"/>
                </a:solidFill>
                <a:latin typeface="Arial"/>
                <a:ea typeface="Arial"/>
                <a:cs typeface="Arial"/>
                <a:sym typeface="Arial"/>
              </a:rPr>
              <a:t> consomment d’ores-et-déjà les données référencées sur </a:t>
            </a:r>
            <a:r>
              <a:rPr b="0" i="0" lang="en-US" sz="3000" u="sng" cap="none" strike="noStrike">
                <a:solidFill>
                  <a:schemeClr val="hlink"/>
                </a:solidFill>
                <a:latin typeface="Arial"/>
                <a:ea typeface="Arial"/>
                <a:cs typeface="Arial"/>
                <a:sym typeface="Arial"/>
                <a:hlinkClick r:id="rId8"/>
              </a:rPr>
              <a:t>transport.data.gouv.fr</a:t>
            </a:r>
            <a:r>
              <a:rPr b="0" i="0" lang="en-US" sz="3000" u="none" cap="none" strike="noStrike">
                <a:solidFill>
                  <a:srgbClr val="000000"/>
                </a:solidFill>
                <a:latin typeface="Arial"/>
                <a:ea typeface="Arial"/>
                <a:cs typeface="Arial"/>
                <a:sym typeface="Arial"/>
              </a:rPr>
              <a:t> pour déployer leurs services au bénéfice des usagers.</a:t>
            </a:r>
            <a:endParaRPr/>
          </a:p>
        </p:txBody>
      </p:sp>
      <p:pic>
        <p:nvPicPr>
          <p:cNvPr descr="Image" id="243" name="Google Shape;243;p38"/>
          <p:cNvPicPr preferRelativeResize="0"/>
          <p:nvPr/>
        </p:nvPicPr>
        <p:blipFill rotWithShape="1">
          <a:blip r:embed="rId9">
            <a:alphaModFix/>
          </a:blip>
          <a:srcRect b="0" l="0" r="0" t="0"/>
          <a:stretch/>
        </p:blipFill>
        <p:spPr>
          <a:xfrm>
            <a:off x="7267569" y="3815668"/>
            <a:ext cx="4465431" cy="2260978"/>
          </a:xfrm>
          <a:prstGeom prst="rect">
            <a:avLst/>
          </a:prstGeom>
          <a:noFill/>
          <a:ln>
            <a:noFill/>
          </a:ln>
        </p:spPr>
      </p:pic>
      <p:sp>
        <p:nvSpPr>
          <p:cNvPr id="244" name="Google Shape;244;p38"/>
          <p:cNvSpPr txBox="1"/>
          <p:nvPr/>
        </p:nvSpPr>
        <p:spPr>
          <a:xfrm>
            <a:off x="20335384" y="5606989"/>
            <a:ext cx="3187500" cy="6000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rgbClr val="000000"/>
                </a:solidFill>
                <a:latin typeface="Arial"/>
                <a:ea typeface="Arial"/>
                <a:cs typeface="Arial"/>
                <a:sym typeface="Arial"/>
              </a:rPr>
              <a:t>Here Technologies</a:t>
            </a:r>
            <a:endParaRPr/>
          </a:p>
        </p:txBody>
      </p:sp>
      <p:pic>
        <p:nvPicPr>
          <p:cNvPr descr="Image" id="245" name="Google Shape;245;p38"/>
          <p:cNvPicPr preferRelativeResize="0"/>
          <p:nvPr/>
        </p:nvPicPr>
        <p:blipFill rotWithShape="1">
          <a:blip r:embed="rId10">
            <a:alphaModFix/>
          </a:blip>
          <a:srcRect b="0" l="0" r="0" t="0"/>
          <a:stretch/>
        </p:blipFill>
        <p:spPr>
          <a:xfrm>
            <a:off x="9514108" y="7065613"/>
            <a:ext cx="3187431" cy="1328096"/>
          </a:xfrm>
          <a:prstGeom prst="rect">
            <a:avLst/>
          </a:prstGeom>
          <a:noFill/>
          <a:ln>
            <a:noFill/>
          </a:ln>
        </p:spPr>
      </p:pic>
      <p:pic>
        <p:nvPicPr>
          <p:cNvPr descr="Image" id="246" name="Google Shape;246;p38"/>
          <p:cNvPicPr preferRelativeResize="0"/>
          <p:nvPr/>
        </p:nvPicPr>
        <p:blipFill rotWithShape="1">
          <a:blip r:embed="rId11">
            <a:alphaModFix/>
          </a:blip>
          <a:srcRect b="0" l="0" r="0" t="0"/>
          <a:stretch/>
        </p:blipFill>
        <p:spPr>
          <a:xfrm>
            <a:off x="861019" y="3815668"/>
            <a:ext cx="3382610" cy="2394432"/>
          </a:xfrm>
          <a:prstGeom prst="rect">
            <a:avLst/>
          </a:prstGeom>
          <a:noFill/>
          <a:ln>
            <a:noFill/>
          </a:ln>
        </p:spPr>
      </p:pic>
      <p:pic>
        <p:nvPicPr>
          <p:cNvPr descr="Image" id="247" name="Google Shape;247;p38"/>
          <p:cNvPicPr preferRelativeResize="0"/>
          <p:nvPr/>
        </p:nvPicPr>
        <p:blipFill rotWithShape="1">
          <a:blip r:embed="rId12">
            <a:alphaModFix/>
          </a:blip>
          <a:srcRect b="0" l="0" r="0" t="0"/>
          <a:stretch/>
        </p:blipFill>
        <p:spPr>
          <a:xfrm>
            <a:off x="14298431" y="6938092"/>
            <a:ext cx="4231309" cy="1929507"/>
          </a:xfrm>
          <a:prstGeom prst="rect">
            <a:avLst/>
          </a:prstGeom>
          <a:noFill/>
          <a:ln>
            <a:noFill/>
          </a:ln>
        </p:spPr>
      </p:pic>
      <p:sp>
        <p:nvSpPr>
          <p:cNvPr id="248" name="Google Shape;248;p38"/>
          <p:cNvSpPr txBox="1"/>
          <p:nvPr/>
        </p:nvSpPr>
        <p:spPr>
          <a:xfrm>
            <a:off x="390329" y="646325"/>
            <a:ext cx="11035500" cy="9939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Réutilisateurs impliqués</a:t>
            </a:r>
            <a:endParaRPr/>
          </a:p>
        </p:txBody>
      </p:sp>
      <p:pic>
        <p:nvPicPr>
          <p:cNvPr descr="Image" id="249" name="Google Shape;249;p38"/>
          <p:cNvPicPr preferRelativeResize="0"/>
          <p:nvPr/>
        </p:nvPicPr>
        <p:blipFill rotWithShape="1">
          <a:blip r:embed="rId13">
            <a:alphaModFix/>
          </a:blip>
          <a:srcRect b="0" l="0" r="0" t="0"/>
          <a:stretch/>
        </p:blipFill>
        <p:spPr>
          <a:xfrm>
            <a:off x="15588530" y="3258318"/>
            <a:ext cx="4777940" cy="3509132"/>
          </a:xfrm>
          <a:prstGeom prst="rect">
            <a:avLst/>
          </a:prstGeom>
          <a:noFill/>
          <a:ln>
            <a:noFill/>
          </a:ln>
        </p:spPr>
      </p:pic>
      <p:sp>
        <p:nvSpPr>
          <p:cNvPr id="250" name="Google Shape;250;p38"/>
          <p:cNvSpPr txBox="1"/>
          <p:nvPr/>
        </p:nvSpPr>
        <p:spPr>
          <a:xfrm>
            <a:off x="2608244" y="14774017"/>
            <a:ext cx="19712100" cy="16170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3200"/>
              <a:buFont typeface="Helvetica Neue"/>
              <a:buNone/>
            </a:pPr>
            <a:r>
              <a:rPr b="1" i="0" lang="en-US" sz="3200" u="none" cap="none" strike="noStrike">
                <a:solidFill>
                  <a:srgbClr val="000000"/>
                </a:solidFill>
                <a:latin typeface="Helvetica Neue"/>
                <a:ea typeface="Helvetica Neue"/>
                <a:cs typeface="Helvetica Neue"/>
                <a:sym typeface="Helvetica Neue"/>
              </a:rPr>
              <a:t>En cours de discussions : Rome2Rio, Apple Maps, </a:t>
            </a:r>
            <a:r>
              <a:rPr b="1" i="0" lang="en-US" sz="3200" u="sng" cap="none" strike="noStrike">
                <a:solidFill>
                  <a:schemeClr val="hlink"/>
                </a:solidFill>
                <a:latin typeface="Helvetica Neue"/>
                <a:ea typeface="Helvetica Neue"/>
                <a:cs typeface="Helvetica Neue"/>
                <a:sym typeface="Helvetica Neue"/>
                <a:hlinkClick r:id="rId14"/>
              </a:rPr>
              <a:t>maps.me</a:t>
            </a:r>
            <a:r>
              <a:rPr b="1" i="0" lang="en-US" sz="3200" u="none" cap="none" strike="noStrike">
                <a:solidFill>
                  <a:srgbClr val="000000"/>
                </a:solidFill>
                <a:latin typeface="Helvetica Neue"/>
                <a:ea typeface="Helvetica Neue"/>
                <a:cs typeface="Helvetica Neue"/>
                <a:sym typeface="Helvetica Neue"/>
              </a:rPr>
              <a:t>, Moovit, Citymapper, Géovélo, applications de covoiturage, etc.</a:t>
            </a:r>
            <a:endParaRPr/>
          </a:p>
        </p:txBody>
      </p:sp>
      <p:pic>
        <p:nvPicPr>
          <p:cNvPr descr="Image" id="251" name="Google Shape;251;p38"/>
          <p:cNvPicPr preferRelativeResize="0"/>
          <p:nvPr/>
        </p:nvPicPr>
        <p:blipFill rotWithShape="1">
          <a:blip r:embed="rId15">
            <a:alphaModFix/>
          </a:blip>
          <a:srcRect b="0" l="0" r="0" t="0"/>
          <a:stretch/>
        </p:blipFill>
        <p:spPr>
          <a:xfrm>
            <a:off x="757924" y="6871922"/>
            <a:ext cx="3594101" cy="1358901"/>
          </a:xfrm>
          <a:prstGeom prst="rect">
            <a:avLst/>
          </a:prstGeom>
          <a:noFill/>
          <a:ln>
            <a:noFill/>
          </a:ln>
        </p:spPr>
      </p:pic>
      <p:pic>
        <p:nvPicPr>
          <p:cNvPr descr="Image" id="252" name="Google Shape;252;p38"/>
          <p:cNvPicPr preferRelativeResize="0"/>
          <p:nvPr/>
        </p:nvPicPr>
        <p:blipFill rotWithShape="1">
          <a:blip r:embed="rId16">
            <a:alphaModFix/>
          </a:blip>
          <a:srcRect b="0" l="0" r="0" t="0"/>
          <a:stretch/>
        </p:blipFill>
        <p:spPr>
          <a:xfrm>
            <a:off x="19527736" y="7288088"/>
            <a:ext cx="3530726" cy="993775"/>
          </a:xfrm>
          <a:prstGeom prst="rect">
            <a:avLst/>
          </a:prstGeom>
          <a:noFill/>
          <a:ln>
            <a:noFill/>
          </a:ln>
        </p:spPr>
      </p:pic>
      <p:pic>
        <p:nvPicPr>
          <p:cNvPr descr="Image" id="253" name="Google Shape;253;p38"/>
          <p:cNvPicPr preferRelativeResize="0"/>
          <p:nvPr/>
        </p:nvPicPr>
        <p:blipFill rotWithShape="1">
          <a:blip r:embed="rId17">
            <a:alphaModFix/>
          </a:blip>
          <a:srcRect b="0" l="0" r="0" t="0"/>
          <a:stretch/>
        </p:blipFill>
        <p:spPr>
          <a:xfrm>
            <a:off x="7508130" y="9532623"/>
            <a:ext cx="4147521" cy="2773495"/>
          </a:xfrm>
          <a:prstGeom prst="rect">
            <a:avLst/>
          </a:prstGeom>
          <a:noFill/>
          <a:ln>
            <a:noFill/>
          </a:ln>
        </p:spPr>
      </p:pic>
      <p:pic>
        <p:nvPicPr>
          <p:cNvPr id="254" name="Google Shape;254;p38"/>
          <p:cNvPicPr preferRelativeResize="0"/>
          <p:nvPr/>
        </p:nvPicPr>
        <p:blipFill>
          <a:blip r:embed="rId18">
            <a:alphaModFix/>
          </a:blip>
          <a:stretch>
            <a:fillRect/>
          </a:stretch>
        </p:blipFill>
        <p:spPr>
          <a:xfrm>
            <a:off x="3173563" y="9193688"/>
            <a:ext cx="3528701" cy="3550900"/>
          </a:xfrm>
          <a:prstGeom prst="rect">
            <a:avLst/>
          </a:prstGeom>
          <a:noFill/>
          <a:ln>
            <a:noFill/>
          </a:ln>
        </p:spPr>
      </p:pic>
      <p:pic>
        <p:nvPicPr>
          <p:cNvPr id="255" name="Google Shape;255;p38"/>
          <p:cNvPicPr preferRelativeResize="0"/>
          <p:nvPr/>
        </p:nvPicPr>
        <p:blipFill>
          <a:blip r:embed="rId19">
            <a:alphaModFix/>
          </a:blip>
          <a:stretch>
            <a:fillRect/>
          </a:stretch>
        </p:blipFill>
        <p:spPr>
          <a:xfrm>
            <a:off x="16977090" y="10062387"/>
            <a:ext cx="4777949" cy="17139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39"/>
          <p:cNvPicPr preferRelativeResize="0"/>
          <p:nvPr/>
        </p:nvPicPr>
        <p:blipFill>
          <a:blip r:embed="rId3">
            <a:alphaModFix/>
          </a:blip>
          <a:stretch>
            <a:fillRect/>
          </a:stretch>
        </p:blipFill>
        <p:spPr>
          <a:xfrm>
            <a:off x="10332275" y="1082044"/>
            <a:ext cx="12789051" cy="11551905"/>
          </a:xfrm>
          <a:prstGeom prst="rect">
            <a:avLst/>
          </a:prstGeom>
          <a:noFill/>
          <a:ln>
            <a:noFill/>
          </a:ln>
        </p:spPr>
      </p:pic>
      <p:sp>
        <p:nvSpPr>
          <p:cNvPr id="261" name="Google Shape;261;p39"/>
          <p:cNvSpPr/>
          <p:nvPr/>
        </p:nvSpPr>
        <p:spPr>
          <a:xfrm>
            <a:off x="462696" y="6841713"/>
            <a:ext cx="8654700" cy="2492400"/>
          </a:xfrm>
          <a:prstGeom prst="rect">
            <a:avLst/>
          </a:prstGeom>
          <a:solidFill>
            <a:srgbClr val="F2F2F2"/>
          </a:solid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Arial"/>
              <a:ea typeface="Arial"/>
              <a:cs typeface="Arial"/>
              <a:sym typeface="Arial"/>
            </a:endParaRPr>
          </a:p>
        </p:txBody>
      </p:sp>
      <p:sp>
        <p:nvSpPr>
          <p:cNvPr id="262" name="Google Shape;262;p39"/>
          <p:cNvSpPr/>
          <p:nvPr/>
        </p:nvSpPr>
        <p:spPr>
          <a:xfrm>
            <a:off x="468310" y="4272996"/>
            <a:ext cx="8654700" cy="1396500"/>
          </a:xfrm>
          <a:prstGeom prst="rect">
            <a:avLst/>
          </a:prstGeom>
          <a:solidFill>
            <a:srgbClr val="F2F2F2"/>
          </a:solid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Arial"/>
              <a:ea typeface="Arial"/>
              <a:cs typeface="Arial"/>
              <a:sym typeface="Arial"/>
            </a:endParaRPr>
          </a:p>
        </p:txBody>
      </p:sp>
      <p:sp>
        <p:nvSpPr>
          <p:cNvPr id="263" name="Google Shape;263;p39"/>
          <p:cNvSpPr/>
          <p:nvPr/>
        </p:nvSpPr>
        <p:spPr>
          <a:xfrm>
            <a:off x="711228" y="4817930"/>
            <a:ext cx="345000" cy="345000"/>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4C7F"/>
              </a:buClr>
              <a:buSzPts val="3000"/>
              <a:buFont typeface="Helvetica Neue"/>
              <a:buNone/>
            </a:pPr>
            <a:r>
              <a:t/>
            </a:r>
            <a:endParaRPr b="0" i="0" sz="3000" u="none" cap="none" strike="noStrike">
              <a:solidFill>
                <a:srgbClr val="004C7F"/>
              </a:solidFill>
              <a:latin typeface="Helvetica Neue"/>
              <a:ea typeface="Helvetica Neue"/>
              <a:cs typeface="Helvetica Neue"/>
              <a:sym typeface="Helvetica Neue"/>
            </a:endParaRPr>
          </a:p>
        </p:txBody>
      </p:sp>
      <p:sp>
        <p:nvSpPr>
          <p:cNvPr id="264" name="Google Shape;264;p39"/>
          <p:cNvSpPr/>
          <p:nvPr/>
        </p:nvSpPr>
        <p:spPr>
          <a:xfrm>
            <a:off x="690304" y="7183968"/>
            <a:ext cx="375600" cy="574800"/>
          </a:xfrm>
          <a:prstGeom prst="rect">
            <a:avLst/>
          </a:prstGeom>
          <a:solidFill>
            <a:srgbClr val="FE958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65" name="Google Shape;265;p39"/>
          <p:cNvSpPr/>
          <p:nvPr/>
        </p:nvSpPr>
        <p:spPr>
          <a:xfrm>
            <a:off x="707697" y="8249826"/>
            <a:ext cx="375600" cy="574800"/>
          </a:xfrm>
          <a:prstGeom prst="rect">
            <a:avLst/>
          </a:prstGeom>
          <a:solidFill>
            <a:srgbClr val="F6FCD0"/>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266" name="Google Shape;266;p39"/>
          <p:cNvSpPr txBox="1"/>
          <p:nvPr/>
        </p:nvSpPr>
        <p:spPr>
          <a:xfrm>
            <a:off x="426053" y="6022995"/>
            <a:ext cx="7029300" cy="663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Autorités organisatrices régionales : </a:t>
            </a:r>
            <a:endParaRPr/>
          </a:p>
        </p:txBody>
      </p:sp>
      <p:sp>
        <p:nvSpPr>
          <p:cNvPr id="267" name="Google Shape;267;p39"/>
          <p:cNvSpPr txBox="1"/>
          <p:nvPr/>
        </p:nvSpPr>
        <p:spPr>
          <a:xfrm>
            <a:off x="420749" y="3431975"/>
            <a:ext cx="7696200" cy="663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Autorités organisatrices de mobilité :</a:t>
            </a:r>
            <a:endParaRPr/>
          </a:p>
        </p:txBody>
      </p:sp>
      <p:sp>
        <p:nvSpPr>
          <p:cNvPr id="268" name="Google Shape;268;p39"/>
          <p:cNvSpPr txBox="1"/>
          <p:nvPr/>
        </p:nvSpPr>
        <p:spPr>
          <a:xfrm>
            <a:off x="7864354" y="4420346"/>
            <a:ext cx="1221600" cy="9939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76B9"/>
              </a:buClr>
              <a:buSzPts val="5000"/>
              <a:buFont typeface="Arial"/>
              <a:buNone/>
            </a:pPr>
            <a:r>
              <a:rPr b="1" i="0" lang="en-US" sz="5000" u="none" cap="none" strike="noStrike">
                <a:solidFill>
                  <a:srgbClr val="0076B9"/>
                </a:solidFill>
                <a:latin typeface="Arial"/>
                <a:ea typeface="Arial"/>
                <a:cs typeface="Arial"/>
                <a:sym typeface="Arial"/>
              </a:rPr>
              <a:t>1</a:t>
            </a:r>
            <a:r>
              <a:rPr b="1" lang="en-US" sz="5000">
                <a:solidFill>
                  <a:srgbClr val="0076B9"/>
                </a:solidFill>
              </a:rPr>
              <a:t>48</a:t>
            </a:r>
            <a:endParaRPr/>
          </a:p>
        </p:txBody>
      </p:sp>
      <p:sp>
        <p:nvSpPr>
          <p:cNvPr id="269" name="Google Shape;269;p39"/>
          <p:cNvSpPr txBox="1"/>
          <p:nvPr/>
        </p:nvSpPr>
        <p:spPr>
          <a:xfrm>
            <a:off x="1212911" y="4506092"/>
            <a:ext cx="6169500" cy="9303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Données de transports urbains ouvertes et référencées (GTFS ou NeTEx)</a:t>
            </a:r>
            <a:endParaRPr/>
          </a:p>
        </p:txBody>
      </p:sp>
      <p:sp>
        <p:nvSpPr>
          <p:cNvPr id="270" name="Google Shape;270;p39"/>
          <p:cNvSpPr txBox="1"/>
          <p:nvPr/>
        </p:nvSpPr>
        <p:spPr>
          <a:xfrm>
            <a:off x="1340096" y="8072027"/>
            <a:ext cx="5703900" cy="9303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Données régionales partiellement ouvertes / en cours d’ouverture</a:t>
            </a:r>
            <a:endParaRPr/>
          </a:p>
        </p:txBody>
      </p:sp>
      <p:sp>
        <p:nvSpPr>
          <p:cNvPr id="271" name="Google Shape;271;p39"/>
          <p:cNvSpPr txBox="1"/>
          <p:nvPr/>
        </p:nvSpPr>
        <p:spPr>
          <a:xfrm>
            <a:off x="1321486" y="7014747"/>
            <a:ext cx="6429900" cy="9303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Données régionales ouvertes et référencées (GTFS ou NeTEx)</a:t>
            </a:r>
            <a:endParaRPr/>
          </a:p>
        </p:txBody>
      </p:sp>
      <p:sp>
        <p:nvSpPr>
          <p:cNvPr id="272" name="Google Shape;272;p39"/>
          <p:cNvSpPr txBox="1"/>
          <p:nvPr/>
        </p:nvSpPr>
        <p:spPr>
          <a:xfrm>
            <a:off x="8298903" y="6957056"/>
            <a:ext cx="510900" cy="9939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76B9"/>
              </a:buClr>
              <a:buSzPts val="5000"/>
              <a:buFont typeface="Arial"/>
              <a:buNone/>
            </a:pPr>
            <a:r>
              <a:rPr b="1" lang="en-US" sz="5000">
                <a:solidFill>
                  <a:srgbClr val="0076B9"/>
                </a:solidFill>
              </a:rPr>
              <a:t>6</a:t>
            </a:r>
            <a:endParaRPr/>
          </a:p>
        </p:txBody>
      </p:sp>
      <p:sp>
        <p:nvSpPr>
          <p:cNvPr id="273" name="Google Shape;273;p39"/>
          <p:cNvSpPr txBox="1"/>
          <p:nvPr/>
        </p:nvSpPr>
        <p:spPr>
          <a:xfrm>
            <a:off x="8316296" y="8027596"/>
            <a:ext cx="510900" cy="9939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76B9"/>
              </a:buClr>
              <a:buSzPts val="5000"/>
              <a:buFont typeface="Arial"/>
              <a:buNone/>
            </a:pPr>
            <a:r>
              <a:rPr b="1" lang="en-US" sz="5000">
                <a:solidFill>
                  <a:srgbClr val="0076B9"/>
                </a:solidFill>
              </a:rPr>
              <a:t>4</a:t>
            </a:r>
            <a:endParaRPr/>
          </a:p>
        </p:txBody>
      </p:sp>
      <p:sp>
        <p:nvSpPr>
          <p:cNvPr id="274" name="Google Shape;274;p39"/>
          <p:cNvSpPr txBox="1"/>
          <p:nvPr/>
        </p:nvSpPr>
        <p:spPr>
          <a:xfrm>
            <a:off x="413782" y="523167"/>
            <a:ext cx="9918600" cy="20097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Etat de l'open data en France</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Transports en commun</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Horaires théoriques, points d’arrêts, lignes</a:t>
            </a:r>
            <a:endParaRPr/>
          </a:p>
        </p:txBody>
      </p:sp>
      <p:pic>
        <p:nvPicPr>
          <p:cNvPr descr="Image" id="275" name="Google Shape;275;p39"/>
          <p:cNvPicPr preferRelativeResize="0"/>
          <p:nvPr/>
        </p:nvPicPr>
        <p:blipFill rotWithShape="1">
          <a:blip r:embed="rId4">
            <a:alphaModFix/>
          </a:blip>
          <a:srcRect b="0" l="0" r="0" t="0"/>
          <a:stretch/>
        </p:blipFill>
        <p:spPr>
          <a:xfrm>
            <a:off x="590513" y="10427166"/>
            <a:ext cx="796801" cy="796801"/>
          </a:xfrm>
          <a:prstGeom prst="rect">
            <a:avLst/>
          </a:prstGeom>
          <a:noFill/>
          <a:ln>
            <a:noFill/>
          </a:ln>
        </p:spPr>
      </p:pic>
      <p:sp>
        <p:nvSpPr>
          <p:cNvPr id="276" name="Google Shape;276;p39"/>
          <p:cNvSpPr txBox="1"/>
          <p:nvPr/>
        </p:nvSpPr>
        <p:spPr>
          <a:xfrm>
            <a:off x="247258" y="11643130"/>
            <a:ext cx="1492500" cy="409500"/>
          </a:xfrm>
          <a:prstGeom prst="rect">
            <a:avLst/>
          </a:prstGeom>
          <a:noFill/>
          <a:ln>
            <a:noFill/>
          </a:ln>
        </p:spPr>
        <p:txBody>
          <a:bodyPr anchorCtr="0" anchor="ctr" bIns="71425" lIns="71425" spcFirstLastPara="1" rIns="71425" wrap="square" tIns="71425">
            <a:noAutofit/>
          </a:bodyPr>
          <a:lstStyle/>
          <a:p>
            <a:pPr indent="0" lvl="0" marL="0" marR="0" rtl="0" algn="r">
              <a:lnSpc>
                <a:spcPct val="100000"/>
              </a:lnSpc>
              <a:spcBef>
                <a:spcPts val="0"/>
              </a:spcBef>
              <a:spcAft>
                <a:spcPts val="0"/>
              </a:spcAft>
              <a:buClr>
                <a:srgbClr val="000000"/>
              </a:buClr>
              <a:buSzPts val="1600"/>
              <a:buFont typeface="Arial"/>
              <a:buNone/>
            </a:pPr>
            <a:r>
              <a:rPr b="0" i="0" lang="en-US" u="none" cap="none" strike="noStrike">
                <a:solidFill>
                  <a:srgbClr val="000000"/>
                </a:solidFill>
                <a:latin typeface="Arial"/>
                <a:ea typeface="Arial"/>
                <a:cs typeface="Arial"/>
                <a:sym typeface="Arial"/>
              </a:rPr>
              <a:t>GUADELOUPE</a:t>
            </a:r>
            <a:endParaRPr/>
          </a:p>
        </p:txBody>
      </p:sp>
      <p:pic>
        <p:nvPicPr>
          <p:cNvPr descr="Image" id="277" name="Google Shape;277;p39"/>
          <p:cNvPicPr preferRelativeResize="0"/>
          <p:nvPr/>
        </p:nvPicPr>
        <p:blipFill rotWithShape="1">
          <a:blip r:embed="rId5">
            <a:alphaModFix amt="32630"/>
          </a:blip>
          <a:srcRect b="0" l="0" r="0" t="0"/>
          <a:stretch/>
        </p:blipFill>
        <p:spPr>
          <a:xfrm>
            <a:off x="3719459" y="9869421"/>
            <a:ext cx="1634089" cy="1634089"/>
          </a:xfrm>
          <a:prstGeom prst="rect">
            <a:avLst/>
          </a:prstGeom>
          <a:noFill/>
          <a:ln>
            <a:noFill/>
          </a:ln>
        </p:spPr>
      </p:pic>
      <p:grpSp>
        <p:nvGrpSpPr>
          <p:cNvPr id="278" name="Google Shape;278;p39"/>
          <p:cNvGrpSpPr/>
          <p:nvPr/>
        </p:nvGrpSpPr>
        <p:grpSpPr>
          <a:xfrm>
            <a:off x="2892550" y="10204516"/>
            <a:ext cx="732993" cy="936274"/>
            <a:chOff x="0" y="0"/>
            <a:chExt cx="732993" cy="936275"/>
          </a:xfrm>
        </p:grpSpPr>
        <p:pic>
          <p:nvPicPr>
            <p:cNvPr descr="Image" id="279" name="Google Shape;279;p39"/>
            <p:cNvPicPr preferRelativeResize="0"/>
            <p:nvPr/>
          </p:nvPicPr>
          <p:blipFill rotWithShape="1">
            <a:blip r:embed="rId6">
              <a:alphaModFix/>
            </a:blip>
            <a:srcRect b="1458" l="9982" r="0" t="0"/>
            <a:stretch/>
          </p:blipFill>
          <p:spPr>
            <a:xfrm>
              <a:off x="3128" y="0"/>
              <a:ext cx="729865" cy="936275"/>
            </a:xfrm>
            <a:prstGeom prst="rect">
              <a:avLst/>
            </a:prstGeom>
            <a:noFill/>
            <a:ln>
              <a:noFill/>
            </a:ln>
          </p:spPr>
        </p:pic>
        <p:sp>
          <p:nvSpPr>
            <p:cNvPr id="280" name="Google Shape;280;p39"/>
            <p:cNvSpPr/>
            <p:nvPr/>
          </p:nvSpPr>
          <p:spPr>
            <a:xfrm>
              <a:off x="0" y="830359"/>
              <a:ext cx="184200" cy="105600"/>
            </a:xfrm>
            <a:prstGeom prst="rect">
              <a:avLst/>
            </a:prstGeom>
            <a:solidFill>
              <a:srgbClr val="FFFFFF"/>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grpSp>
      <p:sp>
        <p:nvSpPr>
          <p:cNvPr id="281" name="Google Shape;281;p39"/>
          <p:cNvSpPr txBox="1"/>
          <p:nvPr/>
        </p:nvSpPr>
        <p:spPr>
          <a:xfrm>
            <a:off x="2189725" y="11643130"/>
            <a:ext cx="1362600" cy="409500"/>
          </a:xfrm>
          <a:prstGeom prst="rect">
            <a:avLst/>
          </a:prstGeom>
          <a:noFill/>
          <a:ln>
            <a:noFill/>
          </a:ln>
        </p:spPr>
        <p:txBody>
          <a:bodyPr anchorCtr="0" anchor="ctr" bIns="71425" lIns="71425" spcFirstLastPara="1" rIns="71425" wrap="square" tIns="71425">
            <a:noAutofit/>
          </a:bodyPr>
          <a:lstStyle/>
          <a:p>
            <a:pPr indent="0" lvl="0" marL="0" marR="0" rtl="0" algn="r">
              <a:lnSpc>
                <a:spcPct val="100000"/>
              </a:lnSpc>
              <a:spcBef>
                <a:spcPts val="0"/>
              </a:spcBef>
              <a:spcAft>
                <a:spcPts val="0"/>
              </a:spcAft>
              <a:buClr>
                <a:srgbClr val="000000"/>
              </a:buClr>
              <a:buSzPts val="1600"/>
              <a:buFont typeface="Arial"/>
              <a:buNone/>
            </a:pPr>
            <a:r>
              <a:rPr b="0" i="0" lang="en-US" u="none" cap="none" strike="noStrike">
                <a:solidFill>
                  <a:srgbClr val="000000"/>
                </a:solidFill>
                <a:latin typeface="Arial"/>
                <a:ea typeface="Arial"/>
                <a:cs typeface="Arial"/>
                <a:sym typeface="Arial"/>
              </a:rPr>
              <a:t>MARTINIQUE</a:t>
            </a:r>
            <a:endParaRPr/>
          </a:p>
        </p:txBody>
      </p:sp>
      <p:sp>
        <p:nvSpPr>
          <p:cNvPr id="282" name="Google Shape;282;p39"/>
          <p:cNvSpPr txBox="1"/>
          <p:nvPr/>
        </p:nvSpPr>
        <p:spPr>
          <a:xfrm>
            <a:off x="3985891" y="11642727"/>
            <a:ext cx="979500" cy="409500"/>
          </a:xfrm>
          <a:prstGeom prst="rect">
            <a:avLst/>
          </a:prstGeom>
          <a:noFill/>
          <a:ln>
            <a:noFill/>
          </a:ln>
        </p:spPr>
        <p:txBody>
          <a:bodyPr anchorCtr="0" anchor="ctr" bIns="71425" lIns="71425" spcFirstLastPara="1" rIns="71425" wrap="square" tIns="71425">
            <a:noAutofit/>
          </a:bodyPr>
          <a:lstStyle/>
          <a:p>
            <a:pPr indent="0" lvl="0" marL="0" marR="0" rtl="0" algn="r">
              <a:lnSpc>
                <a:spcPct val="100000"/>
              </a:lnSpc>
              <a:spcBef>
                <a:spcPts val="0"/>
              </a:spcBef>
              <a:spcAft>
                <a:spcPts val="0"/>
              </a:spcAft>
              <a:buClr>
                <a:srgbClr val="000000"/>
              </a:buClr>
              <a:buSzPts val="1600"/>
              <a:buFont typeface="Arial"/>
              <a:buNone/>
            </a:pPr>
            <a:r>
              <a:rPr b="0" i="0" lang="en-US" u="none" cap="none" strike="noStrike">
                <a:solidFill>
                  <a:srgbClr val="000000"/>
                </a:solidFill>
                <a:latin typeface="Arial"/>
                <a:ea typeface="Arial"/>
                <a:cs typeface="Arial"/>
                <a:sym typeface="Arial"/>
              </a:rPr>
              <a:t>GUYANE</a:t>
            </a:r>
            <a:endParaRPr/>
          </a:p>
        </p:txBody>
      </p:sp>
      <p:grpSp>
        <p:nvGrpSpPr>
          <p:cNvPr id="283" name="Google Shape;283;p39"/>
          <p:cNvGrpSpPr/>
          <p:nvPr/>
        </p:nvGrpSpPr>
        <p:grpSpPr>
          <a:xfrm>
            <a:off x="7523367" y="10425061"/>
            <a:ext cx="758778" cy="643821"/>
            <a:chOff x="0" y="0"/>
            <a:chExt cx="758778" cy="643821"/>
          </a:xfrm>
        </p:grpSpPr>
        <p:pic>
          <p:nvPicPr>
            <p:cNvPr descr="Image" id="284" name="Google Shape;284;p39"/>
            <p:cNvPicPr preferRelativeResize="0"/>
            <p:nvPr/>
          </p:nvPicPr>
          <p:blipFill rotWithShape="1">
            <a:blip r:embed="rId7">
              <a:alphaModFix/>
            </a:blip>
            <a:srcRect b="0" l="0" r="0" t="0"/>
            <a:stretch/>
          </p:blipFill>
          <p:spPr>
            <a:xfrm>
              <a:off x="50750" y="0"/>
              <a:ext cx="708028" cy="556430"/>
            </a:xfrm>
            <a:prstGeom prst="rect">
              <a:avLst/>
            </a:prstGeom>
            <a:noFill/>
            <a:ln>
              <a:noFill/>
            </a:ln>
          </p:spPr>
        </p:pic>
        <p:sp>
          <p:nvSpPr>
            <p:cNvPr id="285" name="Google Shape;285;p39"/>
            <p:cNvSpPr/>
            <p:nvPr/>
          </p:nvSpPr>
          <p:spPr>
            <a:xfrm>
              <a:off x="0" y="412821"/>
              <a:ext cx="296400" cy="231000"/>
            </a:xfrm>
            <a:prstGeom prst="rect">
              <a:avLst/>
            </a:prstGeom>
            <a:solidFill>
              <a:srgbClr val="FFFFFF"/>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grpSp>
      <p:sp>
        <p:nvSpPr>
          <p:cNvPr id="286" name="Google Shape;286;p39"/>
          <p:cNvSpPr txBox="1"/>
          <p:nvPr/>
        </p:nvSpPr>
        <p:spPr>
          <a:xfrm>
            <a:off x="7214120" y="11643130"/>
            <a:ext cx="1351200" cy="409500"/>
          </a:xfrm>
          <a:prstGeom prst="rect">
            <a:avLst/>
          </a:prstGeom>
          <a:noFill/>
          <a:ln>
            <a:noFill/>
          </a:ln>
        </p:spPr>
        <p:txBody>
          <a:bodyPr anchorCtr="0" anchor="ctr" bIns="71425" lIns="71425" spcFirstLastPara="1" rIns="71425" wrap="square" tIns="71425">
            <a:noAutofit/>
          </a:bodyPr>
          <a:lstStyle/>
          <a:p>
            <a:pPr indent="0" lvl="0" marL="0" marR="0" rtl="0" algn="r">
              <a:lnSpc>
                <a:spcPct val="100000"/>
              </a:lnSpc>
              <a:spcBef>
                <a:spcPts val="0"/>
              </a:spcBef>
              <a:spcAft>
                <a:spcPts val="0"/>
              </a:spcAft>
              <a:buClr>
                <a:srgbClr val="000000"/>
              </a:buClr>
              <a:buSzPts val="1600"/>
              <a:buFont typeface="Arial"/>
              <a:buNone/>
            </a:pPr>
            <a:r>
              <a:rPr b="0" i="0" lang="en-US" u="none" cap="none" strike="noStrike">
                <a:solidFill>
                  <a:srgbClr val="000000"/>
                </a:solidFill>
                <a:latin typeface="Arial"/>
                <a:ea typeface="Arial"/>
                <a:cs typeface="Arial"/>
                <a:sym typeface="Arial"/>
              </a:rPr>
              <a:t>LA REUNION</a:t>
            </a:r>
            <a:endParaRPr/>
          </a:p>
        </p:txBody>
      </p:sp>
      <p:pic>
        <p:nvPicPr>
          <p:cNvPr descr="Image" id="287" name="Google Shape;287;p39"/>
          <p:cNvPicPr preferRelativeResize="0"/>
          <p:nvPr/>
        </p:nvPicPr>
        <p:blipFill rotWithShape="1">
          <a:blip r:embed="rId8">
            <a:alphaModFix/>
          </a:blip>
          <a:srcRect b="0" l="0" r="0" t="0"/>
          <a:stretch/>
        </p:blipFill>
        <p:spPr>
          <a:xfrm>
            <a:off x="9248430" y="10154261"/>
            <a:ext cx="796801" cy="1036785"/>
          </a:xfrm>
          <a:prstGeom prst="rect">
            <a:avLst/>
          </a:prstGeom>
          <a:noFill/>
          <a:ln>
            <a:noFill/>
          </a:ln>
        </p:spPr>
      </p:pic>
      <p:sp>
        <p:nvSpPr>
          <p:cNvPr id="288" name="Google Shape;288;p39"/>
          <p:cNvSpPr txBox="1"/>
          <p:nvPr/>
        </p:nvSpPr>
        <p:spPr>
          <a:xfrm>
            <a:off x="9075732" y="11643130"/>
            <a:ext cx="1037700" cy="409500"/>
          </a:xfrm>
          <a:prstGeom prst="rect">
            <a:avLst/>
          </a:prstGeom>
          <a:noFill/>
          <a:ln>
            <a:noFill/>
          </a:ln>
        </p:spPr>
        <p:txBody>
          <a:bodyPr anchorCtr="0" anchor="ctr" bIns="71425" lIns="71425" spcFirstLastPara="1" rIns="71425" wrap="square" tIns="71425">
            <a:noAutofit/>
          </a:bodyPr>
          <a:lstStyle/>
          <a:p>
            <a:pPr indent="0" lvl="0" marL="0" marR="0" rtl="0" algn="r">
              <a:lnSpc>
                <a:spcPct val="100000"/>
              </a:lnSpc>
              <a:spcBef>
                <a:spcPts val="0"/>
              </a:spcBef>
              <a:spcAft>
                <a:spcPts val="0"/>
              </a:spcAft>
              <a:buClr>
                <a:srgbClr val="000000"/>
              </a:buClr>
              <a:buSzPts val="1600"/>
              <a:buFont typeface="Arial"/>
              <a:buNone/>
            </a:pPr>
            <a:r>
              <a:rPr b="0" i="0" lang="en-US" u="none" cap="none" strike="noStrike">
                <a:solidFill>
                  <a:srgbClr val="000000"/>
                </a:solidFill>
                <a:latin typeface="Arial"/>
                <a:ea typeface="Arial"/>
                <a:cs typeface="Arial"/>
                <a:sym typeface="Arial"/>
              </a:rPr>
              <a:t>MAYOTTE</a:t>
            </a:r>
            <a:endParaRPr/>
          </a:p>
        </p:txBody>
      </p:sp>
      <p:grpSp>
        <p:nvGrpSpPr>
          <p:cNvPr id="289" name="Google Shape;289;p39"/>
          <p:cNvGrpSpPr/>
          <p:nvPr/>
        </p:nvGrpSpPr>
        <p:grpSpPr>
          <a:xfrm>
            <a:off x="10808877" y="10094519"/>
            <a:ext cx="1247403" cy="978534"/>
            <a:chOff x="0" y="0"/>
            <a:chExt cx="1247403" cy="978534"/>
          </a:xfrm>
        </p:grpSpPr>
        <p:pic>
          <p:nvPicPr>
            <p:cNvPr descr="Image" id="290" name="Google Shape;290;p39"/>
            <p:cNvPicPr preferRelativeResize="0"/>
            <p:nvPr/>
          </p:nvPicPr>
          <p:blipFill rotWithShape="1">
            <a:blip r:embed="rId9">
              <a:alphaModFix/>
            </a:blip>
            <a:srcRect b="9729" l="10577" r="5677" t="9729"/>
            <a:stretch/>
          </p:blipFill>
          <p:spPr>
            <a:xfrm>
              <a:off x="0" y="34878"/>
              <a:ext cx="1239151" cy="943656"/>
            </a:xfrm>
            <a:prstGeom prst="rect">
              <a:avLst/>
            </a:prstGeom>
            <a:noFill/>
            <a:ln>
              <a:noFill/>
            </a:ln>
          </p:spPr>
        </p:pic>
        <p:sp>
          <p:nvSpPr>
            <p:cNvPr id="291" name="Google Shape;291;p39"/>
            <p:cNvSpPr/>
            <p:nvPr/>
          </p:nvSpPr>
          <p:spPr>
            <a:xfrm>
              <a:off x="1089903" y="0"/>
              <a:ext cx="157500" cy="146100"/>
            </a:xfrm>
            <a:prstGeom prst="rect">
              <a:avLst/>
            </a:prstGeom>
            <a:solidFill>
              <a:srgbClr val="FFFFFF"/>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grpSp>
      <p:sp>
        <p:nvSpPr>
          <p:cNvPr id="292" name="Google Shape;292;p39"/>
          <p:cNvSpPr txBox="1"/>
          <p:nvPr/>
        </p:nvSpPr>
        <p:spPr>
          <a:xfrm>
            <a:off x="10748145" y="11509780"/>
            <a:ext cx="1302000" cy="676200"/>
          </a:xfrm>
          <a:prstGeom prst="rect">
            <a:avLst/>
          </a:prstGeom>
          <a:noFill/>
          <a:ln>
            <a:noFill/>
          </a:ln>
        </p:spPr>
        <p:txBody>
          <a:bodyPr anchorCtr="0" anchor="ctr" bIns="71425" lIns="71425" spcFirstLastPara="1" rIns="71425" wrap="square" tIns="71425">
            <a:noAutofit/>
          </a:bodyPr>
          <a:lstStyle/>
          <a:p>
            <a:pPr indent="0" lvl="0" marL="0" marR="0" rtl="0" algn="r">
              <a:lnSpc>
                <a:spcPct val="100000"/>
              </a:lnSpc>
              <a:spcBef>
                <a:spcPts val="0"/>
              </a:spcBef>
              <a:spcAft>
                <a:spcPts val="0"/>
              </a:spcAft>
              <a:buClr>
                <a:srgbClr val="000000"/>
              </a:buClr>
              <a:buSzPts val="1600"/>
              <a:buFont typeface="Arial"/>
              <a:buNone/>
            </a:pPr>
            <a:r>
              <a:rPr b="0" i="0" lang="en-US" u="none" cap="none" strike="noStrike">
                <a:solidFill>
                  <a:srgbClr val="000000"/>
                </a:solidFill>
                <a:latin typeface="Arial"/>
                <a:ea typeface="Arial"/>
                <a:cs typeface="Arial"/>
                <a:sym typeface="Arial"/>
              </a:rPr>
              <a:t>NOUVELLE-</a:t>
            </a:r>
            <a:endParaRPr/>
          </a:p>
          <a:p>
            <a:pPr indent="0" lvl="0" marL="0" marR="0" rtl="0" algn="r">
              <a:lnSpc>
                <a:spcPct val="100000"/>
              </a:lnSpc>
              <a:spcBef>
                <a:spcPts val="0"/>
              </a:spcBef>
              <a:spcAft>
                <a:spcPts val="0"/>
              </a:spcAft>
              <a:buClr>
                <a:srgbClr val="000000"/>
              </a:buClr>
              <a:buSzPts val="1600"/>
              <a:buFont typeface="Arial"/>
              <a:buNone/>
            </a:pPr>
            <a:r>
              <a:rPr b="0" i="0" lang="en-US" u="none" cap="none" strike="noStrike">
                <a:solidFill>
                  <a:srgbClr val="000000"/>
                </a:solidFill>
                <a:latin typeface="Arial"/>
                <a:ea typeface="Arial"/>
                <a:cs typeface="Arial"/>
                <a:sym typeface="Arial"/>
              </a:rPr>
              <a:t>CALEDONIE</a:t>
            </a:r>
            <a:endParaRPr/>
          </a:p>
        </p:txBody>
      </p:sp>
      <p:sp>
        <p:nvSpPr>
          <p:cNvPr id="293" name="Google Shape;293;p39"/>
          <p:cNvSpPr txBox="1"/>
          <p:nvPr/>
        </p:nvSpPr>
        <p:spPr>
          <a:xfrm>
            <a:off x="5399171" y="11643130"/>
            <a:ext cx="1496100" cy="409500"/>
          </a:xfrm>
          <a:prstGeom prst="rect">
            <a:avLst/>
          </a:prstGeom>
          <a:noFill/>
          <a:ln>
            <a:noFill/>
          </a:ln>
        </p:spPr>
        <p:txBody>
          <a:bodyPr anchorCtr="0" anchor="ctr" bIns="71425" lIns="71425" spcFirstLastPara="1" rIns="71425" wrap="square" tIns="71425">
            <a:noAutofit/>
          </a:bodyPr>
          <a:lstStyle/>
          <a:p>
            <a:pPr indent="0" lvl="0" marL="0" marR="0" rtl="0" algn="r">
              <a:lnSpc>
                <a:spcPct val="100000"/>
              </a:lnSpc>
              <a:spcBef>
                <a:spcPts val="0"/>
              </a:spcBef>
              <a:spcAft>
                <a:spcPts val="0"/>
              </a:spcAft>
              <a:buClr>
                <a:srgbClr val="000000"/>
              </a:buClr>
              <a:buSzPts val="1600"/>
              <a:buFont typeface="Arial"/>
              <a:buNone/>
            </a:pPr>
            <a:r>
              <a:rPr b="0" i="0" lang="en-US" u="none" cap="none" strike="noStrike">
                <a:solidFill>
                  <a:srgbClr val="000000"/>
                </a:solidFill>
                <a:latin typeface="Arial"/>
                <a:ea typeface="Arial"/>
                <a:cs typeface="Arial"/>
                <a:sym typeface="Arial"/>
              </a:rPr>
              <a:t>SAINT-MARTIN</a:t>
            </a:r>
            <a:endParaRPr/>
          </a:p>
        </p:txBody>
      </p:sp>
      <p:pic>
        <p:nvPicPr>
          <p:cNvPr descr="Image" id="294" name="Google Shape;294;p39"/>
          <p:cNvPicPr preferRelativeResize="0"/>
          <p:nvPr/>
        </p:nvPicPr>
        <p:blipFill rotWithShape="1">
          <a:blip r:embed="rId10">
            <a:alphaModFix/>
          </a:blip>
          <a:srcRect b="0" l="0" r="0" t="0"/>
          <a:stretch/>
        </p:blipFill>
        <p:spPr>
          <a:xfrm>
            <a:off x="5811272" y="10571445"/>
            <a:ext cx="661714" cy="540825"/>
          </a:xfrm>
          <a:prstGeom prst="rect">
            <a:avLst/>
          </a:prstGeom>
          <a:noFill/>
          <a:ln>
            <a:noFill/>
          </a:ln>
        </p:spPr>
      </p:pic>
      <p:sp>
        <p:nvSpPr>
          <p:cNvPr id="295" name="Google Shape;295;p39"/>
          <p:cNvSpPr txBox="1"/>
          <p:nvPr/>
        </p:nvSpPr>
        <p:spPr>
          <a:xfrm>
            <a:off x="11657552" y="10703940"/>
            <a:ext cx="916800" cy="3843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Nouméa</a:t>
            </a:r>
            <a:endParaRPr/>
          </a:p>
        </p:txBody>
      </p:sp>
      <p:sp>
        <p:nvSpPr>
          <p:cNvPr id="296" name="Google Shape;296;p39"/>
          <p:cNvSpPr/>
          <p:nvPr/>
        </p:nvSpPr>
        <p:spPr>
          <a:xfrm>
            <a:off x="11266784" y="10582878"/>
            <a:ext cx="317400" cy="317400"/>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0"/>
          <p:cNvSpPr txBox="1"/>
          <p:nvPr/>
        </p:nvSpPr>
        <p:spPr>
          <a:xfrm>
            <a:off x="413782" y="523167"/>
            <a:ext cx="23145300" cy="9939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Evolution de l’ouverture et du référencement des données d’offre théorique</a:t>
            </a:r>
            <a:endParaRPr/>
          </a:p>
        </p:txBody>
      </p:sp>
      <p:pic>
        <p:nvPicPr>
          <p:cNvPr id="302" name="Google Shape;302;p40"/>
          <p:cNvPicPr preferRelativeResize="0"/>
          <p:nvPr/>
        </p:nvPicPr>
        <p:blipFill rotWithShape="1">
          <a:blip r:embed="rId3">
            <a:alphaModFix/>
          </a:blip>
          <a:srcRect b="0" l="0" r="0" t="0"/>
          <a:stretch/>
        </p:blipFill>
        <p:spPr>
          <a:xfrm>
            <a:off x="3495163" y="3512137"/>
            <a:ext cx="17319000" cy="7353900"/>
          </a:xfrm>
          <a:prstGeom prst="rect">
            <a:avLst/>
          </a:prstGeom>
          <a:noFill/>
          <a:ln>
            <a:noFill/>
          </a:ln>
        </p:spPr>
      </p:pic>
      <p:sp>
        <p:nvSpPr>
          <p:cNvPr id="303" name="Google Shape;303;p40"/>
          <p:cNvSpPr txBox="1"/>
          <p:nvPr/>
        </p:nvSpPr>
        <p:spPr>
          <a:xfrm>
            <a:off x="4236275" y="2224159"/>
            <a:ext cx="15911400" cy="13749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4200"/>
              <a:buFont typeface="Arial"/>
              <a:buNone/>
            </a:pPr>
            <a:r>
              <a:rPr b="0" i="0" lang="en-US" sz="4200" u="none" cap="none" strike="noStrike">
                <a:solidFill>
                  <a:srgbClr val="000000"/>
                </a:solidFill>
                <a:latin typeface="Arial"/>
                <a:ea typeface="Arial"/>
                <a:cs typeface="Arial"/>
                <a:sym typeface="Arial"/>
              </a:rPr>
              <a:t>Nombre d’autorités organisatrices de la mobilité référencées</a:t>
            </a:r>
            <a:endParaRPr/>
          </a:p>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rgbClr val="000000"/>
                </a:solidFill>
                <a:latin typeface="Arial"/>
                <a:ea typeface="Arial"/>
                <a:cs typeface="Arial"/>
                <a:sym typeface="Arial"/>
              </a:rPr>
              <a:t>(Données statiques)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1"/>
          <p:cNvSpPr/>
          <p:nvPr/>
        </p:nvSpPr>
        <p:spPr>
          <a:xfrm>
            <a:off x="1772435" y="4164865"/>
            <a:ext cx="8654769" cy="1653097"/>
          </a:xfrm>
          <a:prstGeom prst="rect">
            <a:avLst/>
          </a:prstGeom>
          <a:solidFill>
            <a:srgbClr val="F2F2F2"/>
          </a:solid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Arial"/>
              <a:ea typeface="Arial"/>
              <a:cs typeface="Arial"/>
              <a:sym typeface="Arial"/>
            </a:endParaRPr>
          </a:p>
        </p:txBody>
      </p:sp>
      <p:sp>
        <p:nvSpPr>
          <p:cNvPr id="309" name="Google Shape;309;p41"/>
          <p:cNvSpPr/>
          <p:nvPr/>
        </p:nvSpPr>
        <p:spPr>
          <a:xfrm>
            <a:off x="2015355" y="4818902"/>
            <a:ext cx="345023" cy="345023"/>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4C7F"/>
              </a:buClr>
              <a:buSzPts val="3000"/>
              <a:buFont typeface="Helvetica Neue"/>
              <a:buNone/>
            </a:pPr>
            <a:r>
              <a:t/>
            </a:r>
            <a:endParaRPr b="0" i="0" sz="3000" u="none" cap="none" strike="noStrike">
              <a:solidFill>
                <a:srgbClr val="004C7F"/>
              </a:solidFill>
              <a:latin typeface="Helvetica Neue"/>
              <a:ea typeface="Helvetica Neue"/>
              <a:cs typeface="Helvetica Neue"/>
              <a:sym typeface="Helvetica Neue"/>
            </a:endParaRPr>
          </a:p>
        </p:txBody>
      </p:sp>
      <p:sp>
        <p:nvSpPr>
          <p:cNvPr id="310" name="Google Shape;310;p41"/>
          <p:cNvSpPr txBox="1"/>
          <p:nvPr/>
        </p:nvSpPr>
        <p:spPr>
          <a:xfrm>
            <a:off x="9346142" y="4494525"/>
            <a:ext cx="866229" cy="9937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76B9"/>
              </a:buClr>
              <a:buSzPts val="5000"/>
              <a:buFont typeface="Arial"/>
              <a:buNone/>
            </a:pPr>
            <a:r>
              <a:rPr b="1" i="0" lang="en-US" sz="5000" u="none" cap="none" strike="noStrike">
                <a:solidFill>
                  <a:srgbClr val="0076B9"/>
                </a:solidFill>
                <a:latin typeface="Arial"/>
                <a:ea typeface="Arial"/>
                <a:cs typeface="Arial"/>
                <a:sym typeface="Arial"/>
              </a:rPr>
              <a:t>70</a:t>
            </a:r>
            <a:endParaRPr/>
          </a:p>
        </p:txBody>
      </p:sp>
      <p:sp>
        <p:nvSpPr>
          <p:cNvPr id="311" name="Google Shape;311;p41"/>
          <p:cNvSpPr txBox="1"/>
          <p:nvPr/>
        </p:nvSpPr>
        <p:spPr>
          <a:xfrm>
            <a:off x="2568493" y="4450076"/>
            <a:ext cx="6569533" cy="1082675"/>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Départements référencés</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Fichier ouvert, publié et standardisées</a:t>
            </a:r>
            <a:endParaRPr/>
          </a:p>
        </p:txBody>
      </p:sp>
      <p:pic>
        <p:nvPicPr>
          <p:cNvPr descr="Image" id="312" name="Google Shape;312;p41"/>
          <p:cNvPicPr preferRelativeResize="0"/>
          <p:nvPr/>
        </p:nvPicPr>
        <p:blipFill rotWithShape="1">
          <a:blip r:embed="rId3">
            <a:alphaModFix/>
          </a:blip>
          <a:srcRect b="0" l="0" r="0" t="0"/>
          <a:stretch/>
        </p:blipFill>
        <p:spPr>
          <a:xfrm>
            <a:off x="12534296" y="2438399"/>
            <a:ext cx="10414001" cy="8839202"/>
          </a:xfrm>
          <a:prstGeom prst="rect">
            <a:avLst/>
          </a:prstGeom>
          <a:noFill/>
          <a:ln>
            <a:noFill/>
          </a:ln>
        </p:spPr>
      </p:pic>
      <p:sp>
        <p:nvSpPr>
          <p:cNvPr id="313" name="Google Shape;313;p41"/>
          <p:cNvSpPr txBox="1"/>
          <p:nvPr/>
        </p:nvSpPr>
        <p:spPr>
          <a:xfrm>
            <a:off x="534356" y="6672260"/>
            <a:ext cx="11130924" cy="663575"/>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Travail de référencement et de consolidation réalisé par : </a:t>
            </a:r>
            <a:endParaRPr/>
          </a:p>
        </p:txBody>
      </p:sp>
      <p:pic>
        <p:nvPicPr>
          <p:cNvPr descr="Image" id="314" name="Google Shape;314;p41"/>
          <p:cNvPicPr preferRelativeResize="0"/>
          <p:nvPr/>
        </p:nvPicPr>
        <p:blipFill rotWithShape="1">
          <a:blip r:embed="rId4">
            <a:alphaModFix/>
          </a:blip>
          <a:srcRect b="0" l="0" r="0" t="0"/>
          <a:stretch/>
        </p:blipFill>
        <p:spPr>
          <a:xfrm>
            <a:off x="3967927" y="7582734"/>
            <a:ext cx="4263785" cy="3018185"/>
          </a:xfrm>
          <a:prstGeom prst="rect">
            <a:avLst/>
          </a:prstGeom>
          <a:noFill/>
          <a:ln>
            <a:noFill/>
          </a:ln>
        </p:spPr>
      </p:pic>
      <p:sp>
        <p:nvSpPr>
          <p:cNvPr id="315" name="Google Shape;315;p41"/>
          <p:cNvSpPr txBox="1"/>
          <p:nvPr/>
        </p:nvSpPr>
        <p:spPr>
          <a:xfrm>
            <a:off x="413782" y="523167"/>
            <a:ext cx="9918505" cy="2009775"/>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Etat de l'open data en France</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Aires de covoiturage</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Localisation et description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2"/>
          <p:cNvSpPr/>
          <p:nvPr/>
        </p:nvSpPr>
        <p:spPr>
          <a:xfrm>
            <a:off x="1772435" y="4164865"/>
            <a:ext cx="8654769" cy="1653097"/>
          </a:xfrm>
          <a:prstGeom prst="rect">
            <a:avLst/>
          </a:prstGeom>
          <a:solidFill>
            <a:srgbClr val="F2F2F2"/>
          </a:solid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Arial"/>
              <a:ea typeface="Arial"/>
              <a:cs typeface="Arial"/>
              <a:sym typeface="Arial"/>
            </a:endParaRPr>
          </a:p>
        </p:txBody>
      </p:sp>
      <p:sp>
        <p:nvSpPr>
          <p:cNvPr id="321" name="Google Shape;321;p42"/>
          <p:cNvSpPr/>
          <p:nvPr/>
        </p:nvSpPr>
        <p:spPr>
          <a:xfrm>
            <a:off x="2015355" y="4818902"/>
            <a:ext cx="345023" cy="345023"/>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4C7F"/>
              </a:buClr>
              <a:buSzPts val="3000"/>
              <a:buFont typeface="Helvetica Neue"/>
              <a:buNone/>
            </a:pPr>
            <a:r>
              <a:t/>
            </a:r>
            <a:endParaRPr b="0" i="0" sz="3000" u="none" cap="none" strike="noStrike">
              <a:solidFill>
                <a:srgbClr val="004C7F"/>
              </a:solidFill>
              <a:latin typeface="Helvetica Neue"/>
              <a:ea typeface="Helvetica Neue"/>
              <a:cs typeface="Helvetica Neue"/>
              <a:sym typeface="Helvetica Neue"/>
            </a:endParaRPr>
          </a:p>
        </p:txBody>
      </p:sp>
      <p:sp>
        <p:nvSpPr>
          <p:cNvPr id="322" name="Google Shape;322;p42"/>
          <p:cNvSpPr txBox="1"/>
          <p:nvPr/>
        </p:nvSpPr>
        <p:spPr>
          <a:xfrm>
            <a:off x="2568493" y="4450076"/>
            <a:ext cx="6569533" cy="1082675"/>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IRVE</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Fichier ouvert, publié et standardisé</a:t>
            </a:r>
            <a:endParaRPr/>
          </a:p>
        </p:txBody>
      </p:sp>
      <p:sp>
        <p:nvSpPr>
          <p:cNvPr id="323" name="Google Shape;323;p42"/>
          <p:cNvSpPr txBox="1"/>
          <p:nvPr/>
        </p:nvSpPr>
        <p:spPr>
          <a:xfrm>
            <a:off x="534356" y="6672260"/>
            <a:ext cx="11130924" cy="663575"/>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Travail de référencement et de consolidation réalisé par : </a:t>
            </a:r>
            <a:endParaRPr/>
          </a:p>
        </p:txBody>
      </p:sp>
      <p:pic>
        <p:nvPicPr>
          <p:cNvPr descr="Image" id="324" name="Google Shape;324;p42"/>
          <p:cNvPicPr preferRelativeResize="0"/>
          <p:nvPr/>
        </p:nvPicPr>
        <p:blipFill rotWithShape="1">
          <a:blip r:embed="rId3">
            <a:alphaModFix/>
          </a:blip>
          <a:srcRect b="0" l="0" r="0" t="0"/>
          <a:stretch/>
        </p:blipFill>
        <p:spPr>
          <a:xfrm>
            <a:off x="12534296" y="2481426"/>
            <a:ext cx="10414001" cy="8753148"/>
          </a:xfrm>
          <a:prstGeom prst="rect">
            <a:avLst/>
          </a:prstGeom>
          <a:noFill/>
          <a:ln>
            <a:noFill/>
          </a:ln>
        </p:spPr>
      </p:pic>
      <p:pic>
        <p:nvPicPr>
          <p:cNvPr descr="Image" id="325" name="Google Shape;325;p42"/>
          <p:cNvPicPr preferRelativeResize="0"/>
          <p:nvPr/>
        </p:nvPicPr>
        <p:blipFill rotWithShape="1">
          <a:blip r:embed="rId4">
            <a:alphaModFix/>
          </a:blip>
          <a:srcRect b="0" l="0" r="0" t="0"/>
          <a:stretch/>
        </p:blipFill>
        <p:spPr>
          <a:xfrm>
            <a:off x="4345575" y="7495681"/>
            <a:ext cx="3514219" cy="3514218"/>
          </a:xfrm>
          <a:prstGeom prst="rect">
            <a:avLst/>
          </a:prstGeom>
          <a:noFill/>
          <a:ln>
            <a:noFill/>
          </a:ln>
        </p:spPr>
      </p:pic>
      <p:sp>
        <p:nvSpPr>
          <p:cNvPr id="326" name="Google Shape;326;p42"/>
          <p:cNvSpPr txBox="1"/>
          <p:nvPr/>
        </p:nvSpPr>
        <p:spPr>
          <a:xfrm>
            <a:off x="413782" y="523167"/>
            <a:ext cx="9918505" cy="2009775"/>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Etat de l'open data en France</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Bornes de recharge de véhicules électriques</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Localisation et description (données statiques)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Image" id="331" name="Google Shape;331;p43"/>
          <p:cNvPicPr preferRelativeResize="0"/>
          <p:nvPr/>
        </p:nvPicPr>
        <p:blipFill rotWithShape="1">
          <a:blip r:embed="rId3">
            <a:alphaModFix amt="33693"/>
          </a:blip>
          <a:srcRect b="0" l="0" r="0" t="0"/>
          <a:stretch/>
        </p:blipFill>
        <p:spPr>
          <a:xfrm>
            <a:off x="10908293" y="9602"/>
            <a:ext cx="13487402" cy="13004801"/>
          </a:xfrm>
          <a:prstGeom prst="rect">
            <a:avLst/>
          </a:prstGeom>
          <a:noFill/>
          <a:ln>
            <a:noFill/>
          </a:ln>
        </p:spPr>
      </p:pic>
      <p:sp>
        <p:nvSpPr>
          <p:cNvPr id="332" name="Google Shape;332;p43"/>
          <p:cNvSpPr/>
          <p:nvPr/>
        </p:nvSpPr>
        <p:spPr>
          <a:xfrm>
            <a:off x="15888398" y="5824508"/>
            <a:ext cx="317503" cy="317503"/>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333" name="Google Shape;333;p43"/>
          <p:cNvSpPr/>
          <p:nvPr/>
        </p:nvSpPr>
        <p:spPr>
          <a:xfrm>
            <a:off x="20104995" y="7588474"/>
            <a:ext cx="317503" cy="317503"/>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334" name="Google Shape;334;p43"/>
          <p:cNvSpPr txBox="1"/>
          <p:nvPr/>
        </p:nvSpPr>
        <p:spPr>
          <a:xfrm>
            <a:off x="20186066" y="7028844"/>
            <a:ext cx="1613005" cy="5746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Grenoble</a:t>
            </a:r>
            <a:endParaRPr/>
          </a:p>
        </p:txBody>
      </p:sp>
      <p:sp>
        <p:nvSpPr>
          <p:cNvPr id="335" name="Google Shape;335;p43"/>
          <p:cNvSpPr txBox="1"/>
          <p:nvPr/>
        </p:nvSpPr>
        <p:spPr>
          <a:xfrm>
            <a:off x="14733908" y="5367755"/>
            <a:ext cx="1208379" cy="5746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Poitiers</a:t>
            </a:r>
            <a:endParaRPr/>
          </a:p>
        </p:txBody>
      </p:sp>
      <p:sp>
        <p:nvSpPr>
          <p:cNvPr id="336" name="Google Shape;336;p43"/>
          <p:cNvSpPr/>
          <p:nvPr/>
        </p:nvSpPr>
        <p:spPr>
          <a:xfrm>
            <a:off x="462696" y="5265814"/>
            <a:ext cx="8654768" cy="2492377"/>
          </a:xfrm>
          <a:prstGeom prst="rect">
            <a:avLst/>
          </a:prstGeom>
          <a:solidFill>
            <a:srgbClr val="F2F2F2"/>
          </a:solid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Arial"/>
              <a:ea typeface="Arial"/>
              <a:cs typeface="Arial"/>
              <a:sym typeface="Arial"/>
            </a:endParaRPr>
          </a:p>
        </p:txBody>
      </p:sp>
      <p:sp>
        <p:nvSpPr>
          <p:cNvPr id="337" name="Google Shape;337;p43"/>
          <p:cNvSpPr/>
          <p:nvPr/>
        </p:nvSpPr>
        <p:spPr>
          <a:xfrm>
            <a:off x="705614" y="5810748"/>
            <a:ext cx="345023" cy="345023"/>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4C7F"/>
              </a:buClr>
              <a:buSzPts val="3000"/>
              <a:buFont typeface="Helvetica Neue"/>
              <a:buNone/>
            </a:pPr>
            <a:r>
              <a:t/>
            </a:r>
            <a:endParaRPr b="0" i="0" sz="3000" u="none" cap="none" strike="noStrike">
              <a:solidFill>
                <a:srgbClr val="004C7F"/>
              </a:solidFill>
              <a:latin typeface="Helvetica Neue"/>
              <a:ea typeface="Helvetica Neue"/>
              <a:cs typeface="Helvetica Neue"/>
              <a:sym typeface="Helvetica Neue"/>
            </a:endParaRPr>
          </a:p>
        </p:txBody>
      </p:sp>
      <p:sp>
        <p:nvSpPr>
          <p:cNvPr id="338" name="Google Shape;338;p43"/>
          <p:cNvSpPr txBox="1"/>
          <p:nvPr/>
        </p:nvSpPr>
        <p:spPr>
          <a:xfrm>
            <a:off x="8214067" y="5413164"/>
            <a:ext cx="510902" cy="9937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76B9"/>
              </a:buClr>
              <a:buSzPts val="5000"/>
              <a:buFont typeface="Arial"/>
              <a:buNone/>
            </a:pPr>
            <a:r>
              <a:rPr b="1" i="0" lang="en-US" sz="5000" u="none" cap="none" strike="noStrike">
                <a:solidFill>
                  <a:srgbClr val="0076B9"/>
                </a:solidFill>
                <a:latin typeface="Arial"/>
                <a:ea typeface="Arial"/>
                <a:cs typeface="Arial"/>
                <a:sym typeface="Arial"/>
              </a:rPr>
              <a:t>3</a:t>
            </a:r>
            <a:endParaRPr/>
          </a:p>
        </p:txBody>
      </p:sp>
      <p:sp>
        <p:nvSpPr>
          <p:cNvPr id="339" name="Google Shape;339;p43"/>
          <p:cNvSpPr txBox="1"/>
          <p:nvPr/>
        </p:nvSpPr>
        <p:spPr>
          <a:xfrm>
            <a:off x="1207297" y="5498910"/>
            <a:ext cx="6466526" cy="930275"/>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Données ouvertes (localisation et disponibilités) et référencées</a:t>
            </a:r>
            <a:endParaRPr/>
          </a:p>
        </p:txBody>
      </p:sp>
      <p:sp>
        <p:nvSpPr>
          <p:cNvPr id="340" name="Google Shape;340;p43"/>
          <p:cNvSpPr txBox="1"/>
          <p:nvPr/>
        </p:nvSpPr>
        <p:spPr>
          <a:xfrm>
            <a:off x="1199213" y="6620780"/>
            <a:ext cx="6286010" cy="930275"/>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Agglomérations engagées dans une démarche d’ouverture à court-terme</a:t>
            </a:r>
            <a:endParaRPr/>
          </a:p>
        </p:txBody>
      </p:sp>
      <p:sp>
        <p:nvSpPr>
          <p:cNvPr id="341" name="Google Shape;341;p43"/>
          <p:cNvSpPr txBox="1"/>
          <p:nvPr/>
        </p:nvSpPr>
        <p:spPr>
          <a:xfrm>
            <a:off x="8214067" y="6589030"/>
            <a:ext cx="510902" cy="9937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76B9"/>
              </a:buClr>
              <a:buSzPts val="5000"/>
              <a:buFont typeface="Arial"/>
              <a:buNone/>
            </a:pPr>
            <a:r>
              <a:rPr b="1" i="0" lang="en-US" sz="5000" u="none" cap="none" strike="noStrike">
                <a:solidFill>
                  <a:srgbClr val="0076B9"/>
                </a:solidFill>
                <a:latin typeface="Arial"/>
                <a:ea typeface="Arial"/>
                <a:cs typeface="Arial"/>
                <a:sym typeface="Arial"/>
              </a:rPr>
              <a:t>2</a:t>
            </a:r>
            <a:endParaRPr/>
          </a:p>
        </p:txBody>
      </p:sp>
      <p:sp>
        <p:nvSpPr>
          <p:cNvPr id="342" name="Google Shape;342;p43"/>
          <p:cNvSpPr txBox="1"/>
          <p:nvPr/>
        </p:nvSpPr>
        <p:spPr>
          <a:xfrm>
            <a:off x="21016609" y="5695922"/>
            <a:ext cx="1684474" cy="5746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Besançon</a:t>
            </a:r>
            <a:endParaRPr/>
          </a:p>
        </p:txBody>
      </p:sp>
      <p:sp>
        <p:nvSpPr>
          <p:cNvPr id="343" name="Google Shape;343;p43"/>
          <p:cNvSpPr/>
          <p:nvPr/>
        </p:nvSpPr>
        <p:spPr>
          <a:xfrm>
            <a:off x="20710458" y="5679377"/>
            <a:ext cx="317503" cy="317503"/>
          </a:xfrm>
          <a:prstGeom prst="ellipse">
            <a:avLst/>
          </a:prstGeom>
          <a:solidFill>
            <a:srgbClr val="D6D5D5"/>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44" name="Google Shape;344;p43"/>
          <p:cNvSpPr/>
          <p:nvPr/>
        </p:nvSpPr>
        <p:spPr>
          <a:xfrm>
            <a:off x="18794095" y="4570310"/>
            <a:ext cx="317503" cy="317503"/>
          </a:xfrm>
          <a:prstGeom prst="ellipse">
            <a:avLst/>
          </a:prstGeom>
          <a:solidFill>
            <a:srgbClr val="D6D5D5"/>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345" name="Google Shape;345;p43"/>
          <p:cNvSpPr txBox="1"/>
          <p:nvPr/>
        </p:nvSpPr>
        <p:spPr>
          <a:xfrm>
            <a:off x="17498025" y="4679393"/>
            <a:ext cx="1321705" cy="5746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Auxerre</a:t>
            </a:r>
            <a:endParaRPr/>
          </a:p>
        </p:txBody>
      </p:sp>
      <p:sp>
        <p:nvSpPr>
          <p:cNvPr id="346" name="Google Shape;346;p43"/>
          <p:cNvSpPr/>
          <p:nvPr/>
        </p:nvSpPr>
        <p:spPr>
          <a:xfrm>
            <a:off x="14962844" y="7155543"/>
            <a:ext cx="317503" cy="317503"/>
          </a:xfrm>
          <a:prstGeom prst="ellipse">
            <a:avLst/>
          </a:prstGeom>
          <a:solidFill>
            <a:srgbClr val="D6D5D5"/>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347" name="Google Shape;347;p43"/>
          <p:cNvSpPr txBox="1"/>
          <p:nvPr/>
        </p:nvSpPr>
        <p:spPr>
          <a:xfrm>
            <a:off x="13647527" y="6798580"/>
            <a:ext cx="1216750" cy="5746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Saintes</a:t>
            </a:r>
            <a:endParaRPr/>
          </a:p>
        </p:txBody>
      </p:sp>
      <p:sp>
        <p:nvSpPr>
          <p:cNvPr id="348" name="Google Shape;348;p43"/>
          <p:cNvSpPr/>
          <p:nvPr/>
        </p:nvSpPr>
        <p:spPr>
          <a:xfrm>
            <a:off x="719374" y="6927166"/>
            <a:ext cx="317503" cy="317503"/>
          </a:xfrm>
          <a:prstGeom prst="ellipse">
            <a:avLst/>
          </a:prstGeom>
          <a:solidFill>
            <a:srgbClr val="D6D5D5"/>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349" name="Google Shape;349;p43"/>
          <p:cNvSpPr txBox="1"/>
          <p:nvPr/>
        </p:nvSpPr>
        <p:spPr>
          <a:xfrm>
            <a:off x="413782" y="523167"/>
            <a:ext cx="9918505" cy="2009775"/>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Etat de l'open data en France</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Transports en commun</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Retards, perturbations et alertes en temps réel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pic>
        <p:nvPicPr>
          <p:cNvPr descr="Image" id="354" name="Google Shape;354;p44"/>
          <p:cNvPicPr preferRelativeResize="0"/>
          <p:nvPr/>
        </p:nvPicPr>
        <p:blipFill rotWithShape="1">
          <a:blip r:embed="rId3">
            <a:alphaModFix amt="33693"/>
          </a:blip>
          <a:srcRect b="0" l="0" r="0" t="0"/>
          <a:stretch/>
        </p:blipFill>
        <p:spPr>
          <a:xfrm>
            <a:off x="10908293" y="9602"/>
            <a:ext cx="13487402" cy="13004801"/>
          </a:xfrm>
          <a:prstGeom prst="rect">
            <a:avLst/>
          </a:prstGeom>
          <a:noFill/>
          <a:ln>
            <a:noFill/>
          </a:ln>
        </p:spPr>
      </p:pic>
      <p:sp>
        <p:nvSpPr>
          <p:cNvPr id="355" name="Google Shape;355;p44"/>
          <p:cNvSpPr/>
          <p:nvPr/>
        </p:nvSpPr>
        <p:spPr>
          <a:xfrm>
            <a:off x="13097936" y="4418641"/>
            <a:ext cx="317503" cy="317503"/>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356" name="Google Shape;356;p44"/>
          <p:cNvSpPr/>
          <p:nvPr/>
        </p:nvSpPr>
        <p:spPr>
          <a:xfrm>
            <a:off x="21115952" y="4867648"/>
            <a:ext cx="317503" cy="317503"/>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357" name="Google Shape;357;p44"/>
          <p:cNvSpPr txBox="1"/>
          <p:nvPr/>
        </p:nvSpPr>
        <p:spPr>
          <a:xfrm>
            <a:off x="20713766" y="4251955"/>
            <a:ext cx="1121873" cy="5746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Belfort</a:t>
            </a:r>
            <a:endParaRPr/>
          </a:p>
        </p:txBody>
      </p:sp>
      <p:sp>
        <p:nvSpPr>
          <p:cNvPr id="358" name="Google Shape;358;p44"/>
          <p:cNvSpPr txBox="1"/>
          <p:nvPr/>
        </p:nvSpPr>
        <p:spPr>
          <a:xfrm>
            <a:off x="13395809" y="4251955"/>
            <a:ext cx="1293025" cy="5746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Vannes</a:t>
            </a:r>
            <a:endParaRPr/>
          </a:p>
        </p:txBody>
      </p:sp>
      <p:sp>
        <p:nvSpPr>
          <p:cNvPr id="359" name="Google Shape;359;p44"/>
          <p:cNvSpPr/>
          <p:nvPr/>
        </p:nvSpPr>
        <p:spPr>
          <a:xfrm>
            <a:off x="462696" y="5265814"/>
            <a:ext cx="8654768" cy="2492377"/>
          </a:xfrm>
          <a:prstGeom prst="rect">
            <a:avLst/>
          </a:prstGeom>
          <a:solidFill>
            <a:srgbClr val="F2F2F2"/>
          </a:solid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000000"/>
              </a:solidFill>
              <a:latin typeface="Arial"/>
              <a:ea typeface="Arial"/>
              <a:cs typeface="Arial"/>
              <a:sym typeface="Arial"/>
            </a:endParaRPr>
          </a:p>
        </p:txBody>
      </p:sp>
      <p:sp>
        <p:nvSpPr>
          <p:cNvPr id="360" name="Google Shape;360;p44"/>
          <p:cNvSpPr/>
          <p:nvPr/>
        </p:nvSpPr>
        <p:spPr>
          <a:xfrm>
            <a:off x="705614" y="5810748"/>
            <a:ext cx="345023" cy="345023"/>
          </a:xfrm>
          <a:prstGeom prst="ellipse">
            <a:avLst/>
          </a:prstGeom>
          <a:solidFill>
            <a:srgbClr val="96195C"/>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4C7F"/>
              </a:buClr>
              <a:buSzPts val="3000"/>
              <a:buFont typeface="Helvetica Neue"/>
              <a:buNone/>
            </a:pPr>
            <a:r>
              <a:t/>
            </a:r>
            <a:endParaRPr b="0" i="0" sz="3000" u="none" cap="none" strike="noStrike">
              <a:solidFill>
                <a:srgbClr val="004C7F"/>
              </a:solidFill>
              <a:latin typeface="Helvetica Neue"/>
              <a:ea typeface="Helvetica Neue"/>
              <a:cs typeface="Helvetica Neue"/>
              <a:sym typeface="Helvetica Neue"/>
            </a:endParaRPr>
          </a:p>
        </p:txBody>
      </p:sp>
      <p:sp>
        <p:nvSpPr>
          <p:cNvPr id="361" name="Google Shape;361;p44"/>
          <p:cNvSpPr txBox="1"/>
          <p:nvPr/>
        </p:nvSpPr>
        <p:spPr>
          <a:xfrm>
            <a:off x="8214067" y="5413164"/>
            <a:ext cx="510902" cy="9937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76B9"/>
              </a:buClr>
              <a:buSzPts val="5000"/>
              <a:buFont typeface="Arial"/>
              <a:buNone/>
            </a:pPr>
            <a:r>
              <a:rPr b="1" i="0" lang="en-US" sz="5000" u="none" cap="none" strike="noStrike">
                <a:solidFill>
                  <a:srgbClr val="0076B9"/>
                </a:solidFill>
                <a:latin typeface="Arial"/>
                <a:ea typeface="Arial"/>
                <a:cs typeface="Arial"/>
                <a:sym typeface="Arial"/>
              </a:rPr>
              <a:t>2</a:t>
            </a:r>
            <a:endParaRPr/>
          </a:p>
        </p:txBody>
      </p:sp>
      <p:sp>
        <p:nvSpPr>
          <p:cNvPr id="362" name="Google Shape;362;p44"/>
          <p:cNvSpPr txBox="1"/>
          <p:nvPr/>
        </p:nvSpPr>
        <p:spPr>
          <a:xfrm>
            <a:off x="1207297" y="5498910"/>
            <a:ext cx="6466526" cy="930275"/>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Données ouvertes (localisation et disponibilités) et référencées</a:t>
            </a:r>
            <a:endParaRPr/>
          </a:p>
        </p:txBody>
      </p:sp>
      <p:sp>
        <p:nvSpPr>
          <p:cNvPr id="363" name="Google Shape;363;p44"/>
          <p:cNvSpPr txBox="1"/>
          <p:nvPr/>
        </p:nvSpPr>
        <p:spPr>
          <a:xfrm>
            <a:off x="1199213" y="6620780"/>
            <a:ext cx="6286010" cy="930275"/>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Agglomérations engagées dans une démarche d’ouverture à court-terme</a:t>
            </a:r>
            <a:endParaRPr/>
          </a:p>
        </p:txBody>
      </p:sp>
      <p:sp>
        <p:nvSpPr>
          <p:cNvPr id="364" name="Google Shape;364;p44"/>
          <p:cNvSpPr txBox="1"/>
          <p:nvPr/>
        </p:nvSpPr>
        <p:spPr>
          <a:xfrm>
            <a:off x="8036402" y="6589029"/>
            <a:ext cx="866230" cy="993775"/>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76B9"/>
              </a:buClr>
              <a:buSzPts val="5000"/>
              <a:buFont typeface="Arial"/>
              <a:buNone/>
            </a:pPr>
            <a:r>
              <a:rPr b="1" i="0" lang="en-US" sz="5000" u="none" cap="none" strike="noStrike">
                <a:solidFill>
                  <a:srgbClr val="0076B9"/>
                </a:solidFill>
                <a:latin typeface="Arial"/>
                <a:ea typeface="Arial"/>
                <a:cs typeface="Arial"/>
                <a:sym typeface="Arial"/>
              </a:rPr>
              <a:t>12</a:t>
            </a:r>
            <a:endParaRPr/>
          </a:p>
        </p:txBody>
      </p:sp>
      <p:sp>
        <p:nvSpPr>
          <p:cNvPr id="365" name="Google Shape;365;p44"/>
          <p:cNvSpPr txBox="1"/>
          <p:nvPr/>
        </p:nvSpPr>
        <p:spPr>
          <a:xfrm>
            <a:off x="413782" y="523167"/>
            <a:ext cx="9918505" cy="2009775"/>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Etat de l'open data en France</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Vélos libre-service</a:t>
            </a:r>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Disponibilité et localisation en temps réel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5"/>
          <p:cNvSpPr txBox="1"/>
          <p:nvPr/>
        </p:nvSpPr>
        <p:spPr>
          <a:xfrm>
            <a:off x="413775" y="523171"/>
            <a:ext cx="9918600" cy="10635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lang="en-US" sz="5000"/>
              <a:t>Ce que nous avons appris</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371" name="Google Shape;371;p45"/>
          <p:cNvSpPr txBox="1"/>
          <p:nvPr/>
        </p:nvSpPr>
        <p:spPr>
          <a:xfrm>
            <a:off x="604200" y="2507475"/>
            <a:ext cx="23175600" cy="19686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lang="en-US" sz="5000"/>
              <a:t>1.  Ce ne sont pas les GAFA qui profitent le plus de l’open data dans les transports</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372" name="Google Shape;372;p45"/>
          <p:cNvSpPr txBox="1"/>
          <p:nvPr/>
        </p:nvSpPr>
        <p:spPr>
          <a:xfrm>
            <a:off x="4668000" y="5048750"/>
            <a:ext cx="15048000" cy="12375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lang="en-US" sz="5000"/>
              <a:t>5 plus gros réutilisateurs de données ouvertes : </a:t>
            </a:r>
            <a:endParaRPr/>
          </a:p>
          <a:p>
            <a:pPr indent="0" lvl="0" marL="0" marR="0" rtl="0" algn="l">
              <a:lnSpc>
                <a:spcPct val="100000"/>
              </a:lnSpc>
              <a:spcBef>
                <a:spcPts val="0"/>
              </a:spcBef>
              <a:spcAft>
                <a:spcPts val="0"/>
              </a:spcAft>
              <a:buClr>
                <a:srgbClr val="000000"/>
              </a:buClr>
              <a:buSzPts val="3000"/>
              <a:buFont typeface="Arial"/>
              <a:buNone/>
            </a:pPr>
            <a:r>
              <a:t/>
            </a:r>
            <a:endParaRPr/>
          </a:p>
        </p:txBody>
      </p:sp>
      <p:pic>
        <p:nvPicPr>
          <p:cNvPr id="373" name="Google Shape;373;p45"/>
          <p:cNvPicPr preferRelativeResize="0"/>
          <p:nvPr/>
        </p:nvPicPr>
        <p:blipFill>
          <a:blip r:embed="rId3">
            <a:alphaModFix/>
          </a:blip>
          <a:stretch>
            <a:fillRect/>
          </a:stretch>
        </p:blipFill>
        <p:spPr>
          <a:xfrm>
            <a:off x="2032275" y="7074363"/>
            <a:ext cx="6459350" cy="1657900"/>
          </a:xfrm>
          <a:prstGeom prst="rect">
            <a:avLst/>
          </a:prstGeom>
          <a:noFill/>
          <a:ln>
            <a:noFill/>
          </a:ln>
        </p:spPr>
      </p:pic>
      <p:pic>
        <p:nvPicPr>
          <p:cNvPr id="374" name="Google Shape;374;p45"/>
          <p:cNvPicPr preferRelativeResize="0"/>
          <p:nvPr/>
        </p:nvPicPr>
        <p:blipFill>
          <a:blip r:embed="rId4">
            <a:alphaModFix/>
          </a:blip>
          <a:stretch>
            <a:fillRect/>
          </a:stretch>
        </p:blipFill>
        <p:spPr>
          <a:xfrm>
            <a:off x="9904938" y="7213650"/>
            <a:ext cx="6314725" cy="1379325"/>
          </a:xfrm>
          <a:prstGeom prst="rect">
            <a:avLst/>
          </a:prstGeom>
          <a:noFill/>
          <a:ln>
            <a:noFill/>
          </a:ln>
        </p:spPr>
      </p:pic>
      <p:pic>
        <p:nvPicPr>
          <p:cNvPr id="375" name="Google Shape;375;p45"/>
          <p:cNvPicPr preferRelativeResize="0"/>
          <p:nvPr/>
        </p:nvPicPr>
        <p:blipFill>
          <a:blip r:embed="rId5">
            <a:alphaModFix/>
          </a:blip>
          <a:stretch>
            <a:fillRect/>
          </a:stretch>
        </p:blipFill>
        <p:spPr>
          <a:xfrm>
            <a:off x="12507888" y="10268075"/>
            <a:ext cx="8175723" cy="1657900"/>
          </a:xfrm>
          <a:prstGeom prst="rect">
            <a:avLst/>
          </a:prstGeom>
          <a:noFill/>
          <a:ln>
            <a:noFill/>
          </a:ln>
        </p:spPr>
      </p:pic>
      <p:pic>
        <p:nvPicPr>
          <p:cNvPr id="376" name="Google Shape;376;p45"/>
          <p:cNvPicPr preferRelativeResize="0"/>
          <p:nvPr/>
        </p:nvPicPr>
        <p:blipFill>
          <a:blip r:embed="rId6">
            <a:alphaModFix/>
          </a:blip>
          <a:stretch>
            <a:fillRect/>
          </a:stretch>
        </p:blipFill>
        <p:spPr>
          <a:xfrm>
            <a:off x="3700388" y="10546625"/>
            <a:ext cx="6942456" cy="1657900"/>
          </a:xfrm>
          <a:prstGeom prst="rect">
            <a:avLst/>
          </a:prstGeom>
          <a:noFill/>
          <a:ln>
            <a:noFill/>
          </a:ln>
        </p:spPr>
      </p:pic>
      <p:pic>
        <p:nvPicPr>
          <p:cNvPr id="377" name="Google Shape;377;p45"/>
          <p:cNvPicPr preferRelativeResize="0"/>
          <p:nvPr/>
        </p:nvPicPr>
        <p:blipFill>
          <a:blip r:embed="rId7">
            <a:alphaModFix/>
          </a:blip>
          <a:stretch>
            <a:fillRect/>
          </a:stretch>
        </p:blipFill>
        <p:spPr>
          <a:xfrm>
            <a:off x="18510675" y="6501713"/>
            <a:ext cx="3528701" cy="3550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8"/>
          <p:cNvSpPr txBox="1"/>
          <p:nvPr/>
        </p:nvSpPr>
        <p:spPr>
          <a:xfrm>
            <a:off x="2008950" y="870325"/>
            <a:ext cx="20366100" cy="1537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latin typeface="Helvetica Neue"/>
                <a:ea typeface="Helvetica Neue"/>
                <a:cs typeface="Helvetica Neue"/>
                <a:sym typeface="Helvetica Neue"/>
              </a:rPr>
              <a:t>Proposition de nouveau déroulé</a:t>
            </a:r>
            <a:endParaRPr b="1" sz="7200">
              <a:latin typeface="Helvetica Neue"/>
              <a:ea typeface="Helvetica Neue"/>
              <a:cs typeface="Helvetica Neue"/>
              <a:sym typeface="Helvetica Neue"/>
            </a:endParaRPr>
          </a:p>
          <a:p>
            <a:pPr indent="0" lvl="0" marL="0" rtl="0" algn="ctr">
              <a:spcBef>
                <a:spcPts val="0"/>
              </a:spcBef>
              <a:spcAft>
                <a:spcPts val="0"/>
              </a:spcAft>
              <a:buNone/>
            </a:pPr>
            <a:r>
              <a:t/>
            </a:r>
            <a:endParaRPr sz="7200">
              <a:latin typeface="Helvetica Neue"/>
              <a:ea typeface="Helvetica Neue"/>
              <a:cs typeface="Helvetica Neue"/>
              <a:sym typeface="Helvetica Neue"/>
            </a:endParaRPr>
          </a:p>
          <a:p>
            <a:pPr indent="0" lvl="0" marL="0" rtl="0" algn="ctr">
              <a:spcBef>
                <a:spcPts val="0"/>
              </a:spcBef>
              <a:spcAft>
                <a:spcPts val="0"/>
              </a:spcAft>
              <a:buNone/>
            </a:pPr>
            <a:r>
              <a:rPr lang="en-US" sz="4800" u="sng">
                <a:latin typeface="Helvetica Neue"/>
                <a:ea typeface="Helvetica Neue"/>
                <a:cs typeface="Helvetica Neue"/>
                <a:sym typeface="Helvetica Neue"/>
              </a:rPr>
              <a:t>Jeudi</a:t>
            </a:r>
            <a:endParaRPr sz="4800" u="sng">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9h – 10h30 : transport.data.gouv.fr, l’expérience française + panorama des plateformes open data</a:t>
            </a:r>
            <a:br>
              <a:rPr lang="en-US" sz="4800">
                <a:latin typeface="Helvetica Neue"/>
                <a:ea typeface="Helvetica Neue"/>
                <a:cs typeface="Helvetica Neue"/>
                <a:sym typeface="Helvetica Neue"/>
              </a:rPr>
            </a:br>
            <a:r>
              <a:rPr lang="en-US" sz="4800">
                <a:latin typeface="Helvetica Neue"/>
                <a:ea typeface="Helvetica Neue"/>
                <a:cs typeface="Helvetica Neue"/>
                <a:sym typeface="Helvetica Neue"/>
              </a:rPr>
              <a:t>10h45 – 11h30 : données statiques de transport régulier</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11h30 – 12h45 : atelier sur les données statiques</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14h15 - 16h : données temps réel de transport régulier</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u="sng">
                <a:latin typeface="Helvetica Neue"/>
                <a:ea typeface="Helvetica Neue"/>
                <a:cs typeface="Helvetica Neue"/>
                <a:sym typeface="Helvetica Neue"/>
              </a:rPr>
              <a:t>Vendredi</a:t>
            </a:r>
            <a:r>
              <a:rPr lang="en-US" sz="4800">
                <a:latin typeface="Helvetica Neue"/>
                <a:ea typeface="Helvetica Neue"/>
                <a:cs typeface="Helvetica Neue"/>
                <a:sym typeface="Helvetica Neue"/>
              </a:rPr>
              <a:t> </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solidFill>
                  <a:schemeClr val="dk1"/>
                </a:solidFill>
                <a:latin typeface="Helvetica Neue"/>
                <a:ea typeface="Helvetica Neue"/>
                <a:cs typeface="Helvetica Neue"/>
                <a:sym typeface="Helvetica Neue"/>
              </a:rPr>
              <a:t>9h – 10h : données des autres modes de transport </a:t>
            </a:r>
            <a:endParaRPr sz="48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US" sz="4800">
                <a:solidFill>
                  <a:schemeClr val="dk1"/>
                </a:solidFill>
                <a:latin typeface="Helvetica Neue"/>
                <a:ea typeface="Helvetica Neue"/>
                <a:cs typeface="Helvetica Neue"/>
                <a:sym typeface="Helvetica Neue"/>
              </a:rPr>
              <a:t>10h – 10h30 : base des arrêts</a:t>
            </a:r>
            <a:endParaRPr sz="48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US" sz="4800">
                <a:solidFill>
                  <a:schemeClr val="dk1"/>
                </a:solidFill>
                <a:latin typeface="Helvetica Neue"/>
                <a:ea typeface="Helvetica Neue"/>
                <a:cs typeface="Helvetica Neue"/>
                <a:sym typeface="Helvetica Neue"/>
              </a:rPr>
              <a:t>10h45 – 11h45 : atelier sur la base des arrêts</a:t>
            </a:r>
            <a:endParaRPr sz="48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US" sz="4800">
                <a:solidFill>
                  <a:schemeClr val="dk1"/>
                </a:solidFill>
                <a:latin typeface="Helvetica Neue"/>
                <a:ea typeface="Helvetica Neue"/>
                <a:cs typeface="Helvetica Neue"/>
                <a:sym typeface="Helvetica Neue"/>
              </a:rPr>
              <a:t>11h45 – 12h30 : valoriser ses données</a:t>
            </a:r>
            <a:endParaRPr sz="48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US" sz="4800">
                <a:solidFill>
                  <a:schemeClr val="dk1"/>
                </a:solidFill>
                <a:latin typeface="Helvetica Neue"/>
                <a:ea typeface="Helvetica Neue"/>
                <a:cs typeface="Helvetica Neue"/>
                <a:sym typeface="Helvetica Neue"/>
              </a:rPr>
              <a:t>12h30 – 13h15 : conclusion</a:t>
            </a:r>
            <a:endParaRPr sz="48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46"/>
          <p:cNvSpPr txBox="1"/>
          <p:nvPr/>
        </p:nvSpPr>
        <p:spPr>
          <a:xfrm>
            <a:off x="413775" y="523171"/>
            <a:ext cx="9918600" cy="10635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lang="en-US" sz="5000"/>
              <a:t>Ce que nous avons appris</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383" name="Google Shape;383;p46"/>
          <p:cNvSpPr txBox="1"/>
          <p:nvPr/>
        </p:nvSpPr>
        <p:spPr>
          <a:xfrm>
            <a:off x="604200" y="2507475"/>
            <a:ext cx="23175600" cy="19686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lang="en-US" sz="5000"/>
              <a:t>2</a:t>
            </a:r>
            <a:r>
              <a:rPr b="1" lang="en-US" sz="5000"/>
              <a:t>.  Le privé accueille plutôt bien la démarche open data</a:t>
            </a:r>
            <a:endParaRPr/>
          </a:p>
        </p:txBody>
      </p:sp>
      <p:pic>
        <p:nvPicPr>
          <p:cNvPr id="384" name="Google Shape;384;p46"/>
          <p:cNvPicPr preferRelativeResize="0"/>
          <p:nvPr/>
        </p:nvPicPr>
        <p:blipFill>
          <a:blip r:embed="rId3">
            <a:alphaModFix/>
          </a:blip>
          <a:stretch>
            <a:fillRect/>
          </a:stretch>
        </p:blipFill>
        <p:spPr>
          <a:xfrm>
            <a:off x="1962625" y="4698100"/>
            <a:ext cx="10086975" cy="1971675"/>
          </a:xfrm>
          <a:prstGeom prst="rect">
            <a:avLst/>
          </a:prstGeom>
          <a:noFill/>
          <a:ln>
            <a:noFill/>
          </a:ln>
        </p:spPr>
      </p:pic>
      <p:pic>
        <p:nvPicPr>
          <p:cNvPr id="385" name="Google Shape;385;p46"/>
          <p:cNvPicPr preferRelativeResize="0"/>
          <p:nvPr/>
        </p:nvPicPr>
        <p:blipFill>
          <a:blip r:embed="rId4">
            <a:alphaModFix/>
          </a:blip>
          <a:stretch>
            <a:fillRect/>
          </a:stretch>
        </p:blipFill>
        <p:spPr>
          <a:xfrm>
            <a:off x="14181725" y="4476075"/>
            <a:ext cx="3865174" cy="3865174"/>
          </a:xfrm>
          <a:prstGeom prst="rect">
            <a:avLst/>
          </a:prstGeom>
          <a:noFill/>
          <a:ln>
            <a:noFill/>
          </a:ln>
        </p:spPr>
      </p:pic>
      <p:pic>
        <p:nvPicPr>
          <p:cNvPr id="386" name="Google Shape;386;p46"/>
          <p:cNvPicPr preferRelativeResize="0"/>
          <p:nvPr/>
        </p:nvPicPr>
        <p:blipFill>
          <a:blip r:embed="rId5">
            <a:alphaModFix/>
          </a:blip>
          <a:stretch>
            <a:fillRect/>
          </a:stretch>
        </p:blipFill>
        <p:spPr>
          <a:xfrm>
            <a:off x="1579700" y="8556450"/>
            <a:ext cx="8237326" cy="2419675"/>
          </a:xfrm>
          <a:prstGeom prst="rect">
            <a:avLst/>
          </a:prstGeom>
          <a:noFill/>
          <a:ln>
            <a:noFill/>
          </a:ln>
        </p:spPr>
      </p:pic>
      <p:pic>
        <p:nvPicPr>
          <p:cNvPr id="387" name="Google Shape;387;p46"/>
          <p:cNvPicPr preferRelativeResize="0"/>
          <p:nvPr/>
        </p:nvPicPr>
        <p:blipFill>
          <a:blip r:embed="rId6">
            <a:alphaModFix/>
          </a:blip>
          <a:stretch>
            <a:fillRect/>
          </a:stretch>
        </p:blipFill>
        <p:spPr>
          <a:xfrm>
            <a:off x="19264275" y="6355863"/>
            <a:ext cx="3294000" cy="4941000"/>
          </a:xfrm>
          <a:prstGeom prst="rect">
            <a:avLst/>
          </a:prstGeom>
          <a:noFill/>
          <a:ln>
            <a:noFill/>
          </a:ln>
        </p:spPr>
      </p:pic>
      <p:pic>
        <p:nvPicPr>
          <p:cNvPr id="388" name="Google Shape;388;p46"/>
          <p:cNvPicPr preferRelativeResize="0"/>
          <p:nvPr/>
        </p:nvPicPr>
        <p:blipFill>
          <a:blip r:embed="rId7">
            <a:alphaModFix/>
          </a:blip>
          <a:stretch>
            <a:fillRect/>
          </a:stretch>
        </p:blipFill>
        <p:spPr>
          <a:xfrm>
            <a:off x="12049600" y="8935350"/>
            <a:ext cx="4227535" cy="3865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47"/>
          <p:cNvSpPr txBox="1"/>
          <p:nvPr/>
        </p:nvSpPr>
        <p:spPr>
          <a:xfrm>
            <a:off x="413775" y="523171"/>
            <a:ext cx="9918600" cy="10635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lang="en-US" sz="5000"/>
              <a:t>Ce que nous avons appris</a:t>
            </a:r>
            <a:endParaRPr/>
          </a:p>
          <a:p>
            <a:pPr indent="0" lvl="0" marL="0" marR="0" rtl="0" algn="l">
              <a:lnSpc>
                <a:spcPct val="100000"/>
              </a:lnSpc>
              <a:spcBef>
                <a:spcPts val="0"/>
              </a:spcBef>
              <a:spcAft>
                <a:spcPts val="0"/>
              </a:spcAft>
              <a:buClr>
                <a:srgbClr val="000000"/>
              </a:buClr>
              <a:buSzPts val="3000"/>
              <a:buFont typeface="Arial"/>
              <a:buNone/>
            </a:pPr>
            <a:r>
              <a:t/>
            </a:r>
            <a:endParaRPr/>
          </a:p>
        </p:txBody>
      </p:sp>
      <p:sp>
        <p:nvSpPr>
          <p:cNvPr id="394" name="Google Shape;394;p47"/>
          <p:cNvSpPr txBox="1"/>
          <p:nvPr/>
        </p:nvSpPr>
        <p:spPr>
          <a:xfrm>
            <a:off x="604200" y="2507475"/>
            <a:ext cx="23175600" cy="19686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5000"/>
              <a:buFont typeface="Arial"/>
              <a:buNone/>
            </a:pPr>
            <a:r>
              <a:rPr b="1" lang="en-US" sz="5000"/>
              <a:t>3</a:t>
            </a:r>
            <a:r>
              <a:rPr b="1" lang="en-US" sz="5000"/>
              <a:t>.  Les réutilisateurs participent naturellement à la mise en qualité des données et souhaitent se faire connaître des producteurs</a:t>
            </a:r>
            <a:endParaRPr/>
          </a:p>
        </p:txBody>
      </p:sp>
      <p:pic>
        <p:nvPicPr>
          <p:cNvPr id="395" name="Google Shape;395;p47"/>
          <p:cNvPicPr preferRelativeResize="0"/>
          <p:nvPr/>
        </p:nvPicPr>
        <p:blipFill>
          <a:blip r:embed="rId3">
            <a:alphaModFix/>
          </a:blip>
          <a:stretch>
            <a:fillRect/>
          </a:stretch>
        </p:blipFill>
        <p:spPr>
          <a:xfrm>
            <a:off x="5301900" y="4628475"/>
            <a:ext cx="12889849" cy="6652200"/>
          </a:xfrm>
          <a:prstGeom prst="rect">
            <a:avLst/>
          </a:prstGeom>
          <a:noFill/>
          <a:ln>
            <a:noFill/>
          </a:ln>
        </p:spPr>
      </p:pic>
      <p:pic>
        <p:nvPicPr>
          <p:cNvPr id="396" name="Google Shape;396;p47"/>
          <p:cNvPicPr preferRelativeResize="0"/>
          <p:nvPr/>
        </p:nvPicPr>
        <p:blipFill>
          <a:blip r:embed="rId4">
            <a:alphaModFix/>
          </a:blip>
          <a:stretch>
            <a:fillRect/>
          </a:stretch>
        </p:blipFill>
        <p:spPr>
          <a:xfrm>
            <a:off x="5301900" y="11711075"/>
            <a:ext cx="12802132" cy="106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48"/>
          <p:cNvSpPr txBox="1"/>
          <p:nvPr/>
        </p:nvSpPr>
        <p:spPr>
          <a:xfrm>
            <a:off x="2008950" y="5759400"/>
            <a:ext cx="20366100" cy="10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7200">
                <a:latin typeface="Helvetica Neue"/>
                <a:ea typeface="Helvetica Neue"/>
                <a:cs typeface="Helvetica Neue"/>
                <a:sym typeface="Helvetica Neue"/>
              </a:rPr>
              <a:t>Comment choisir votre plateforme open data ?</a:t>
            </a:r>
            <a:endParaRPr b="1" sz="72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49"/>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2 enjeux pour une plateforme open data</a:t>
            </a:r>
            <a:endParaRPr/>
          </a:p>
        </p:txBody>
      </p:sp>
      <p:sp>
        <p:nvSpPr>
          <p:cNvPr id="407" name="Google Shape;407;p49"/>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
        <p:nvSpPr>
          <p:cNvPr id="408" name="Google Shape;408;p49"/>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Light"/>
              <a:buChar char="●"/>
            </a:pPr>
            <a:r>
              <a:rPr b="1" lang="en-US" sz="4800">
                <a:solidFill>
                  <a:srgbClr val="0076B9"/>
                </a:solidFill>
                <a:latin typeface="Helvetica Neue"/>
                <a:ea typeface="Helvetica Neue"/>
                <a:cs typeface="Helvetica Neue"/>
                <a:sym typeface="Helvetica Neue"/>
              </a:rPr>
              <a:t>Heberger </a:t>
            </a:r>
            <a:r>
              <a:rPr b="1" lang="en-US" sz="4800">
                <a:latin typeface="Helvetica Neue"/>
                <a:ea typeface="Helvetica Neue"/>
                <a:cs typeface="Helvetica Neue"/>
                <a:sym typeface="Helvetica Neue"/>
              </a:rPr>
              <a:t>les données</a:t>
            </a:r>
            <a:endParaRPr b="1" sz="4800">
              <a:latin typeface="Helvetica Neue"/>
              <a:ea typeface="Helvetica Neue"/>
              <a:cs typeface="Helvetica Neue"/>
              <a:sym typeface="Helvetica Neue"/>
            </a:endParaRPr>
          </a:p>
          <a:p>
            <a:pPr indent="-533400" lvl="0" marL="457200" rtl="0" algn="l">
              <a:spcBef>
                <a:spcPts val="0"/>
              </a:spcBef>
              <a:spcAft>
                <a:spcPts val="0"/>
              </a:spcAft>
              <a:buClr>
                <a:srgbClr val="0076B9"/>
              </a:buClr>
              <a:buSzPts val="4800"/>
              <a:buFont typeface="Helvetica Neue"/>
              <a:buChar char="●"/>
            </a:pPr>
            <a:r>
              <a:rPr b="1" lang="en-US" sz="4800">
                <a:latin typeface="Helvetica Neue"/>
                <a:ea typeface="Helvetica Neue"/>
                <a:cs typeface="Helvetica Neue"/>
                <a:sym typeface="Helvetica Neue"/>
              </a:rPr>
              <a:t>Les</a:t>
            </a:r>
            <a:r>
              <a:rPr b="1" lang="en-US" sz="4800">
                <a:solidFill>
                  <a:srgbClr val="0076B9"/>
                </a:solidFill>
                <a:latin typeface="Helvetica Neue"/>
                <a:ea typeface="Helvetica Neue"/>
                <a:cs typeface="Helvetica Neue"/>
                <a:sym typeface="Helvetica Neue"/>
              </a:rPr>
              <a:t> rendre accessibles au grand public </a:t>
            </a:r>
            <a:r>
              <a:rPr b="1" lang="en-US" sz="4800">
                <a:latin typeface="Helvetica Neue"/>
                <a:ea typeface="Helvetica Neue"/>
                <a:cs typeface="Helvetica Neue"/>
                <a:sym typeface="Helvetica Neue"/>
              </a:rPr>
              <a:t>sur un site internet</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50"/>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Guide d’Open Data France</a:t>
            </a:r>
            <a:endParaRPr/>
          </a:p>
        </p:txBody>
      </p:sp>
      <p:sp>
        <p:nvSpPr>
          <p:cNvPr id="414" name="Google Shape;414;p50"/>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
        <p:nvSpPr>
          <p:cNvPr id="415" name="Google Shape;415;p50"/>
          <p:cNvSpPr txBox="1"/>
          <p:nvPr/>
        </p:nvSpPr>
        <p:spPr>
          <a:xfrm>
            <a:off x="829500" y="3000300"/>
            <a:ext cx="22725000" cy="1918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rgbClr val="0076B9"/>
              </a:buClr>
              <a:buSzPts val="4800"/>
              <a:buFont typeface="Helvetica Neue"/>
              <a:buChar char="●"/>
            </a:pPr>
            <a:r>
              <a:rPr b="1" lang="en-US" sz="4800" u="sng">
                <a:solidFill>
                  <a:schemeClr val="hlink"/>
                </a:solidFill>
                <a:latin typeface="Helvetica Neue"/>
                <a:ea typeface="Helvetica Neue"/>
                <a:cs typeface="Helvetica Neue"/>
                <a:sym typeface="Helvetica Neue"/>
                <a:hlinkClick r:id="rId3"/>
              </a:rPr>
              <a:t>https://docs.google.com/document/d/1EvC5y5P9fkzQY4dZfh4k-yfRNwHMmpA2-JWwPhHduA4/edit?usp=sharing</a:t>
            </a:r>
            <a:endParaRPr b="1" sz="4800">
              <a:solidFill>
                <a:srgbClr val="0076B9"/>
              </a:solidFill>
              <a:latin typeface="Helvetica Neue"/>
              <a:ea typeface="Helvetica Neue"/>
              <a:cs typeface="Helvetica Neue"/>
              <a:sym typeface="Helvetica Neue"/>
            </a:endParaRPr>
          </a:p>
          <a:p>
            <a:pPr indent="0" lvl="0" marL="0" rtl="0" algn="l">
              <a:spcBef>
                <a:spcPts val="0"/>
              </a:spcBef>
              <a:spcAft>
                <a:spcPts val="0"/>
              </a:spcAft>
              <a:buNone/>
            </a:pPr>
            <a:r>
              <a:t/>
            </a:r>
            <a:endParaRPr b="1" sz="4800">
              <a:solidFill>
                <a:srgbClr val="0076B9"/>
              </a:solidFill>
              <a:latin typeface="Helvetica Neue"/>
              <a:ea typeface="Helvetica Neue"/>
              <a:cs typeface="Helvetica Neue"/>
              <a:sym typeface="Helvetica Neue"/>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Critères de choix : </a:t>
            </a:r>
            <a:r>
              <a:rPr lang="en-US" sz="4800" u="sng">
                <a:solidFill>
                  <a:schemeClr val="hlink"/>
                </a:solidFill>
                <a:latin typeface="Helvetica Neue Light"/>
                <a:ea typeface="Helvetica Neue Light"/>
                <a:cs typeface="Helvetica Neue Light"/>
                <a:sym typeface="Helvetica Neue Light"/>
                <a:hlinkClick r:id="rId4"/>
              </a:rPr>
              <a:t>https://docs.google.com/spreadsheets/d/1Dlf8JgOq38p3Qiq-9cM3hh27DDrrpo18rZfNqlaUgqE/edit?usp=sharing</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51"/>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CKAN</a:t>
            </a:r>
            <a:endParaRPr/>
          </a:p>
        </p:txBody>
      </p:sp>
      <p:pic>
        <p:nvPicPr>
          <p:cNvPr id="421" name="Google Shape;421;p51"/>
          <p:cNvPicPr preferRelativeResize="0"/>
          <p:nvPr/>
        </p:nvPicPr>
        <p:blipFill>
          <a:blip r:embed="rId3">
            <a:alphaModFix/>
          </a:blip>
          <a:stretch>
            <a:fillRect/>
          </a:stretch>
        </p:blipFill>
        <p:spPr>
          <a:xfrm>
            <a:off x="19410225" y="3091525"/>
            <a:ext cx="1905000" cy="1905000"/>
          </a:xfrm>
          <a:prstGeom prst="rect">
            <a:avLst/>
          </a:prstGeom>
          <a:noFill/>
          <a:ln>
            <a:noFill/>
          </a:ln>
        </p:spPr>
      </p:pic>
      <p:sp>
        <p:nvSpPr>
          <p:cNvPr id="422" name="Google Shape;422;p51"/>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rgbClr val="000000"/>
              </a:buClr>
              <a:buSzPts val="4800"/>
              <a:buFont typeface="Helvetica Neue"/>
              <a:buChar char="●"/>
            </a:pPr>
            <a:r>
              <a:rPr lang="en-US" sz="4800">
                <a:latin typeface="Helvetica Neue Light"/>
                <a:ea typeface="Helvetica Neue Light"/>
                <a:cs typeface="Helvetica Neue Light"/>
                <a:sym typeface="Helvetica Neue Light"/>
              </a:rPr>
              <a:t>Solution Libre</a:t>
            </a:r>
            <a:endParaRPr sz="4800">
              <a:latin typeface="Helvetica Neue Light"/>
              <a:ea typeface="Helvetica Neue Light"/>
              <a:cs typeface="Helvetica Neue Light"/>
              <a:sym typeface="Helvetica Neue Light"/>
            </a:endParaRPr>
          </a:p>
          <a:p>
            <a:pPr indent="0" lvl="0" marL="45720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Clr>
                <a:srgbClr val="000000"/>
              </a:buClr>
              <a:buSzPts val="4800"/>
              <a:buFont typeface="Helvetica Neue"/>
              <a:buChar char="●"/>
            </a:pPr>
            <a:r>
              <a:rPr lang="en-US" sz="4800">
                <a:latin typeface="Helvetica Neue Light"/>
                <a:ea typeface="Helvetica Neue Light"/>
                <a:cs typeface="Helvetica Neue Light"/>
                <a:sym typeface="Helvetica Neue Light"/>
              </a:rPr>
              <a:t>Communauté active.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Clr>
                <a:srgbClr val="000000"/>
              </a:buClr>
              <a:buSzPts val="4800"/>
              <a:buFont typeface="Helvetica Neue"/>
              <a:buChar char="●"/>
            </a:pPr>
            <a:r>
              <a:rPr lang="en-US" sz="4800">
                <a:latin typeface="Helvetica Neue Light"/>
                <a:ea typeface="Helvetica Neue Light"/>
                <a:cs typeface="Helvetica Neue Light"/>
                <a:sym typeface="Helvetica Neue Light"/>
              </a:rPr>
              <a:t>Hébergement qui doit être assuré indépendamment de la plateforme.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Solution préférée des sites gouvernementaux</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Mise en place peut être rapide mais la personnalisation demande un certain investissement.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Facilement intéropérable avec d’autres plateformes</a:t>
            </a:r>
            <a:endParaRPr sz="4800">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52"/>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OpenDataSoft</a:t>
            </a:r>
            <a:endParaRPr/>
          </a:p>
        </p:txBody>
      </p:sp>
      <p:sp>
        <p:nvSpPr>
          <p:cNvPr id="428" name="Google Shape;428;p52"/>
          <p:cNvSpPr txBox="1"/>
          <p:nvPr/>
        </p:nvSpPr>
        <p:spPr>
          <a:xfrm>
            <a:off x="829500" y="28987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S</a:t>
            </a:r>
            <a:r>
              <a:rPr lang="en-US" sz="4800">
                <a:latin typeface="Helvetica Neue Light"/>
                <a:ea typeface="Helvetica Neue Light"/>
                <a:cs typeface="Helvetica Neue Light"/>
                <a:sym typeface="Helvetica Neue Light"/>
              </a:rPr>
              <a:t>olution hébergée tout en un, clé en main</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Assure la prestation d’accompagnement dans les étapes d’une politique Open Data.</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Principaux clients : mairie de Paris, la SNCF et bien d’autres.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pic>
        <p:nvPicPr>
          <p:cNvPr id="429" name="Google Shape;429;p52"/>
          <p:cNvPicPr preferRelativeResize="0"/>
          <p:nvPr/>
        </p:nvPicPr>
        <p:blipFill>
          <a:blip r:embed="rId3">
            <a:alphaModFix/>
          </a:blip>
          <a:stretch>
            <a:fillRect/>
          </a:stretch>
        </p:blipFill>
        <p:spPr>
          <a:xfrm>
            <a:off x="18890500" y="-1029175"/>
            <a:ext cx="5247400" cy="4355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53"/>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uData</a:t>
            </a:r>
            <a:endParaRPr/>
          </a:p>
        </p:txBody>
      </p:sp>
      <p:pic>
        <p:nvPicPr>
          <p:cNvPr id="435" name="Google Shape;435;p53"/>
          <p:cNvPicPr preferRelativeResize="0"/>
          <p:nvPr/>
        </p:nvPicPr>
        <p:blipFill>
          <a:blip r:embed="rId3">
            <a:alphaModFix/>
          </a:blip>
          <a:stretch>
            <a:fillRect/>
          </a:stretch>
        </p:blipFill>
        <p:spPr>
          <a:xfrm>
            <a:off x="4042050" y="1969300"/>
            <a:ext cx="16299875" cy="11259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pic>
        <p:nvPicPr>
          <p:cNvPr id="440" name="Google Shape;440;p54"/>
          <p:cNvPicPr preferRelativeResize="0"/>
          <p:nvPr/>
        </p:nvPicPr>
        <p:blipFill>
          <a:blip r:embed="rId3">
            <a:alphaModFix/>
          </a:blip>
          <a:stretch>
            <a:fillRect/>
          </a:stretch>
        </p:blipFill>
        <p:spPr>
          <a:xfrm>
            <a:off x="3908713" y="1912050"/>
            <a:ext cx="16566576" cy="10732250"/>
          </a:xfrm>
          <a:prstGeom prst="rect">
            <a:avLst/>
          </a:prstGeom>
          <a:noFill/>
          <a:ln>
            <a:noFill/>
          </a:ln>
        </p:spPr>
      </p:pic>
      <p:sp>
        <p:nvSpPr>
          <p:cNvPr id="441" name="Google Shape;441;p54"/>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Comparaison des solutions</a:t>
            </a:r>
            <a:endParaRPr/>
          </a:p>
        </p:txBody>
      </p:sp>
      <p:sp>
        <p:nvSpPr>
          <p:cNvPr id="442" name="Google Shape;442;p54"/>
          <p:cNvSpPr txBox="1"/>
          <p:nvPr/>
        </p:nvSpPr>
        <p:spPr>
          <a:xfrm>
            <a:off x="5727300" y="12644300"/>
            <a:ext cx="12929400" cy="7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Source</a:t>
            </a:r>
            <a:r>
              <a:rPr lang="en-US" sz="2400"/>
              <a:t> : State-of-the-art Report and Evaluation of Existing Open Data Platforms</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55"/>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En France</a:t>
            </a:r>
            <a:endParaRPr/>
          </a:p>
        </p:txBody>
      </p:sp>
      <p:sp>
        <p:nvSpPr>
          <p:cNvPr id="448" name="Google Shape;448;p55"/>
          <p:cNvSpPr txBox="1"/>
          <p:nvPr/>
        </p:nvSpPr>
        <p:spPr>
          <a:xfrm>
            <a:off x="1444350" y="2712550"/>
            <a:ext cx="21495300" cy="949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US" sz="3600">
                <a:latin typeface="Helvetica Neue"/>
                <a:ea typeface="Helvetica Neue"/>
                <a:cs typeface="Helvetica Neue"/>
                <a:sym typeface="Helvetica Neue"/>
              </a:rPr>
              <a:t>La page est intégrée au site internet de la collectivité :</a:t>
            </a:r>
            <a:endParaRPr b="1" sz="3600">
              <a:latin typeface="Helvetica Neue"/>
              <a:ea typeface="Helvetica Neue"/>
              <a:cs typeface="Helvetica Neue"/>
              <a:sym typeface="Helvetica Neue"/>
            </a:endParaRPr>
          </a:p>
          <a:p>
            <a:pPr indent="-457200" lvl="0" marL="457200" rtl="0" algn="l">
              <a:lnSpc>
                <a:spcPct val="115000"/>
              </a:lnSpc>
              <a:spcBef>
                <a:spcPts val="600"/>
              </a:spcBef>
              <a:spcAft>
                <a:spcPts val="0"/>
              </a:spcAft>
              <a:buSzPts val="3600"/>
              <a:buFont typeface="Helvetica Neue Light"/>
              <a:buChar char="●"/>
            </a:pPr>
            <a:r>
              <a:rPr lang="en-US" sz="3600">
                <a:latin typeface="Helvetica Neue Light"/>
                <a:ea typeface="Helvetica Neue Light"/>
                <a:cs typeface="Helvetica Neue Light"/>
                <a:sym typeface="Helvetica Neue Light"/>
              </a:rPr>
              <a:t>Ville de Castelnaudary : </a:t>
            </a:r>
            <a:r>
              <a:rPr lang="en-US" sz="3600" u="sng">
                <a:latin typeface="Helvetica Neue Light"/>
                <a:ea typeface="Helvetica Neue Light"/>
                <a:cs typeface="Helvetica Neue Light"/>
                <a:sym typeface="Helvetica Neue Light"/>
                <a:hlinkClick r:id="rId3"/>
              </a:rPr>
              <a:t>https://www.ville-castelnaudary.fr/fr/mairie/open-data</a:t>
            </a:r>
            <a:r>
              <a:rPr lang="en-US" sz="3600">
                <a:latin typeface="Helvetica Neue Light"/>
                <a:ea typeface="Helvetica Neue Light"/>
                <a:cs typeface="Helvetica Neue Light"/>
                <a:sym typeface="Helvetica Neue Light"/>
              </a:rPr>
              <a:t>, données récupéres via MetaClic</a:t>
            </a:r>
            <a:endParaRPr sz="36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3600">
              <a:latin typeface="Helvetica Neue Light"/>
              <a:ea typeface="Helvetica Neue Light"/>
              <a:cs typeface="Helvetica Neue Light"/>
              <a:sym typeface="Helvetica Neue Light"/>
            </a:endParaRPr>
          </a:p>
          <a:p>
            <a:pPr indent="0" lvl="0" marL="0" rtl="0" algn="l">
              <a:lnSpc>
                <a:spcPct val="115000"/>
              </a:lnSpc>
              <a:spcBef>
                <a:spcPts val="1800"/>
              </a:spcBef>
              <a:spcAft>
                <a:spcPts val="0"/>
              </a:spcAft>
              <a:buNone/>
            </a:pPr>
            <a:r>
              <a:rPr b="1" lang="en-US" sz="3600">
                <a:latin typeface="Helvetica Neue"/>
                <a:ea typeface="Helvetica Neue"/>
                <a:cs typeface="Helvetica Neue"/>
                <a:sym typeface="Helvetica Neue"/>
              </a:rPr>
              <a:t>Portail local</a:t>
            </a:r>
            <a:endParaRPr b="1" sz="3600">
              <a:latin typeface="Helvetica Neue"/>
              <a:ea typeface="Helvetica Neue"/>
              <a:cs typeface="Helvetica Neue"/>
              <a:sym typeface="Helvetica Neue"/>
            </a:endParaRPr>
          </a:p>
          <a:p>
            <a:pPr indent="-457200" lvl="0" marL="457200" rtl="0" algn="l">
              <a:lnSpc>
                <a:spcPct val="115000"/>
              </a:lnSpc>
              <a:spcBef>
                <a:spcPts val="600"/>
              </a:spcBef>
              <a:spcAft>
                <a:spcPts val="0"/>
              </a:spcAft>
              <a:buSzPts val="3600"/>
              <a:buFont typeface="Helvetica Neue Light"/>
              <a:buChar char="●"/>
            </a:pPr>
            <a:r>
              <a:rPr lang="en-US" sz="3600">
                <a:latin typeface="Helvetica Neue Light"/>
                <a:ea typeface="Helvetica Neue Light"/>
                <a:cs typeface="Helvetica Neue Light"/>
                <a:sym typeface="Helvetica Neue Light"/>
              </a:rPr>
              <a:t>Montpellier Métropole : </a:t>
            </a:r>
            <a:r>
              <a:rPr lang="en-US" sz="3600" u="sng">
                <a:latin typeface="Helvetica Neue Light"/>
                <a:ea typeface="Helvetica Neue Light"/>
                <a:cs typeface="Helvetica Neue Light"/>
                <a:sym typeface="Helvetica Neue Light"/>
                <a:hlinkClick r:id="rId4"/>
              </a:rPr>
              <a:t>http://data.montpellier3m.fr</a:t>
            </a:r>
            <a:r>
              <a:rPr lang="en-US" sz="3600">
                <a:latin typeface="Helvetica Neue Light"/>
                <a:ea typeface="Helvetica Neue Light"/>
                <a:cs typeface="Helvetica Neue Light"/>
                <a:sym typeface="Helvetica Neue Light"/>
              </a:rPr>
              <a:t> (développement spécifique)</a:t>
            </a:r>
            <a:endParaRPr sz="3600">
              <a:latin typeface="Helvetica Neue Light"/>
              <a:ea typeface="Helvetica Neue Light"/>
              <a:cs typeface="Helvetica Neue Light"/>
              <a:sym typeface="Helvetica Neue Light"/>
            </a:endParaRPr>
          </a:p>
          <a:p>
            <a:pPr indent="-457200" lvl="0" marL="457200" rtl="0" algn="l">
              <a:lnSpc>
                <a:spcPct val="115000"/>
              </a:lnSpc>
              <a:spcBef>
                <a:spcPts val="0"/>
              </a:spcBef>
              <a:spcAft>
                <a:spcPts val="0"/>
              </a:spcAft>
              <a:buSzPts val="3600"/>
              <a:buFont typeface="Helvetica Neue Light"/>
              <a:buChar char="●"/>
            </a:pPr>
            <a:r>
              <a:rPr lang="en-US" sz="3600">
                <a:latin typeface="Helvetica Neue Light"/>
                <a:ea typeface="Helvetica Neue Light"/>
                <a:cs typeface="Helvetica Neue Light"/>
                <a:sym typeface="Helvetica Neue Light"/>
              </a:rPr>
              <a:t>Rennes Métropole : </a:t>
            </a:r>
            <a:r>
              <a:rPr lang="en-US" sz="3600" u="sng">
                <a:latin typeface="Helvetica Neue Light"/>
                <a:ea typeface="Helvetica Neue Light"/>
                <a:cs typeface="Helvetica Neue Light"/>
                <a:sym typeface="Helvetica Neue Light"/>
                <a:hlinkClick r:id="rId5"/>
              </a:rPr>
              <a:t>https://data.rennesmetropole.fr/page/home/</a:t>
            </a:r>
            <a:r>
              <a:rPr lang="en-US" sz="3600">
                <a:latin typeface="Helvetica Neue Light"/>
                <a:ea typeface="Helvetica Neue Light"/>
                <a:cs typeface="Helvetica Neue Light"/>
                <a:sym typeface="Helvetica Neue Light"/>
              </a:rPr>
              <a:t> (plateforme en marque blanche)</a:t>
            </a:r>
            <a:endParaRPr sz="36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3600">
              <a:latin typeface="Helvetica Neue Light"/>
              <a:ea typeface="Helvetica Neue Light"/>
              <a:cs typeface="Helvetica Neue Light"/>
              <a:sym typeface="Helvetica Neue Light"/>
            </a:endParaRPr>
          </a:p>
          <a:p>
            <a:pPr indent="0" lvl="0" marL="0" rtl="0" algn="l">
              <a:lnSpc>
                <a:spcPct val="115000"/>
              </a:lnSpc>
              <a:spcBef>
                <a:spcPts val="1800"/>
              </a:spcBef>
              <a:spcAft>
                <a:spcPts val="0"/>
              </a:spcAft>
              <a:buNone/>
            </a:pPr>
            <a:r>
              <a:rPr b="1" lang="en-US" sz="3600">
                <a:latin typeface="Helvetica Neue"/>
                <a:ea typeface="Helvetica Neue"/>
                <a:cs typeface="Helvetica Neue"/>
                <a:sym typeface="Helvetica Neue"/>
              </a:rPr>
              <a:t>Espace de publication sur la plateforme nationale</a:t>
            </a:r>
            <a:endParaRPr b="1" sz="3600">
              <a:latin typeface="Helvetica Neue"/>
              <a:ea typeface="Helvetica Neue"/>
              <a:cs typeface="Helvetica Neue"/>
              <a:sym typeface="Helvetica Neue"/>
            </a:endParaRPr>
          </a:p>
          <a:p>
            <a:pPr indent="-457200" lvl="0" marL="457200" rtl="0" algn="l">
              <a:lnSpc>
                <a:spcPct val="115000"/>
              </a:lnSpc>
              <a:spcBef>
                <a:spcPts val="600"/>
              </a:spcBef>
              <a:spcAft>
                <a:spcPts val="0"/>
              </a:spcAft>
              <a:buSzPts val="3600"/>
              <a:buFont typeface="Helvetica Neue Light"/>
              <a:buChar char="●"/>
            </a:pPr>
            <a:r>
              <a:rPr lang="en-US" sz="3600">
                <a:latin typeface="Helvetica Neue Light"/>
                <a:ea typeface="Helvetica Neue Light"/>
                <a:cs typeface="Helvetica Neue Light"/>
                <a:sym typeface="Helvetica Neue Light"/>
              </a:rPr>
              <a:t>Commune de Monacia-d’Aulène (450 habitants) : </a:t>
            </a:r>
            <a:r>
              <a:rPr lang="en-US" sz="3600" u="sng">
                <a:solidFill>
                  <a:schemeClr val="hlink"/>
                </a:solidFill>
                <a:latin typeface="Helvetica Neue Light"/>
                <a:ea typeface="Helvetica Neue Light"/>
                <a:cs typeface="Helvetica Neue Light"/>
                <a:sym typeface="Helvetica Neue Light"/>
                <a:hlinkClick r:id="rId6"/>
              </a:rPr>
              <a:t>https://www.data.gouv.fr/fr/organizations/mairie-de-monacia-d-aullene/Data.gouv.fr</a:t>
            </a:r>
            <a:r>
              <a:rPr lang="en-US" sz="3600">
                <a:latin typeface="Helvetica Neue Light"/>
                <a:ea typeface="Helvetica Neue Light"/>
                <a:cs typeface="Helvetica Neue Light"/>
                <a:sym typeface="Helvetica Neue Light"/>
              </a:rPr>
              <a:t> </a:t>
            </a:r>
            <a:endParaRPr sz="3600">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None/>
            </a:pPr>
            <a:r>
              <a:t/>
            </a:r>
            <a:endParaRPr sz="2400">
              <a:solidFill>
                <a:srgbClr val="2C6B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9"/>
          <p:cNvSpPr txBox="1"/>
          <p:nvPr/>
        </p:nvSpPr>
        <p:spPr>
          <a:xfrm>
            <a:off x="2008950" y="4784400"/>
            <a:ext cx="20366100" cy="414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200">
                <a:latin typeface="Helvetica Neue"/>
                <a:ea typeface="Helvetica Neue"/>
                <a:cs typeface="Helvetica Neue"/>
                <a:sym typeface="Helvetica Neue"/>
              </a:rPr>
              <a:t>Réponses aux questions de la veille</a:t>
            </a:r>
            <a:endParaRPr b="1" sz="7200">
              <a:latin typeface="Helvetica Neue"/>
              <a:ea typeface="Helvetica Neue"/>
              <a:cs typeface="Helvetica Neue"/>
              <a:sym typeface="Helvetica Neue"/>
            </a:endParaRPr>
          </a:p>
          <a:p>
            <a:pPr indent="0" lvl="0" marL="0" rtl="0" algn="ctr">
              <a:spcBef>
                <a:spcPts val="0"/>
              </a:spcBef>
              <a:spcAft>
                <a:spcPts val="0"/>
              </a:spcAft>
              <a:buNone/>
            </a:pPr>
            <a:r>
              <a:rPr lang="en-US" sz="7200">
                <a:latin typeface="Helvetica Neue"/>
                <a:ea typeface="Helvetica Neue"/>
                <a:cs typeface="Helvetica Neue"/>
                <a:sym typeface="Helvetica Neue"/>
              </a:rPr>
              <a:t>Stratégies open data de différents opérateurs de transport en France</a:t>
            </a:r>
            <a:endParaRPr b="1" sz="72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56"/>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Recommandations pour la Tunisie</a:t>
            </a:r>
            <a:endParaRPr/>
          </a:p>
        </p:txBody>
      </p:sp>
      <p:sp>
        <p:nvSpPr>
          <p:cNvPr id="454" name="Google Shape;454;p56"/>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
        <p:nvSpPr>
          <p:cNvPr id="455" name="Google Shape;455;p56"/>
          <p:cNvSpPr txBox="1"/>
          <p:nvPr/>
        </p:nvSpPr>
        <p:spPr>
          <a:xfrm>
            <a:off x="829500" y="3000300"/>
            <a:ext cx="22725000" cy="9691200"/>
          </a:xfrm>
          <a:prstGeom prst="rect">
            <a:avLst/>
          </a:prstGeom>
          <a:noFill/>
          <a:ln>
            <a:noFill/>
          </a:ln>
        </p:spPr>
        <p:txBody>
          <a:bodyPr anchorCtr="0" anchor="t" bIns="91425" lIns="91425" spcFirstLastPara="1" rIns="91425" wrap="square" tIns="91425">
            <a:noAutofit/>
          </a:bodyPr>
          <a:lstStyle/>
          <a:p>
            <a:pPr indent="-533400" lvl="0" marL="457200" rtl="0" algn="l">
              <a:spcBef>
                <a:spcPts val="0"/>
              </a:spcBef>
              <a:spcAft>
                <a:spcPts val="0"/>
              </a:spcAft>
              <a:buClr>
                <a:schemeClr val="dk1"/>
              </a:buClr>
              <a:buSzPts val="4800"/>
              <a:buFont typeface="Helvetica Neue"/>
              <a:buChar char="●"/>
            </a:pPr>
            <a:r>
              <a:rPr b="1" lang="en-US" sz="4800">
                <a:solidFill>
                  <a:srgbClr val="0076B9"/>
                </a:solidFill>
                <a:latin typeface="Helvetica Neue"/>
                <a:ea typeface="Helvetica Neue"/>
                <a:cs typeface="Helvetica Neue"/>
                <a:sym typeface="Helvetica Neue"/>
              </a:rPr>
              <a:t>Eviter de multiplier les plateformes Open Data</a:t>
            </a:r>
            <a:r>
              <a:rPr lang="en-US" sz="4800">
                <a:latin typeface="Helvetica Neue Light"/>
                <a:ea typeface="Helvetica Neue Light"/>
                <a:cs typeface="Helvetica Neue Light"/>
                <a:sym typeface="Helvetica Neue Light"/>
              </a:rPr>
              <a:t>. La seule bonne raison de se créer un nouveau site internet relève du marketing… les plateformes Open Data ne s’adressent pas directement aux citoyennes et citoyens,  mais plutôt aux développeurs, aux chercheurs, aux journalistes, aux ONG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b="1" lang="en-US" sz="4800">
                <a:solidFill>
                  <a:srgbClr val="0076B9"/>
                </a:solidFill>
                <a:latin typeface="Helvetica Neue"/>
                <a:ea typeface="Helvetica Neue"/>
                <a:cs typeface="Helvetica Neue"/>
                <a:sym typeface="Helvetica Neue"/>
              </a:rPr>
              <a:t>Mutualiser l’hébergement sur un serveur unique</a:t>
            </a:r>
            <a:r>
              <a:rPr lang="en-US" sz="4800">
                <a:latin typeface="Helvetica Neue Light"/>
                <a:ea typeface="Helvetica Neue Light"/>
                <a:cs typeface="Helvetica Neue Light"/>
                <a:sym typeface="Helvetica Neue Light"/>
              </a:rPr>
              <a:t>, dans l’idéal interministériel.</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533400" lvl="0" marL="457200" rtl="0" algn="l">
              <a:spcBef>
                <a:spcPts val="0"/>
              </a:spcBef>
              <a:spcAft>
                <a:spcPts val="0"/>
              </a:spcAft>
              <a:buSzPts val="4800"/>
              <a:buFont typeface="Helvetica Neue Light"/>
              <a:buChar char="●"/>
            </a:pPr>
            <a:r>
              <a:rPr lang="en-US" sz="4800">
                <a:latin typeface="Helvetica Neue Light"/>
                <a:ea typeface="Helvetica Neue Light"/>
                <a:cs typeface="Helvetica Neue Light"/>
                <a:sym typeface="Helvetica Neue Light"/>
              </a:rPr>
              <a:t>Le plus important, c’est que les données soient facilement accessibles (moteur de recherche, filtres, pas de frein au téléchargement)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57"/>
          <p:cNvSpPr txBox="1"/>
          <p:nvPr/>
        </p:nvSpPr>
        <p:spPr>
          <a:xfrm>
            <a:off x="2677752" y="4064320"/>
            <a:ext cx="19028496" cy="1641476"/>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8900"/>
              <a:buFont typeface="Arial"/>
              <a:buNone/>
            </a:pPr>
            <a:r>
              <a:rPr b="1" i="0" lang="en-US" sz="8900" u="none" cap="none" strike="noStrike">
                <a:solidFill>
                  <a:srgbClr val="000000"/>
                </a:solidFill>
                <a:latin typeface="Arial"/>
                <a:ea typeface="Arial"/>
                <a:cs typeface="Arial"/>
                <a:sym typeface="Arial"/>
              </a:rPr>
              <a:t>Avez-vous passé un bon moment ?</a:t>
            </a:r>
            <a:endParaRPr/>
          </a:p>
        </p:txBody>
      </p:sp>
      <p:cxnSp>
        <p:nvCxnSpPr>
          <p:cNvPr id="461" name="Google Shape;461;p57"/>
          <p:cNvCxnSpPr/>
          <p:nvPr/>
        </p:nvCxnSpPr>
        <p:spPr>
          <a:xfrm>
            <a:off x="2557674" y="8631589"/>
            <a:ext cx="19326642" cy="1"/>
          </a:xfrm>
          <a:prstGeom prst="straightConnector1">
            <a:avLst/>
          </a:prstGeom>
          <a:noFill/>
          <a:ln cap="flat" cmpd="sng" w="152400">
            <a:solidFill>
              <a:srgbClr val="0076B9"/>
            </a:solidFill>
            <a:prstDash val="solid"/>
            <a:miter lim="400000"/>
            <a:headEnd len="sm" w="sm" type="none"/>
            <a:tailEnd len="sm" w="sm" type="none"/>
          </a:ln>
        </p:spPr>
      </p:cxnSp>
      <p:sp>
        <p:nvSpPr>
          <p:cNvPr id="462" name="Google Shape;462;p57"/>
          <p:cNvSpPr/>
          <p:nvPr/>
        </p:nvSpPr>
        <p:spPr>
          <a:xfrm rot="-5400000">
            <a:off x="1781336"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63" name="Google Shape;463;p57"/>
          <p:cNvSpPr/>
          <p:nvPr/>
        </p:nvSpPr>
        <p:spPr>
          <a:xfrm rot="-5400000">
            <a:off x="5680178"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64" name="Google Shape;464;p57"/>
          <p:cNvSpPr/>
          <p:nvPr/>
        </p:nvSpPr>
        <p:spPr>
          <a:xfrm rot="-5400000">
            <a:off x="9579020"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65" name="Google Shape;465;p57"/>
          <p:cNvSpPr/>
          <p:nvPr/>
        </p:nvSpPr>
        <p:spPr>
          <a:xfrm rot="-5400000">
            <a:off x="13477861" y="7968029"/>
            <a:ext cx="1327118"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66" name="Google Shape;466;p57"/>
          <p:cNvSpPr/>
          <p:nvPr/>
        </p:nvSpPr>
        <p:spPr>
          <a:xfrm rot="-5400000">
            <a:off x="17376705" y="7968029"/>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67" name="Google Shape;467;p57"/>
          <p:cNvSpPr/>
          <p:nvPr/>
        </p:nvSpPr>
        <p:spPr>
          <a:xfrm rot="-5400000">
            <a:off x="21275545" y="7870581"/>
            <a:ext cx="1327119" cy="1327118"/>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68" name="Google Shape;468;p57"/>
          <p:cNvSpPr txBox="1"/>
          <p:nvPr/>
        </p:nvSpPr>
        <p:spPr>
          <a:xfrm>
            <a:off x="2201128"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0</a:t>
            </a:r>
            <a:endParaRPr/>
          </a:p>
        </p:txBody>
      </p:sp>
      <p:sp>
        <p:nvSpPr>
          <p:cNvPr id="469" name="Google Shape;469;p57"/>
          <p:cNvSpPr txBox="1"/>
          <p:nvPr/>
        </p:nvSpPr>
        <p:spPr>
          <a:xfrm>
            <a:off x="6099970"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1</a:t>
            </a:r>
            <a:endParaRPr/>
          </a:p>
        </p:txBody>
      </p:sp>
      <p:sp>
        <p:nvSpPr>
          <p:cNvPr id="470" name="Google Shape;470;p57"/>
          <p:cNvSpPr txBox="1"/>
          <p:nvPr/>
        </p:nvSpPr>
        <p:spPr>
          <a:xfrm>
            <a:off x="10000933"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2</a:t>
            </a:r>
            <a:endParaRPr/>
          </a:p>
        </p:txBody>
      </p:sp>
      <p:sp>
        <p:nvSpPr>
          <p:cNvPr id="471" name="Google Shape;471;p57"/>
          <p:cNvSpPr txBox="1"/>
          <p:nvPr/>
        </p:nvSpPr>
        <p:spPr>
          <a:xfrm>
            <a:off x="13938934" y="83061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3</a:t>
            </a:r>
            <a:endParaRPr/>
          </a:p>
        </p:txBody>
      </p:sp>
      <p:sp>
        <p:nvSpPr>
          <p:cNvPr id="472" name="Google Shape;472;p57"/>
          <p:cNvSpPr txBox="1"/>
          <p:nvPr/>
        </p:nvSpPr>
        <p:spPr>
          <a:xfrm>
            <a:off x="17809195" y="83061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4</a:t>
            </a:r>
            <a:endParaRPr/>
          </a:p>
        </p:txBody>
      </p:sp>
      <p:sp>
        <p:nvSpPr>
          <p:cNvPr id="473" name="Google Shape;473;p57"/>
          <p:cNvSpPr txBox="1"/>
          <p:nvPr/>
        </p:nvSpPr>
        <p:spPr>
          <a:xfrm>
            <a:off x="21765198" y="8232027"/>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5</a:t>
            </a:r>
            <a:endParaRPr/>
          </a:p>
        </p:txBody>
      </p:sp>
      <p:cxnSp>
        <p:nvCxnSpPr>
          <p:cNvPr id="474" name="Google Shape;474;p57"/>
          <p:cNvCxnSpPr/>
          <p:nvPr/>
        </p:nvCxnSpPr>
        <p:spPr>
          <a:xfrm>
            <a:off x="9235400" y="6805163"/>
            <a:ext cx="5913200" cy="1"/>
          </a:xfrm>
          <a:prstGeom prst="straightConnector1">
            <a:avLst/>
          </a:prstGeom>
          <a:noFill/>
          <a:ln cap="rnd" cmpd="sng" w="50800">
            <a:solidFill>
              <a:srgbClr val="000000"/>
            </a:solidFill>
            <a:prstDash val="dashDot"/>
            <a:miter lim="400000"/>
            <a:headEnd len="sm" w="sm" type="none"/>
            <a:tailEnd len="sm" w="sm" type="none"/>
          </a:ln>
        </p:spPr>
      </p:cxnSp>
      <p:grpSp>
        <p:nvGrpSpPr>
          <p:cNvPr id="475" name="Google Shape;475;p57"/>
          <p:cNvGrpSpPr/>
          <p:nvPr/>
        </p:nvGrpSpPr>
        <p:grpSpPr>
          <a:xfrm>
            <a:off x="19379932" y="405300"/>
            <a:ext cx="4635914" cy="350124"/>
            <a:chOff x="-1" y="0"/>
            <a:chExt cx="4635913" cy="350122"/>
          </a:xfrm>
        </p:grpSpPr>
        <p:cxnSp>
          <p:nvCxnSpPr>
            <p:cNvPr id="476" name="Google Shape;476;p57"/>
            <p:cNvCxnSpPr/>
            <p:nvPr/>
          </p:nvCxnSpPr>
          <p:spPr>
            <a:xfrm>
              <a:off x="204813" y="175060"/>
              <a:ext cx="4147522" cy="1"/>
            </a:xfrm>
            <a:prstGeom prst="straightConnector1">
              <a:avLst/>
            </a:prstGeom>
            <a:noFill/>
            <a:ln cap="flat" cmpd="sng" w="63500">
              <a:solidFill>
                <a:srgbClr val="0076B9"/>
              </a:solidFill>
              <a:prstDash val="solid"/>
              <a:miter lim="400000"/>
              <a:headEnd len="sm" w="sm" type="none"/>
              <a:tailEnd len="sm" w="sm" type="none"/>
            </a:ln>
          </p:spPr>
        </p:cxnSp>
        <p:grpSp>
          <p:nvGrpSpPr>
            <p:cNvPr id="477" name="Google Shape;477;p57"/>
            <p:cNvGrpSpPr/>
            <p:nvPr/>
          </p:nvGrpSpPr>
          <p:grpSpPr>
            <a:xfrm>
              <a:off x="-1" y="0"/>
              <a:ext cx="4635913" cy="350122"/>
              <a:chOff x="0" y="0"/>
              <a:chExt cx="4635912" cy="350121"/>
            </a:xfrm>
          </p:grpSpPr>
          <p:sp>
            <p:nvSpPr>
              <p:cNvPr id="478" name="Google Shape;478;p57"/>
              <p:cNvSpPr/>
              <p:nvPr/>
            </p:nvSpPr>
            <p:spPr>
              <a:xfrm rot="-5400000">
                <a:off x="-1" y="0"/>
                <a:ext cx="350121"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79" name="Google Shape;479;p57"/>
              <p:cNvSpPr/>
              <p:nvPr/>
            </p:nvSpPr>
            <p:spPr>
              <a:xfrm rot="-5400000">
                <a:off x="857158"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80" name="Google Shape;480;p57"/>
              <p:cNvSpPr/>
              <p:nvPr/>
            </p:nvSpPr>
            <p:spPr>
              <a:xfrm rot="-5400000">
                <a:off x="1714317"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81" name="Google Shape;481;p57"/>
              <p:cNvSpPr/>
              <p:nvPr/>
            </p:nvSpPr>
            <p:spPr>
              <a:xfrm rot="-5400000">
                <a:off x="2571475"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82" name="Google Shape;482;p57"/>
              <p:cNvSpPr/>
              <p:nvPr/>
            </p:nvSpPr>
            <p:spPr>
              <a:xfrm rot="-5400000">
                <a:off x="3428634"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483" name="Google Shape;483;p57"/>
              <p:cNvSpPr/>
              <p:nvPr/>
            </p:nvSpPr>
            <p:spPr>
              <a:xfrm rot="-5400000">
                <a:off x="4285791" y="0"/>
                <a:ext cx="350120" cy="350120"/>
              </a:xfrm>
              <a:prstGeom prst="ellipse">
                <a:avLst/>
              </a:prstGeom>
              <a:solidFill>
                <a:srgbClr val="000000"/>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30"/>
          <p:cNvSpPr txBox="1"/>
          <p:nvPr/>
        </p:nvSpPr>
        <p:spPr>
          <a:xfrm>
            <a:off x="10422792" y="4881192"/>
            <a:ext cx="11998200" cy="17184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8900"/>
              <a:buFont typeface="Arial"/>
              <a:buNone/>
            </a:pPr>
            <a:r>
              <a:rPr b="0" i="0" lang="en-US" sz="8900" u="none" cap="none" strike="noStrike">
                <a:solidFill>
                  <a:srgbClr val="000000"/>
                </a:solidFill>
                <a:latin typeface="Arial"/>
                <a:ea typeface="Arial"/>
                <a:cs typeface="Arial"/>
                <a:sym typeface="Arial"/>
              </a:rPr>
              <a:t>transport.</a:t>
            </a:r>
            <a:r>
              <a:rPr b="1" i="0" lang="en-US" sz="8900" u="none" cap="none" strike="noStrike">
                <a:solidFill>
                  <a:srgbClr val="000000"/>
                </a:solidFill>
                <a:latin typeface="Arial"/>
                <a:ea typeface="Arial"/>
                <a:cs typeface="Arial"/>
                <a:sym typeface="Arial"/>
              </a:rPr>
              <a:t>data.gouv</a:t>
            </a:r>
            <a:r>
              <a:rPr b="0" i="1" lang="en-US" sz="8900" u="none" cap="none" strike="noStrike">
                <a:solidFill>
                  <a:srgbClr val="000000"/>
                </a:solidFill>
                <a:latin typeface="Arial"/>
                <a:ea typeface="Arial"/>
                <a:cs typeface="Arial"/>
                <a:sym typeface="Arial"/>
              </a:rPr>
              <a:t>.fr</a:t>
            </a:r>
            <a:endParaRPr/>
          </a:p>
        </p:txBody>
      </p:sp>
      <p:pic>
        <p:nvPicPr>
          <p:cNvPr descr="Image" id="131" name="Google Shape;131;p30"/>
          <p:cNvPicPr preferRelativeResize="0"/>
          <p:nvPr/>
        </p:nvPicPr>
        <p:blipFill rotWithShape="1">
          <a:blip r:embed="rId3">
            <a:alphaModFix/>
          </a:blip>
          <a:srcRect b="0" l="0" r="0" t="0"/>
          <a:stretch/>
        </p:blipFill>
        <p:spPr>
          <a:xfrm>
            <a:off x="7578473" y="4985101"/>
            <a:ext cx="2565770" cy="1510598"/>
          </a:xfrm>
          <a:prstGeom prst="rect">
            <a:avLst/>
          </a:prstGeom>
          <a:noFill/>
          <a:ln>
            <a:noFill/>
          </a:ln>
        </p:spPr>
      </p:pic>
      <p:sp>
        <p:nvSpPr>
          <p:cNvPr id="132" name="Google Shape;132;p30"/>
          <p:cNvSpPr txBox="1"/>
          <p:nvPr/>
        </p:nvSpPr>
        <p:spPr>
          <a:xfrm>
            <a:off x="10735667" y="6750374"/>
            <a:ext cx="13268700" cy="28989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Améliorer l’information voyageur partout en France grâce à l’ouverture des données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31"/>
          <p:cNvSpPr txBox="1"/>
          <p:nvPr/>
        </p:nvSpPr>
        <p:spPr>
          <a:xfrm>
            <a:off x="398200" y="327700"/>
            <a:ext cx="2516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Organisation</a:t>
            </a:r>
            <a:endParaRPr/>
          </a:p>
        </p:txBody>
      </p:sp>
      <p:sp>
        <p:nvSpPr>
          <p:cNvPr id="138" name="Google Shape;138;p31"/>
          <p:cNvSpPr txBox="1"/>
          <p:nvPr/>
        </p:nvSpPr>
        <p:spPr>
          <a:xfrm>
            <a:off x="398200" y="2543975"/>
            <a:ext cx="22943400" cy="9811500"/>
          </a:xfrm>
          <a:prstGeom prst="rect">
            <a:avLst/>
          </a:prstGeom>
          <a:noFill/>
          <a:ln>
            <a:noFill/>
          </a:ln>
        </p:spPr>
        <p:txBody>
          <a:bodyPr anchorCtr="0" anchor="t" bIns="91425" lIns="91425" spcFirstLastPara="1" rIns="91425" wrap="square" tIns="91425">
            <a:noAutofit/>
          </a:bodyPr>
          <a:lstStyle/>
          <a:p>
            <a:pPr indent="-533400" lvl="0" marL="457200" rtl="0" algn="l">
              <a:lnSpc>
                <a:spcPct val="115000"/>
              </a:lnSpc>
              <a:spcBef>
                <a:spcPts val="600"/>
              </a:spcBef>
              <a:spcAft>
                <a:spcPts val="0"/>
              </a:spcAft>
              <a:buSzPts val="4800"/>
              <a:buChar char="●"/>
            </a:pPr>
            <a:r>
              <a:rPr b="1" lang="en-US" sz="4800">
                <a:solidFill>
                  <a:srgbClr val="212121"/>
                </a:solidFill>
                <a:latin typeface="Helvetica Neue"/>
                <a:ea typeface="Helvetica Neue"/>
                <a:cs typeface="Helvetica Neue"/>
                <a:sym typeface="Helvetica Neue"/>
              </a:rPr>
              <a:t>Elaboration de la loi </a:t>
            </a:r>
            <a:r>
              <a:rPr lang="en-US" sz="4800">
                <a:solidFill>
                  <a:srgbClr val="212121"/>
                </a:solidFill>
                <a:latin typeface="Helvetica Neue Light"/>
                <a:ea typeface="Helvetica Neue Light"/>
                <a:cs typeface="Helvetica Neue Light"/>
                <a:sym typeface="Helvetica Neue Light"/>
              </a:rPr>
              <a:t>: Ministère chargé des transports, AFIMB (aujourd’hui la MINT)</a:t>
            </a:r>
            <a:endParaRPr sz="4800">
              <a:solidFill>
                <a:srgbClr val="212121"/>
              </a:solidFill>
              <a:latin typeface="Helvetica Neue Light"/>
              <a:ea typeface="Helvetica Neue Light"/>
              <a:cs typeface="Helvetica Neue Light"/>
              <a:sym typeface="Helvetica Neue Light"/>
            </a:endParaRPr>
          </a:p>
          <a:p>
            <a:pPr indent="0" lvl="0" marL="0" rtl="0" algn="l">
              <a:lnSpc>
                <a:spcPct val="115000"/>
              </a:lnSpc>
              <a:spcBef>
                <a:spcPts val="600"/>
              </a:spcBef>
              <a:spcAft>
                <a:spcPts val="0"/>
              </a:spcAft>
              <a:buNone/>
            </a:pPr>
            <a:r>
              <a:t/>
            </a:r>
            <a:endParaRPr sz="4800">
              <a:solidFill>
                <a:srgbClr val="212121"/>
              </a:solidFill>
              <a:latin typeface="Helvetica Neue Light"/>
              <a:ea typeface="Helvetica Neue Light"/>
              <a:cs typeface="Helvetica Neue Light"/>
              <a:sym typeface="Helvetica Neue Light"/>
            </a:endParaRPr>
          </a:p>
          <a:p>
            <a:pPr indent="-533400" lvl="0" marL="457200" rtl="0" algn="l">
              <a:lnSpc>
                <a:spcPct val="115000"/>
              </a:lnSpc>
              <a:spcBef>
                <a:spcPts val="600"/>
              </a:spcBef>
              <a:spcAft>
                <a:spcPts val="0"/>
              </a:spcAft>
              <a:buClr>
                <a:srgbClr val="212121"/>
              </a:buClr>
              <a:buSzPts val="4800"/>
              <a:buFont typeface="Helvetica Neue Light"/>
              <a:buChar char="●"/>
            </a:pPr>
            <a:r>
              <a:rPr b="1" lang="en-US" sz="4800">
                <a:solidFill>
                  <a:srgbClr val="212121"/>
                </a:solidFill>
                <a:latin typeface="Helvetica Neue"/>
                <a:ea typeface="Helvetica Neue"/>
                <a:cs typeface="Helvetica Neue"/>
                <a:sym typeface="Helvetica Neue"/>
              </a:rPr>
              <a:t>Conception de la plateforme et animation de la politique open data dans les transports</a:t>
            </a:r>
            <a:r>
              <a:rPr lang="en-US" sz="4800">
                <a:solidFill>
                  <a:srgbClr val="212121"/>
                </a:solidFill>
                <a:latin typeface="Helvetica Neue Light"/>
                <a:ea typeface="Helvetica Neue Light"/>
                <a:cs typeface="Helvetica Neue Light"/>
                <a:sym typeface="Helvetica Neue Light"/>
              </a:rPr>
              <a:t> : Etalab + beta.gouv.fr (DINSIC)</a:t>
            </a:r>
            <a:endParaRPr sz="4800">
              <a:solidFill>
                <a:srgbClr val="212121"/>
              </a:solidFill>
              <a:latin typeface="Helvetica Neue Light"/>
              <a:ea typeface="Helvetica Neue Light"/>
              <a:cs typeface="Helvetica Neue Light"/>
              <a:sym typeface="Helvetica Neue Light"/>
            </a:endParaRPr>
          </a:p>
          <a:p>
            <a:pPr indent="0" lvl="0" marL="0" rtl="0" algn="l">
              <a:lnSpc>
                <a:spcPct val="115000"/>
              </a:lnSpc>
              <a:spcBef>
                <a:spcPts val="600"/>
              </a:spcBef>
              <a:spcAft>
                <a:spcPts val="0"/>
              </a:spcAft>
              <a:buNone/>
            </a:pPr>
            <a:r>
              <a:t/>
            </a:r>
            <a:endParaRPr sz="4800">
              <a:solidFill>
                <a:srgbClr val="212121"/>
              </a:solidFill>
              <a:latin typeface="Helvetica Neue Light"/>
              <a:ea typeface="Helvetica Neue Light"/>
              <a:cs typeface="Helvetica Neue Light"/>
              <a:sym typeface="Helvetica Neue Light"/>
            </a:endParaRPr>
          </a:p>
          <a:p>
            <a:pPr indent="-533400" lvl="0" marL="457200" rtl="0" algn="l">
              <a:lnSpc>
                <a:spcPct val="115000"/>
              </a:lnSpc>
              <a:spcBef>
                <a:spcPts val="600"/>
              </a:spcBef>
              <a:spcAft>
                <a:spcPts val="0"/>
              </a:spcAft>
              <a:buClr>
                <a:srgbClr val="212121"/>
              </a:buClr>
              <a:buSzPts val="4800"/>
              <a:buFont typeface="Helvetica Neue Light"/>
              <a:buChar char="●"/>
            </a:pPr>
            <a:r>
              <a:rPr b="1" lang="en-US" sz="4800">
                <a:solidFill>
                  <a:srgbClr val="212121"/>
                </a:solidFill>
                <a:latin typeface="Helvetica Neue"/>
                <a:ea typeface="Helvetica Neue"/>
                <a:cs typeface="Helvetica Neue"/>
                <a:sym typeface="Helvetica Neue"/>
              </a:rPr>
              <a:t>Autorités de transport</a:t>
            </a:r>
            <a:r>
              <a:rPr lang="en-US" sz="4800">
                <a:solidFill>
                  <a:srgbClr val="212121"/>
                </a:solidFill>
                <a:latin typeface="Helvetica Neue Light"/>
                <a:ea typeface="Helvetica Neue Light"/>
                <a:cs typeface="Helvetica Neue Light"/>
                <a:sym typeface="Helvetica Neue Light"/>
              </a:rPr>
              <a:t> : régions et autorités organisatrices de la mobilité</a:t>
            </a:r>
            <a:endParaRPr sz="4800">
              <a:solidFill>
                <a:srgbClr val="212121"/>
              </a:solidFill>
              <a:latin typeface="Helvetica Neue Light"/>
              <a:ea typeface="Helvetica Neue Light"/>
              <a:cs typeface="Helvetica Neue Light"/>
              <a:sym typeface="Helvetica Neue Light"/>
            </a:endParaRPr>
          </a:p>
          <a:p>
            <a:pPr indent="0" lvl="0" marL="0" rtl="0" algn="l">
              <a:lnSpc>
                <a:spcPct val="115000"/>
              </a:lnSpc>
              <a:spcBef>
                <a:spcPts val="600"/>
              </a:spcBef>
              <a:spcAft>
                <a:spcPts val="0"/>
              </a:spcAft>
              <a:buNone/>
            </a:pPr>
            <a:r>
              <a:t/>
            </a:r>
            <a:endParaRPr sz="4800">
              <a:solidFill>
                <a:srgbClr val="212121"/>
              </a:solidFill>
              <a:latin typeface="Helvetica Neue Light"/>
              <a:ea typeface="Helvetica Neue Light"/>
              <a:cs typeface="Helvetica Neue Light"/>
              <a:sym typeface="Helvetica Neue Light"/>
            </a:endParaRPr>
          </a:p>
          <a:p>
            <a:pPr indent="-533400" lvl="0" marL="457200" rtl="0" algn="l">
              <a:lnSpc>
                <a:spcPct val="115000"/>
              </a:lnSpc>
              <a:spcBef>
                <a:spcPts val="600"/>
              </a:spcBef>
              <a:spcAft>
                <a:spcPts val="0"/>
              </a:spcAft>
              <a:buClr>
                <a:srgbClr val="212121"/>
              </a:buClr>
              <a:buSzPts val="4800"/>
              <a:buFont typeface="Helvetica Neue Light"/>
              <a:buChar char="●"/>
            </a:pPr>
            <a:r>
              <a:rPr b="1" lang="en-US" sz="4800">
                <a:solidFill>
                  <a:srgbClr val="212121"/>
                </a:solidFill>
                <a:latin typeface="Helvetica Neue"/>
                <a:ea typeface="Helvetica Neue"/>
                <a:cs typeface="Helvetica Neue"/>
                <a:sym typeface="Helvetica Neue"/>
              </a:rPr>
              <a:t>Une autorité de régulation</a:t>
            </a:r>
            <a:r>
              <a:rPr lang="en-US" sz="4800">
                <a:solidFill>
                  <a:srgbClr val="212121"/>
                </a:solidFill>
                <a:latin typeface="Helvetica Neue Light"/>
                <a:ea typeface="Helvetica Neue Light"/>
                <a:cs typeface="Helvetica Neue Light"/>
                <a:sym typeface="Helvetica Neue Light"/>
              </a:rPr>
              <a:t> : l’ARAFER</a:t>
            </a:r>
            <a:endParaRPr sz="4800">
              <a:solidFill>
                <a:srgbClr val="212121"/>
              </a:solidFill>
              <a:latin typeface="Helvetica Neue Light"/>
              <a:ea typeface="Helvetica Neue Light"/>
              <a:cs typeface="Helvetica Neue Light"/>
              <a:sym typeface="Helvetica Neue Light"/>
            </a:endParaRPr>
          </a:p>
          <a:p>
            <a:pPr indent="0" lvl="0" marL="0" rtl="0" algn="l">
              <a:lnSpc>
                <a:spcPct val="115000"/>
              </a:lnSpc>
              <a:spcBef>
                <a:spcPts val="600"/>
              </a:spcBef>
              <a:spcAft>
                <a:spcPts val="0"/>
              </a:spcAft>
              <a:buNone/>
            </a:pPr>
            <a:r>
              <a:t/>
            </a:r>
            <a:endParaRPr b="1" sz="3600">
              <a:solidFill>
                <a:srgbClr val="212121"/>
              </a:solidFill>
              <a:latin typeface="Roboto"/>
              <a:ea typeface="Roboto"/>
              <a:cs typeface="Roboto"/>
              <a:sym typeface="Roboto"/>
            </a:endParaRPr>
          </a:p>
          <a:p>
            <a:pPr indent="0" lvl="0" marL="0" rtl="0" algn="ctr">
              <a:lnSpc>
                <a:spcPct val="115000"/>
              </a:lnSpc>
              <a:spcBef>
                <a:spcPts val="600"/>
              </a:spcBef>
              <a:spcAft>
                <a:spcPts val="600"/>
              </a:spcAft>
              <a:buNone/>
            </a:pPr>
            <a:r>
              <a:t/>
            </a:r>
            <a:endParaRPr i="1" sz="4800">
              <a:solidFill>
                <a:srgbClr val="0076B9"/>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descr="Image" id="143" name="Google Shape;143;p32"/>
          <p:cNvPicPr preferRelativeResize="0"/>
          <p:nvPr/>
        </p:nvPicPr>
        <p:blipFill rotWithShape="1">
          <a:blip r:embed="rId3">
            <a:alphaModFix/>
          </a:blip>
          <a:srcRect b="0" l="0" r="0" t="0"/>
          <a:stretch/>
        </p:blipFill>
        <p:spPr>
          <a:xfrm>
            <a:off x="10205410" y="3611321"/>
            <a:ext cx="3973180" cy="7051189"/>
          </a:xfrm>
          <a:prstGeom prst="rect">
            <a:avLst/>
          </a:prstGeom>
          <a:noFill/>
          <a:ln>
            <a:noFill/>
          </a:ln>
        </p:spPr>
      </p:pic>
      <p:sp>
        <p:nvSpPr>
          <p:cNvPr id="144" name="Google Shape;144;p32"/>
          <p:cNvSpPr txBox="1"/>
          <p:nvPr/>
        </p:nvSpPr>
        <p:spPr>
          <a:xfrm>
            <a:off x="-268892" y="19690756"/>
            <a:ext cx="7309868" cy="1844676"/>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FFFFFF"/>
              </a:buClr>
              <a:buSzPts val="5000"/>
              <a:buFont typeface="Arial"/>
              <a:buNone/>
            </a:pPr>
            <a:r>
              <a:rPr b="1" i="0" lang="en-US" sz="5000" u="none" cap="none" strike="noStrike">
                <a:solidFill>
                  <a:srgbClr val="FFFFFF"/>
                </a:solidFill>
                <a:latin typeface="Arial"/>
                <a:ea typeface="Arial"/>
                <a:cs typeface="Arial"/>
                <a:sym typeface="Arial"/>
              </a:rPr>
              <a:t>Plan du réseau IRIGO</a:t>
            </a:r>
            <a:endParaRPr/>
          </a:p>
          <a:p>
            <a:pPr indent="0" lvl="0" marL="0" marR="0" rtl="0" algn="l">
              <a:lnSpc>
                <a:spcPct val="100000"/>
              </a:lnSpc>
              <a:spcBef>
                <a:spcPts val="0"/>
              </a:spcBef>
              <a:spcAft>
                <a:spcPts val="0"/>
              </a:spcAft>
              <a:buClr>
                <a:srgbClr val="FFFFFF"/>
              </a:buClr>
              <a:buSzPts val="5000"/>
              <a:buFont typeface="Arial"/>
              <a:buNone/>
            </a:pPr>
            <a:r>
              <a:rPr b="1" i="0" lang="en-US" sz="5000" u="none" cap="none" strike="noStrike">
                <a:solidFill>
                  <a:srgbClr val="FFFFFF"/>
                </a:solidFill>
                <a:latin typeface="Arial"/>
                <a:ea typeface="Arial"/>
                <a:cs typeface="Arial"/>
                <a:sym typeface="Arial"/>
              </a:rPr>
              <a:t>Angers-Loire Métropole</a:t>
            </a:r>
            <a:endParaRPr/>
          </a:p>
        </p:txBody>
      </p:sp>
      <p:pic>
        <p:nvPicPr>
          <p:cNvPr descr="IMG_2270.PNG" id="145" name="Google Shape;145;p32"/>
          <p:cNvPicPr preferRelativeResize="0"/>
          <p:nvPr/>
        </p:nvPicPr>
        <p:blipFill rotWithShape="1">
          <a:blip r:embed="rId4">
            <a:alphaModFix/>
          </a:blip>
          <a:srcRect b="0" l="0" r="0" t="0"/>
          <a:stretch/>
        </p:blipFill>
        <p:spPr>
          <a:xfrm>
            <a:off x="10205410" y="3610717"/>
            <a:ext cx="3973180" cy="7052396"/>
          </a:xfrm>
          <a:prstGeom prst="rect">
            <a:avLst/>
          </a:prstGeom>
          <a:noFill/>
          <a:ln>
            <a:noFill/>
          </a:ln>
        </p:spPr>
      </p:pic>
      <p:sp>
        <p:nvSpPr>
          <p:cNvPr id="146" name="Google Shape;146;p32"/>
          <p:cNvSpPr txBox="1"/>
          <p:nvPr/>
        </p:nvSpPr>
        <p:spPr>
          <a:xfrm>
            <a:off x="19565845" y="11124605"/>
            <a:ext cx="155576" cy="494208"/>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454545"/>
              </a:buClr>
              <a:buSzPts val="1200"/>
              <a:buFont typeface="Helvetica Neue"/>
              <a:buNone/>
            </a:pPr>
            <a:r>
              <a:t/>
            </a:r>
            <a:endParaRPr b="0" i="0" sz="1200" u="none" cap="none" strike="noStrike">
              <a:solidFill>
                <a:srgbClr val="454545"/>
              </a:solidFill>
              <a:latin typeface="Helvetica Neue"/>
              <a:ea typeface="Helvetica Neue"/>
              <a:cs typeface="Helvetica Neue"/>
              <a:sym typeface="Helvetica Neue"/>
            </a:endParaRPr>
          </a:p>
        </p:txBody>
      </p:sp>
      <p:pic>
        <p:nvPicPr>
          <p:cNvPr descr="Image" id="147" name="Google Shape;147;p32"/>
          <p:cNvPicPr preferRelativeResize="0"/>
          <p:nvPr/>
        </p:nvPicPr>
        <p:blipFill rotWithShape="1">
          <a:blip r:embed="rId5">
            <a:alphaModFix/>
          </a:blip>
          <a:srcRect b="0" l="0" r="0" t="0"/>
          <a:stretch/>
        </p:blipFill>
        <p:spPr>
          <a:xfrm rot="-989">
            <a:off x="9914731" y="2503946"/>
            <a:ext cx="4554406" cy="95479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33"/>
          <p:cNvSpPr txBox="1"/>
          <p:nvPr/>
        </p:nvSpPr>
        <p:spPr>
          <a:xfrm>
            <a:off x="-268892" y="19690756"/>
            <a:ext cx="7309868" cy="1844676"/>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FFFFFF"/>
              </a:buClr>
              <a:buSzPts val="5000"/>
              <a:buFont typeface="Arial"/>
              <a:buNone/>
            </a:pPr>
            <a:r>
              <a:rPr b="1" i="0" lang="en-US" sz="5000" u="none" cap="none" strike="noStrike">
                <a:solidFill>
                  <a:srgbClr val="FFFFFF"/>
                </a:solidFill>
                <a:latin typeface="Arial"/>
                <a:ea typeface="Arial"/>
                <a:cs typeface="Arial"/>
                <a:sym typeface="Arial"/>
              </a:rPr>
              <a:t>Plan du réseau IRIGO</a:t>
            </a:r>
            <a:endParaRPr/>
          </a:p>
          <a:p>
            <a:pPr indent="0" lvl="0" marL="0" marR="0" rtl="0" algn="l">
              <a:lnSpc>
                <a:spcPct val="100000"/>
              </a:lnSpc>
              <a:spcBef>
                <a:spcPts val="0"/>
              </a:spcBef>
              <a:spcAft>
                <a:spcPts val="0"/>
              </a:spcAft>
              <a:buClr>
                <a:srgbClr val="FFFFFF"/>
              </a:buClr>
              <a:buSzPts val="5000"/>
              <a:buFont typeface="Arial"/>
              <a:buNone/>
            </a:pPr>
            <a:r>
              <a:rPr b="1" i="0" lang="en-US" sz="5000" u="none" cap="none" strike="noStrike">
                <a:solidFill>
                  <a:srgbClr val="FFFFFF"/>
                </a:solidFill>
                <a:latin typeface="Arial"/>
                <a:ea typeface="Arial"/>
                <a:cs typeface="Arial"/>
                <a:sym typeface="Arial"/>
              </a:rPr>
              <a:t>Angers-Loire Métropole</a:t>
            </a:r>
            <a:endParaRPr/>
          </a:p>
        </p:txBody>
      </p:sp>
      <p:sp>
        <p:nvSpPr>
          <p:cNvPr id="153" name="Google Shape;153;p33"/>
          <p:cNvSpPr txBox="1"/>
          <p:nvPr/>
        </p:nvSpPr>
        <p:spPr>
          <a:xfrm>
            <a:off x="19565845" y="11124605"/>
            <a:ext cx="155576" cy="494208"/>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454545"/>
              </a:buClr>
              <a:buSzPts val="1200"/>
              <a:buFont typeface="Helvetica Neue"/>
              <a:buNone/>
            </a:pPr>
            <a:r>
              <a:t/>
            </a:r>
            <a:endParaRPr b="0" i="0" sz="1200" u="none" cap="none" strike="noStrike">
              <a:solidFill>
                <a:srgbClr val="454545"/>
              </a:solidFill>
              <a:latin typeface="Helvetica Neue"/>
              <a:ea typeface="Helvetica Neue"/>
              <a:cs typeface="Helvetica Neue"/>
              <a:sym typeface="Helvetica Neue"/>
            </a:endParaRPr>
          </a:p>
        </p:txBody>
      </p:sp>
      <p:pic>
        <p:nvPicPr>
          <p:cNvPr descr="Screenshot 2019-04-19 at 15.45.35.png" id="154" name="Google Shape;154;p33"/>
          <p:cNvPicPr preferRelativeResize="0"/>
          <p:nvPr/>
        </p:nvPicPr>
        <p:blipFill rotWithShape="1">
          <a:blip r:embed="rId3">
            <a:alphaModFix/>
          </a:blip>
          <a:srcRect b="0" l="0" r="0" t="0"/>
          <a:stretch/>
        </p:blipFill>
        <p:spPr>
          <a:xfrm>
            <a:off x="1093480" y="828235"/>
            <a:ext cx="22762851" cy="1214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Image" id="159" name="Google Shape;159;p34"/>
          <p:cNvPicPr preferRelativeResize="0"/>
          <p:nvPr/>
        </p:nvPicPr>
        <p:blipFill rotWithShape="1">
          <a:blip r:embed="rId3">
            <a:alphaModFix/>
          </a:blip>
          <a:srcRect b="0" l="0" r="0" t="0"/>
          <a:stretch/>
        </p:blipFill>
        <p:spPr>
          <a:xfrm>
            <a:off x="10074818" y="3661487"/>
            <a:ext cx="4234506" cy="7516250"/>
          </a:xfrm>
          <a:prstGeom prst="rect">
            <a:avLst/>
          </a:prstGeom>
          <a:noFill/>
          <a:ln>
            <a:noFill/>
          </a:ln>
        </p:spPr>
      </p:pic>
      <p:pic>
        <p:nvPicPr>
          <p:cNvPr descr="Image" id="160" name="Google Shape;160;p34"/>
          <p:cNvPicPr preferRelativeResize="0"/>
          <p:nvPr/>
        </p:nvPicPr>
        <p:blipFill rotWithShape="1">
          <a:blip r:embed="rId4">
            <a:alphaModFix/>
          </a:blip>
          <a:srcRect b="0" l="0" r="0" t="0"/>
          <a:stretch/>
        </p:blipFill>
        <p:spPr>
          <a:xfrm>
            <a:off x="10066810" y="3641625"/>
            <a:ext cx="4234506" cy="7516247"/>
          </a:xfrm>
          <a:prstGeom prst="rect">
            <a:avLst/>
          </a:prstGeom>
          <a:noFill/>
          <a:ln>
            <a:noFill/>
          </a:ln>
        </p:spPr>
      </p:pic>
      <p:pic>
        <p:nvPicPr>
          <p:cNvPr descr="Image" id="161" name="Google Shape;161;p34"/>
          <p:cNvPicPr preferRelativeResize="0"/>
          <p:nvPr/>
        </p:nvPicPr>
        <p:blipFill rotWithShape="1">
          <a:blip r:embed="rId5">
            <a:alphaModFix/>
          </a:blip>
          <a:srcRect b="0" l="0" r="0" t="0"/>
          <a:stretch/>
        </p:blipFill>
        <p:spPr>
          <a:xfrm>
            <a:off x="10066881" y="3641750"/>
            <a:ext cx="4234364" cy="7515997"/>
          </a:xfrm>
          <a:prstGeom prst="rect">
            <a:avLst/>
          </a:prstGeom>
          <a:noFill/>
          <a:ln>
            <a:noFill/>
          </a:ln>
        </p:spPr>
      </p:pic>
      <p:pic>
        <p:nvPicPr>
          <p:cNvPr descr="Image" id="162" name="Google Shape;162;p34"/>
          <p:cNvPicPr preferRelativeResize="0"/>
          <p:nvPr/>
        </p:nvPicPr>
        <p:blipFill rotWithShape="1">
          <a:blip r:embed="rId6">
            <a:alphaModFix/>
          </a:blip>
          <a:srcRect b="0" l="0" r="0" t="0"/>
          <a:stretch/>
        </p:blipFill>
        <p:spPr>
          <a:xfrm rot="-989">
            <a:off x="9753423" y="2456891"/>
            <a:ext cx="4877154" cy="102246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5"/>
          <p:cNvSpPr txBox="1"/>
          <p:nvPr/>
        </p:nvSpPr>
        <p:spPr>
          <a:xfrm>
            <a:off x="740140" y="2473282"/>
            <a:ext cx="10088162" cy="1362076"/>
          </a:xfrm>
          <a:prstGeom prst="rect">
            <a:avLst/>
          </a:prstGeom>
          <a:noFill/>
          <a:ln>
            <a:noFill/>
          </a:ln>
        </p:spPr>
        <p:txBody>
          <a:bodyPr anchorCtr="0" anchor="t" bIns="71425" lIns="71425" spcFirstLastPara="1" rIns="71425" wrap="square" tIns="71425">
            <a:noAutofit/>
          </a:bodyPr>
          <a:lstStyle/>
          <a:p>
            <a:pPr indent="228600" lvl="1"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Le Point d’accès national aux données de transport</a:t>
            </a:r>
            <a:endParaRPr/>
          </a:p>
        </p:txBody>
      </p:sp>
      <p:sp>
        <p:nvSpPr>
          <p:cNvPr id="168" name="Google Shape;168;p35"/>
          <p:cNvSpPr txBox="1"/>
          <p:nvPr/>
        </p:nvSpPr>
        <p:spPr>
          <a:xfrm>
            <a:off x="931393" y="830159"/>
            <a:ext cx="10268504" cy="1503892"/>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7600"/>
              <a:buFont typeface="Arial"/>
              <a:buNone/>
            </a:pPr>
            <a:r>
              <a:rPr b="0" i="0" lang="en-US" sz="7600" u="none" cap="none" strike="noStrike">
                <a:solidFill>
                  <a:srgbClr val="000000"/>
                </a:solidFill>
                <a:latin typeface="Arial"/>
                <a:ea typeface="Arial"/>
                <a:cs typeface="Arial"/>
                <a:sym typeface="Arial"/>
              </a:rPr>
              <a:t>transport.</a:t>
            </a:r>
            <a:r>
              <a:rPr b="1" i="0" lang="en-US" sz="7600" u="none" cap="none" strike="noStrike">
                <a:solidFill>
                  <a:srgbClr val="000000"/>
                </a:solidFill>
                <a:latin typeface="Arial"/>
                <a:ea typeface="Arial"/>
                <a:cs typeface="Arial"/>
                <a:sym typeface="Arial"/>
              </a:rPr>
              <a:t>data.gouv</a:t>
            </a:r>
            <a:r>
              <a:rPr b="0" i="1" lang="en-US" sz="7600" u="none" cap="none" strike="noStrike">
                <a:solidFill>
                  <a:srgbClr val="000000"/>
                </a:solidFill>
                <a:latin typeface="Arial"/>
                <a:ea typeface="Arial"/>
                <a:cs typeface="Arial"/>
                <a:sym typeface="Arial"/>
              </a:rPr>
              <a:t>.fr</a:t>
            </a:r>
            <a:endParaRPr/>
          </a:p>
        </p:txBody>
      </p:sp>
      <p:grpSp>
        <p:nvGrpSpPr>
          <p:cNvPr id="169" name="Google Shape;169;p35"/>
          <p:cNvGrpSpPr/>
          <p:nvPr/>
        </p:nvGrpSpPr>
        <p:grpSpPr>
          <a:xfrm>
            <a:off x="12561817" y="1730573"/>
            <a:ext cx="10583631" cy="10254855"/>
            <a:chOff x="57593" y="0"/>
            <a:chExt cx="10583628" cy="10254854"/>
          </a:xfrm>
        </p:grpSpPr>
        <p:pic>
          <p:nvPicPr>
            <p:cNvPr descr="Screenshot 2019-04-19 at 14.47.32.png" id="170" name="Google Shape;170;p35"/>
            <p:cNvPicPr preferRelativeResize="0"/>
            <p:nvPr/>
          </p:nvPicPr>
          <p:blipFill rotWithShape="1">
            <a:blip r:embed="rId3">
              <a:alphaModFix/>
            </a:blip>
            <a:srcRect b="0" l="0" r="0" t="0"/>
            <a:stretch/>
          </p:blipFill>
          <p:spPr>
            <a:xfrm>
              <a:off x="102376" y="0"/>
              <a:ext cx="10489354" cy="5912316"/>
            </a:xfrm>
            <a:prstGeom prst="rect">
              <a:avLst/>
            </a:prstGeom>
            <a:noFill/>
            <a:ln>
              <a:noFill/>
            </a:ln>
          </p:spPr>
        </p:pic>
        <p:pic>
          <p:nvPicPr>
            <p:cNvPr descr="Screenshot 2019-04-19 at 14.47.38.png" id="171" name="Google Shape;171;p35"/>
            <p:cNvPicPr preferRelativeResize="0"/>
            <p:nvPr/>
          </p:nvPicPr>
          <p:blipFill rotWithShape="1">
            <a:blip r:embed="rId4">
              <a:alphaModFix/>
            </a:blip>
            <a:srcRect b="0" l="0" r="0" t="0"/>
            <a:stretch/>
          </p:blipFill>
          <p:spPr>
            <a:xfrm>
              <a:off x="57593" y="5907599"/>
              <a:ext cx="10583628" cy="4347255"/>
            </a:xfrm>
            <a:prstGeom prst="rect">
              <a:avLst/>
            </a:prstGeom>
            <a:noFill/>
            <a:ln>
              <a:noFill/>
            </a:ln>
          </p:spPr>
        </p:pic>
      </p:grpSp>
      <p:sp>
        <p:nvSpPr>
          <p:cNvPr id="172" name="Google Shape;172;p35"/>
          <p:cNvSpPr txBox="1"/>
          <p:nvPr/>
        </p:nvSpPr>
        <p:spPr>
          <a:xfrm>
            <a:off x="740140" y="5403942"/>
            <a:ext cx="10088162" cy="6429376"/>
          </a:xfrm>
          <a:prstGeom prst="rect">
            <a:avLst/>
          </a:prstGeom>
          <a:noFill/>
          <a:ln>
            <a:noFill/>
          </a:ln>
        </p:spPr>
        <p:txBody>
          <a:bodyPr anchorCtr="0" anchor="t" bIns="71425" lIns="71425" spcFirstLastPara="1" rIns="71425" wrap="square" tIns="71425">
            <a:noAutofit/>
          </a:bodyPr>
          <a:lstStyle/>
          <a:p>
            <a:pPr indent="-500062" lvl="1" marL="944562" marR="0" rtl="0" algn="l">
              <a:lnSpc>
                <a:spcPct val="100000"/>
              </a:lnSpc>
              <a:spcBef>
                <a:spcPts val="0"/>
              </a:spcBef>
              <a:spcAft>
                <a:spcPts val="0"/>
              </a:spcAft>
              <a:buClr>
                <a:srgbClr val="000000"/>
              </a:buClr>
              <a:buSzPts val="3400"/>
              <a:buFont typeface="Arial"/>
              <a:buChar char="•"/>
            </a:pPr>
            <a:r>
              <a:rPr b="1" i="0" lang="en-US" sz="3400" u="none" cap="none" strike="noStrike">
                <a:solidFill>
                  <a:srgbClr val="000000"/>
                </a:solidFill>
                <a:latin typeface="Arial"/>
                <a:ea typeface="Arial"/>
                <a:cs typeface="Arial"/>
                <a:sym typeface="Arial"/>
              </a:rPr>
              <a:t>Comprendre les besoins, les craintes et les espoirs</a:t>
            </a:r>
            <a:r>
              <a:rPr b="0" i="0" lang="en-US" sz="3400" u="none" cap="none" strike="noStrike">
                <a:solidFill>
                  <a:srgbClr val="000000"/>
                </a:solidFill>
                <a:latin typeface="Arial"/>
                <a:ea typeface="Arial"/>
                <a:cs typeface="Arial"/>
                <a:sym typeface="Arial"/>
              </a:rPr>
              <a:t> des producteurs et réutilisateurs de données.</a:t>
            </a:r>
            <a:endParaRPr/>
          </a:p>
          <a:p>
            <a:pPr indent="-284162" lvl="1" marL="944562"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a:p>
            <a:pPr indent="-500062" lvl="1" marL="944562" marR="0" rtl="0" algn="l">
              <a:lnSpc>
                <a:spcPct val="100000"/>
              </a:lnSpc>
              <a:spcBef>
                <a:spcPts val="0"/>
              </a:spcBef>
              <a:spcAft>
                <a:spcPts val="0"/>
              </a:spcAft>
              <a:buClr>
                <a:srgbClr val="000000"/>
              </a:buClr>
              <a:buSzPts val="3400"/>
              <a:buFont typeface="Arial"/>
              <a:buChar char="•"/>
            </a:pPr>
            <a:r>
              <a:rPr b="1" i="0" lang="en-US" sz="3400" u="none" cap="none" strike="noStrike">
                <a:solidFill>
                  <a:srgbClr val="000000"/>
                </a:solidFill>
                <a:latin typeface="Arial"/>
                <a:ea typeface="Arial"/>
                <a:cs typeface="Arial"/>
                <a:sym typeface="Arial"/>
              </a:rPr>
              <a:t>Sensibiliser et accompagner les producteurs</a:t>
            </a:r>
            <a:r>
              <a:rPr b="0" i="0" lang="en-US" sz="3400" u="none" cap="none" strike="noStrike">
                <a:solidFill>
                  <a:srgbClr val="000000"/>
                </a:solidFill>
                <a:latin typeface="Arial"/>
                <a:ea typeface="Arial"/>
                <a:cs typeface="Arial"/>
                <a:sym typeface="Arial"/>
              </a:rPr>
              <a:t> de données pour accélérer leur ouverture.</a:t>
            </a:r>
            <a:endParaRPr/>
          </a:p>
          <a:p>
            <a:pPr indent="-284162" lvl="1" marL="944562"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a:p>
            <a:pPr indent="-500062" lvl="1" marL="944562" marR="0" rtl="0" algn="l">
              <a:lnSpc>
                <a:spcPct val="100000"/>
              </a:lnSpc>
              <a:spcBef>
                <a:spcPts val="0"/>
              </a:spcBef>
              <a:spcAft>
                <a:spcPts val="0"/>
              </a:spcAft>
              <a:buClr>
                <a:srgbClr val="000000"/>
              </a:buClr>
              <a:buSzPts val="3400"/>
              <a:buFont typeface="Arial"/>
              <a:buChar char="•"/>
            </a:pPr>
            <a:r>
              <a:rPr b="0" i="0" lang="en-US" sz="3400" u="none" cap="none" strike="noStrike">
                <a:solidFill>
                  <a:srgbClr val="000000"/>
                </a:solidFill>
                <a:latin typeface="Arial"/>
                <a:ea typeface="Arial"/>
                <a:cs typeface="Arial"/>
                <a:sym typeface="Arial"/>
              </a:rPr>
              <a:t>Permettre aux réutilisateurs de </a:t>
            </a:r>
            <a:r>
              <a:rPr b="1" i="0" lang="en-US" sz="3400" u="none" cap="none" strike="noStrike">
                <a:solidFill>
                  <a:srgbClr val="000000"/>
                </a:solidFill>
                <a:latin typeface="Arial"/>
                <a:ea typeface="Arial"/>
                <a:cs typeface="Arial"/>
                <a:sym typeface="Arial"/>
              </a:rPr>
              <a:t>déployer facilement leur service d’information voyageur dans de nouveaux territoires</a:t>
            </a:r>
            <a:r>
              <a:rPr b="0" i="0" lang="en-US" sz="3400" u="none" cap="none" strike="noStrike">
                <a:solidFill>
                  <a:srgbClr val="000000"/>
                </a:solidFill>
                <a:latin typeface="Arial"/>
                <a:ea typeface="Arial"/>
                <a:cs typeface="Arial"/>
                <a:sym typeface="Arial"/>
              </a:rPr>
              <a:t>.</a:t>
            </a:r>
            <a:endParaRPr/>
          </a:p>
        </p:txBody>
      </p:sp>
      <p:sp>
        <p:nvSpPr>
          <p:cNvPr id="173" name="Google Shape;173;p35"/>
          <p:cNvSpPr txBox="1"/>
          <p:nvPr/>
        </p:nvSpPr>
        <p:spPr>
          <a:xfrm>
            <a:off x="740140" y="4400117"/>
            <a:ext cx="10088162" cy="752476"/>
          </a:xfrm>
          <a:prstGeom prst="rect">
            <a:avLst/>
          </a:prstGeom>
          <a:noFill/>
          <a:ln>
            <a:noFill/>
          </a:ln>
        </p:spPr>
        <p:txBody>
          <a:bodyPr anchorCtr="0" anchor="t" bIns="71425" lIns="71425" spcFirstLastPara="1" rIns="71425" wrap="square" tIns="71425">
            <a:noAutofit/>
          </a:bodyPr>
          <a:lstStyle/>
          <a:p>
            <a:pPr indent="228600" lvl="1" marL="0" marR="0" rtl="0" algn="l">
              <a:lnSpc>
                <a:spcPct val="100000"/>
              </a:lnSpc>
              <a:spcBef>
                <a:spcPts val="0"/>
              </a:spcBef>
              <a:spcAft>
                <a:spcPts val="0"/>
              </a:spcAft>
              <a:buClr>
                <a:srgbClr val="000000"/>
              </a:buClr>
              <a:buSzPts val="3600"/>
              <a:buFont typeface="Arial"/>
              <a:buNone/>
            </a:pPr>
            <a:r>
              <a:rPr b="1" i="0" lang="en-US" sz="3600" u="sng" cap="none" strike="noStrike">
                <a:solidFill>
                  <a:srgbClr val="000000"/>
                </a:solidFill>
                <a:latin typeface="Arial"/>
                <a:ea typeface="Arial"/>
                <a:cs typeface="Arial"/>
                <a:sym typeface="Arial"/>
              </a:rPr>
              <a:t>3 missions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