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13716000" cx="24384000"/>
  <p:notesSz cx="6858000" cy="9144000"/>
  <p:embeddedFontLst>
    <p:embeddedFont>
      <p:font typeface="Roboto"/>
      <p:regular r:id="rId42"/>
      <p:bold r:id="rId43"/>
      <p:italic r:id="rId44"/>
      <p:boldItalic r:id="rId45"/>
    </p:embeddedFont>
    <p:embeddedFont>
      <p:font typeface="Helvetica Neue"/>
      <p:regular r:id="rId46"/>
      <p:bold r:id="rId47"/>
      <p:italic r:id="rId48"/>
      <p:boldItalic r:id="rId49"/>
    </p:embeddedFont>
    <p:embeddedFont>
      <p:font typeface="Helvetica Neue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regular.fntdata"/><Relationship Id="rId41" Type="http://schemas.openxmlformats.org/officeDocument/2006/relationships/slide" Target="slides/slide36.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HelveticaNeue-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bold.fntdata"/><Relationship Id="rId50" Type="http://schemas.openxmlformats.org/officeDocument/2006/relationships/font" Target="fonts/HelveticaNeueLight-regular.fntdata"/><Relationship Id="rId53" Type="http://schemas.openxmlformats.org/officeDocument/2006/relationships/font" Target="fonts/HelveticaNeueLight-boldItalic.fntdata"/><Relationship Id="rId52" Type="http://schemas.openxmlformats.org/officeDocument/2006/relationships/font" Target="fonts/HelveticaNeue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cd57e14a9_0_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5cd57e14a9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cd57e14a9_0_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5cd57e14a9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cd57e14a9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5cd57e14a9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cd57e14a9_0_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 l’on change l’identifiant d’un arrêt, il faut aussi le changer dans d’autres fichiers</a:t>
            </a:r>
            <a:endParaRPr/>
          </a:p>
        </p:txBody>
      </p:sp>
      <p:sp>
        <p:nvSpPr>
          <p:cNvPr id="136" name="Google Shape;136;g5cd57e14a9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cd643f89f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5cd643f89f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cd643f89f_0_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5cd643f89f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cd643f89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peut utiliser Excel pour une meilleure lisibilité</a:t>
            </a:r>
            <a:endParaRPr/>
          </a:p>
        </p:txBody>
      </p:sp>
      <p:sp>
        <p:nvSpPr>
          <p:cNvPr id="155" name="Google Shape;155;g5cd643f89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cd643f89f_0_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peut utiliser Excel pour une meilleure lisibilité</a:t>
            </a:r>
            <a:endParaRPr/>
          </a:p>
        </p:txBody>
      </p:sp>
      <p:sp>
        <p:nvSpPr>
          <p:cNvPr id="161" name="Google Shape;161;g5cd643f89f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cd643f89f_0_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5cd643f89f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cd643f89f_0_1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5cd643f89f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b8d97a8af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g5b8d97a8af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cd643f89f_0_10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5cd643f89f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cd57e14a9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5cd57e14a9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cd643f89f_0_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5cd643f89f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cd643f89f_0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5cd643f89f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cd643f89f_0_1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5cd643f89f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cd643f89f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5cd643f89f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c9f11ef08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5c9f11ef0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c9f11ef08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5c9f11ef08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c9f11ef08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5c9f11ef08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5c9f11ef0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5c9f11ef0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cd57e14a9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5cd57e14a9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cd57e14a9_0_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5cd57e14a9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cd57e14a9_0_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5cd57e14a9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cd643f89f_0_1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5cd643f89f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cd643f89f_0_1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5cd643f89f_0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cd643f89f_0_1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5cd643f89f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b8d97a8af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5b8d97a8af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cd57e14a9_0_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5cd57e14a9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cd57e14a9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5cd57e14a9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cd57e14a9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Diffuser les fiches horaires sur des applications</a:t>
            </a:r>
            <a:endParaRPr/>
          </a:p>
        </p:txBody>
      </p:sp>
      <p:sp>
        <p:nvSpPr>
          <p:cNvPr id="93" name="Google Shape;93;g5cd57e14a9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cd57e14a9_0_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5cd57e14a9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cd643f89f_0_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5cd643f89f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cd57e14a9_0_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5cd57e14a9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showMasterSp="0"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4833937" y="2303859"/>
            <a:ext cx="14716126" cy="4643438"/>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1200"/>
              <a:buFont typeface="Times New Roman"/>
              <a:buNone/>
              <a:defRPr>
                <a:latin typeface="Times New Roman"/>
                <a:ea typeface="Times New Roman"/>
                <a:cs typeface="Times New Roman"/>
                <a:sym typeface="Times New Roman"/>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2" name="Google Shape;12;p2"/>
          <p:cNvSpPr txBox="1"/>
          <p:nvPr>
            <p:ph idx="1" type="body"/>
          </p:nvPr>
        </p:nvSpPr>
        <p:spPr>
          <a:xfrm>
            <a:off x="4833937" y="7090171"/>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3" name="Google Shape;13;p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3" name="Shape 43"/>
        <p:cNvGrpSpPr/>
        <p:nvPr/>
      </p:nvGrpSpPr>
      <p:grpSpPr>
        <a:xfrm>
          <a:off x="0" y="0"/>
          <a:ext cx="0" cy="0"/>
          <a:chOff x="0" y="0"/>
          <a:chExt cx="0" cy="0"/>
        </a:xfrm>
      </p:grpSpPr>
      <p:sp>
        <p:nvSpPr>
          <p:cNvPr id="44" name="Google Shape;44;p11"/>
          <p:cNvSpPr/>
          <p:nvPr>
            <p:ph idx="2" type="pic"/>
          </p:nvPr>
        </p:nvSpPr>
        <p:spPr>
          <a:xfrm>
            <a:off x="12495609" y="7161609"/>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5" name="Google Shape;45;p11"/>
          <p:cNvSpPr/>
          <p:nvPr>
            <p:ph idx="3" type="pic"/>
          </p:nvPr>
        </p:nvSpPr>
        <p:spPr>
          <a:xfrm>
            <a:off x="12495609" y="1250156"/>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6" name="Google Shape;46;p11"/>
          <p:cNvSpPr/>
          <p:nvPr>
            <p:ph idx="4" type="pic"/>
          </p:nvPr>
        </p:nvSpPr>
        <p:spPr>
          <a:xfrm>
            <a:off x="4387453" y="1250156"/>
            <a:ext cx="7500938" cy="1121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7" name="Google Shape;47;p1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8" name="Shape 48"/>
        <p:cNvGrpSpPr/>
        <p:nvPr/>
      </p:nvGrpSpPr>
      <p:grpSpPr>
        <a:xfrm>
          <a:off x="0" y="0"/>
          <a:ext cx="0" cy="0"/>
          <a:chOff x="0" y="0"/>
          <a:chExt cx="0" cy="0"/>
        </a:xfrm>
      </p:grpSpPr>
      <p:sp>
        <p:nvSpPr>
          <p:cNvPr id="49" name="Google Shape;49;p12"/>
          <p:cNvSpPr txBox="1"/>
          <p:nvPr>
            <p:ph idx="1" type="body"/>
          </p:nvPr>
        </p:nvSpPr>
        <p:spPr>
          <a:xfrm>
            <a:off x="4833937" y="8947546"/>
            <a:ext cx="14716126" cy="647701"/>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0" name="Google Shape;50;p12"/>
          <p:cNvSpPr txBox="1"/>
          <p:nvPr>
            <p:ph idx="2" type="body"/>
          </p:nvPr>
        </p:nvSpPr>
        <p:spPr>
          <a:xfrm>
            <a:off x="4833937" y="5997575"/>
            <a:ext cx="14716126" cy="863601"/>
          </a:xfrm>
          <a:prstGeom prst="rect">
            <a:avLst/>
          </a:prstGeom>
          <a:noFill/>
          <a:ln>
            <a:noFill/>
          </a:ln>
        </p:spPr>
        <p:txBody>
          <a:bodyPr anchorCtr="0" anchor="ctr"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1" name="Google Shape;51;p1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2" name="Shape 52"/>
        <p:cNvGrpSpPr/>
        <p:nvPr/>
      </p:nvGrpSpPr>
      <p:grpSpPr>
        <a:xfrm>
          <a:off x="0" y="0"/>
          <a:ext cx="0" cy="0"/>
          <a:chOff x="0" y="0"/>
          <a:chExt cx="0" cy="0"/>
        </a:xfrm>
      </p:grpSpPr>
      <p:sp>
        <p:nvSpPr>
          <p:cNvPr id="53" name="Google Shape;53;p13"/>
          <p:cNvSpPr/>
          <p:nvPr>
            <p:ph idx="2" type="pic"/>
          </p:nvPr>
        </p:nvSpPr>
        <p:spPr>
          <a:xfrm>
            <a:off x="3047999" y="0"/>
            <a:ext cx="18288001"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54" name="Google Shape;54;p13"/>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tx">
  <p:cSld name="TITLE_AND_BODY">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5" name="Shape 15"/>
        <p:cNvGrpSpPr/>
        <p:nvPr/>
      </p:nvGrpSpPr>
      <p:grpSpPr>
        <a:xfrm>
          <a:off x="0" y="0"/>
          <a:ext cx="0" cy="0"/>
          <a:chOff x="0" y="0"/>
          <a:chExt cx="0" cy="0"/>
        </a:xfrm>
      </p:grpSpPr>
      <p:sp>
        <p:nvSpPr>
          <p:cNvPr id="16" name="Google Shape;16;p4"/>
          <p:cNvSpPr/>
          <p:nvPr>
            <p:ph idx="2" type="pic"/>
          </p:nvPr>
        </p:nvSpPr>
        <p:spPr>
          <a:xfrm>
            <a:off x="5334000" y="946546"/>
            <a:ext cx="13716002" cy="83046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17" name="Google Shape;17;p4"/>
          <p:cNvSpPr txBox="1"/>
          <p:nvPr>
            <p:ph type="title"/>
          </p:nvPr>
        </p:nvSpPr>
        <p:spPr>
          <a:xfrm>
            <a:off x="4833937" y="9447609"/>
            <a:ext cx="14716126" cy="2000251"/>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4"/>
          <p:cNvSpPr txBox="1"/>
          <p:nvPr>
            <p:ph idx="1" type="body"/>
          </p:nvPr>
        </p:nvSpPr>
        <p:spPr>
          <a:xfrm>
            <a:off x="4833937" y="11465718"/>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9" name="Google Shape;19;p4"/>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0" name="Shape 20"/>
        <p:cNvGrpSpPr/>
        <p:nvPr/>
      </p:nvGrpSpPr>
      <p:grpSpPr>
        <a:xfrm>
          <a:off x="0" y="0"/>
          <a:ext cx="0" cy="0"/>
          <a:chOff x="0" y="0"/>
          <a:chExt cx="0" cy="0"/>
        </a:xfrm>
      </p:grpSpPr>
      <p:sp>
        <p:nvSpPr>
          <p:cNvPr id="21" name="Google Shape;21;p5"/>
          <p:cNvSpPr txBox="1"/>
          <p:nvPr>
            <p:ph type="title"/>
          </p:nvPr>
        </p:nvSpPr>
        <p:spPr>
          <a:xfrm>
            <a:off x="4833937" y="4536281"/>
            <a:ext cx="14716126" cy="4643438"/>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5"/>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3" name="Shape 23"/>
        <p:cNvGrpSpPr/>
        <p:nvPr/>
      </p:nvGrpSpPr>
      <p:grpSpPr>
        <a:xfrm>
          <a:off x="0" y="0"/>
          <a:ext cx="0" cy="0"/>
          <a:chOff x="0" y="0"/>
          <a:chExt cx="0" cy="0"/>
        </a:xfrm>
      </p:grpSpPr>
      <p:sp>
        <p:nvSpPr>
          <p:cNvPr id="24" name="Google Shape;24;p6"/>
          <p:cNvSpPr/>
          <p:nvPr>
            <p:ph idx="2" type="pic"/>
          </p:nvPr>
        </p:nvSpPr>
        <p:spPr>
          <a:xfrm>
            <a:off x="12495609" y="892968"/>
            <a:ext cx="7500938" cy="1155501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25" name="Google Shape;25;p6"/>
          <p:cNvSpPr txBox="1"/>
          <p:nvPr>
            <p:ph type="title"/>
          </p:nvPr>
        </p:nvSpPr>
        <p:spPr>
          <a:xfrm>
            <a:off x="4387453" y="892968"/>
            <a:ext cx="7500938" cy="5607845"/>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6"/>
          <p:cNvSpPr txBox="1"/>
          <p:nvPr>
            <p:ph idx="1" type="body"/>
          </p:nvPr>
        </p:nvSpPr>
        <p:spPr>
          <a:xfrm>
            <a:off x="4387453" y="6643687"/>
            <a:ext cx="7500938" cy="5786438"/>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27" name="Google Shape;27;p6"/>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8" name="Shape 28"/>
        <p:cNvGrpSpPr/>
        <p:nvPr/>
      </p:nvGrpSpPr>
      <p:grpSpPr>
        <a:xfrm>
          <a:off x="0" y="0"/>
          <a:ext cx="0" cy="0"/>
          <a:chOff x="0" y="0"/>
          <a:chExt cx="0" cy="0"/>
        </a:xfrm>
      </p:grpSpPr>
      <p:sp>
        <p:nvSpPr>
          <p:cNvPr id="29" name="Google Shape;29;p7"/>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7"/>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1" name="Shape 31"/>
        <p:cNvGrpSpPr/>
        <p:nvPr/>
      </p:nvGrpSpPr>
      <p:grpSpPr>
        <a:xfrm>
          <a:off x="0" y="0"/>
          <a:ext cx="0" cy="0"/>
          <a:chOff x="0" y="0"/>
          <a:chExt cx="0" cy="0"/>
        </a:xfrm>
      </p:grpSpPr>
      <p:sp>
        <p:nvSpPr>
          <p:cNvPr id="32" name="Google Shape;32;p8"/>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8"/>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4" name="Google Shape;34;p8"/>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5" name="Shape 35"/>
        <p:cNvGrpSpPr/>
        <p:nvPr/>
      </p:nvGrpSpPr>
      <p:grpSpPr>
        <a:xfrm>
          <a:off x="0" y="0"/>
          <a:ext cx="0" cy="0"/>
          <a:chOff x="0" y="0"/>
          <a:chExt cx="0" cy="0"/>
        </a:xfrm>
      </p:grpSpPr>
      <p:sp>
        <p:nvSpPr>
          <p:cNvPr id="36" name="Google Shape;36;p9"/>
          <p:cNvSpPr/>
          <p:nvPr>
            <p:ph idx="2" type="pic"/>
          </p:nvPr>
        </p:nvSpPr>
        <p:spPr>
          <a:xfrm>
            <a:off x="12495609" y="3643312"/>
            <a:ext cx="7500938" cy="88403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37" name="Google Shape;37;p9"/>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9"/>
          <p:cNvSpPr txBox="1"/>
          <p:nvPr>
            <p:ph idx="1" type="body"/>
          </p:nvPr>
        </p:nvSpPr>
        <p:spPr>
          <a:xfrm>
            <a:off x="4387453" y="3643312"/>
            <a:ext cx="7500938" cy="8840392"/>
          </a:xfrm>
          <a:prstGeom prst="rect">
            <a:avLst/>
          </a:prstGeom>
          <a:noFill/>
          <a:ln>
            <a:noFill/>
          </a:ln>
        </p:spPr>
        <p:txBody>
          <a:bodyPr anchorCtr="0" anchor="ctr" bIns="71425" lIns="71425" spcFirstLastPara="1" rIns="71425" wrap="square" tIns="71425">
            <a:noAutofit/>
          </a:bodyPr>
          <a:lstStyle>
            <a:lvl1pPr indent="-578485" lvl="0" marL="457200" algn="l">
              <a:lnSpc>
                <a:spcPct val="100000"/>
              </a:lnSpc>
              <a:spcBef>
                <a:spcPts val="4500"/>
              </a:spcBef>
              <a:spcAft>
                <a:spcPts val="0"/>
              </a:spcAft>
              <a:buClr>
                <a:srgbClr val="000000"/>
              </a:buClr>
              <a:buSzPts val="5510"/>
              <a:buFont typeface="Helvetica Neue"/>
              <a:buChar char="•"/>
              <a:defRPr sz="3800"/>
            </a:lvl1pPr>
            <a:lvl2pPr indent="-578485" lvl="1" marL="914400" algn="l">
              <a:lnSpc>
                <a:spcPct val="100000"/>
              </a:lnSpc>
              <a:spcBef>
                <a:spcPts val="4500"/>
              </a:spcBef>
              <a:spcAft>
                <a:spcPts val="0"/>
              </a:spcAft>
              <a:buClr>
                <a:srgbClr val="000000"/>
              </a:buClr>
              <a:buSzPts val="5510"/>
              <a:buFont typeface="Helvetica Neue"/>
              <a:buChar char="•"/>
              <a:defRPr sz="3800"/>
            </a:lvl2pPr>
            <a:lvl3pPr indent="-578485" lvl="2" marL="1371600" algn="l">
              <a:lnSpc>
                <a:spcPct val="100000"/>
              </a:lnSpc>
              <a:spcBef>
                <a:spcPts val="4500"/>
              </a:spcBef>
              <a:spcAft>
                <a:spcPts val="0"/>
              </a:spcAft>
              <a:buClr>
                <a:srgbClr val="000000"/>
              </a:buClr>
              <a:buSzPts val="5510"/>
              <a:buFont typeface="Helvetica Neue"/>
              <a:buChar char="•"/>
              <a:defRPr sz="3800"/>
            </a:lvl3pPr>
            <a:lvl4pPr indent="-578485" lvl="3" marL="1828800" algn="l">
              <a:lnSpc>
                <a:spcPct val="100000"/>
              </a:lnSpc>
              <a:spcBef>
                <a:spcPts val="4500"/>
              </a:spcBef>
              <a:spcAft>
                <a:spcPts val="0"/>
              </a:spcAft>
              <a:buClr>
                <a:srgbClr val="000000"/>
              </a:buClr>
              <a:buSzPts val="5510"/>
              <a:buFont typeface="Helvetica Neue"/>
              <a:buChar char="•"/>
              <a:defRPr sz="3800"/>
            </a:lvl4pPr>
            <a:lvl5pPr indent="-578485" lvl="4" marL="2286000" algn="l">
              <a:lnSpc>
                <a:spcPct val="100000"/>
              </a:lnSpc>
              <a:spcBef>
                <a:spcPts val="4500"/>
              </a:spcBef>
              <a:spcAft>
                <a:spcPts val="0"/>
              </a:spcAft>
              <a:buClr>
                <a:srgbClr val="000000"/>
              </a:buClr>
              <a:buSzPts val="5510"/>
              <a:buFont typeface="Helvetica Neue"/>
              <a:buChar char="•"/>
              <a:defRPr sz="38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9" name="Google Shape;39;p9"/>
          <p:cNvSpPr txBox="1"/>
          <p:nvPr>
            <p:ph idx="12" type="sldNum"/>
          </p:nvPr>
        </p:nvSpPr>
        <p:spPr>
          <a:xfrm>
            <a:off x="11954103" y="13073062"/>
            <a:ext cx="466269" cy="473076"/>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0" name="Shape 40"/>
        <p:cNvGrpSpPr/>
        <p:nvPr/>
      </p:nvGrpSpPr>
      <p:grpSpPr>
        <a:xfrm>
          <a:off x="0" y="0"/>
          <a:ext cx="0" cy="0"/>
          <a:chOff x="0" y="0"/>
          <a:chExt cx="0" cy="0"/>
        </a:xfrm>
      </p:grpSpPr>
      <p:sp>
        <p:nvSpPr>
          <p:cNvPr id="41" name="Google Shape;41;p10"/>
          <p:cNvSpPr txBox="1"/>
          <p:nvPr>
            <p:ph idx="1" type="body"/>
          </p:nvPr>
        </p:nvSpPr>
        <p:spPr>
          <a:xfrm>
            <a:off x="4387453" y="1785937"/>
            <a:ext cx="15609095" cy="10144126"/>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42" name="Google Shape;42;p10"/>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p:nvPr/>
        </p:nvSpPr>
        <p:spPr>
          <a:xfrm>
            <a:off x="84755" y="67425"/>
            <a:ext cx="24214491" cy="13581150"/>
          </a:xfrm>
          <a:prstGeom prst="rect">
            <a:avLst/>
          </a:prstGeom>
          <a:noFill/>
          <a:ln cap="flat" cmpd="sng" w="165100">
            <a:solidFill>
              <a:srgbClr val="96195C"/>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8" name="Google Shape;8;p1"/>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633730" lvl="0" marL="457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indent="-633730" lvl="1" marL="914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indent="-633730" lvl="2" marL="1371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indent="-633730" lvl="3" marL="1828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indent="-633729" lvl="4" marL="22860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indent="-633729" lvl="5" marL="2743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indent="-633729" lvl="6" marL="3200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indent="-633729" lvl="7" marL="3657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indent="-633729" lvl="8" marL="4114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evelopers.google.com/transit/gtfs/reference/?hl=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6.png"/><Relationship Id="rId13" Type="http://schemas.openxmlformats.org/officeDocument/2006/relationships/image" Target="../media/image13.png"/><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2.png"/><Relationship Id="rId15" Type="http://schemas.openxmlformats.org/officeDocument/2006/relationships/image" Target="../media/image14.png"/><Relationship Id="rId14" Type="http://schemas.openxmlformats.org/officeDocument/2006/relationships/image" Target="../media/image9.png"/><Relationship Id="rId17" Type="http://schemas.openxmlformats.org/officeDocument/2006/relationships/image" Target="../media/image11.png"/><Relationship Id="rId16"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localisateur.org/ilocalisateur/rest/service/transpo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bit.ly/gtfs-drt" TargetMode="External"/><Relationship Id="rId4" Type="http://schemas.openxmlformats.org/officeDocument/2006/relationships/hyperlink" Target="http://bit.ly/gtfs-service-changes" TargetMode="External"/><Relationship Id="rId5" Type="http://schemas.openxmlformats.org/officeDocument/2006/relationships/hyperlink" Target="http://bit.ly/gtfs-pathways" TargetMode="External"/><Relationship Id="rId6" Type="http://schemas.openxmlformats.org/officeDocument/2006/relationships/hyperlink" Target="http://bit.ly/gtfs-vehicl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hyperlink" Target="https://junglebus.io/retour-sur-la-cartographie-daccr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youtube.com/watch?v=KXSI-iRuNfc" TargetMode="External"/><Relationship Id="rId4" Type="http://schemas.openxmlformats.org/officeDocument/2006/relationships/image" Target="../media/image25.jpg"/><Relationship Id="rId5" Type="http://schemas.openxmlformats.org/officeDocument/2006/relationships/hyperlink" Target="https://youtu.be/KXSI-iRuNfc"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medium.com/datactivist/pourquoi-et-comment-ouvrir-ses-donn%C3%A9es-de-transport-une-m%C3%A9thode-simple-en-3-%C3%A9tapes-d957f5921e5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hyperlink" Target="https://www.data.gouv.fr/fr/datasets/horaires-des-bus-de-digne-les-bai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nvSpPr>
        <p:spPr>
          <a:xfrm>
            <a:off x="9283930" y="4820330"/>
            <a:ext cx="11998200" cy="17184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lang="en-US" sz="8900"/>
              <a:t>Module 5</a:t>
            </a:r>
            <a:endParaRPr/>
          </a:p>
        </p:txBody>
      </p:sp>
      <p:sp>
        <p:nvSpPr>
          <p:cNvPr id="60" name="Google Shape;60;p14"/>
          <p:cNvSpPr txBox="1"/>
          <p:nvPr/>
        </p:nvSpPr>
        <p:spPr>
          <a:xfrm>
            <a:off x="9283925" y="6538725"/>
            <a:ext cx="13268700" cy="3735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4000"/>
              <a:buFont typeface="Arial"/>
              <a:buNone/>
            </a:pPr>
            <a:r>
              <a:rPr lang="en-US" sz="4000"/>
              <a:t>Les données statiques des lignes régulières de transport de voyageurs</a:t>
            </a:r>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Formation PAGOF – Ouverture des données de transport</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3 – 5 juillet 2019 – Tunis</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Ishan Bhojwani</a:t>
            </a:r>
            <a:endParaRPr b="1" sz="3000">
              <a:solidFill>
                <a:srgbClr val="5E5E5E"/>
              </a:solidFill>
            </a:endParaRPr>
          </a:p>
        </p:txBody>
      </p:sp>
      <p:pic>
        <p:nvPicPr>
          <p:cNvPr id="61" name="Google Shape;61;p14"/>
          <p:cNvPicPr preferRelativeResize="0"/>
          <p:nvPr/>
        </p:nvPicPr>
        <p:blipFill>
          <a:blip r:embed="rId3">
            <a:alphaModFix/>
          </a:blip>
          <a:stretch>
            <a:fillRect/>
          </a:stretch>
        </p:blipFill>
        <p:spPr>
          <a:xfrm>
            <a:off x="561475" y="11750825"/>
            <a:ext cx="2494550" cy="1581050"/>
          </a:xfrm>
          <a:prstGeom prst="rect">
            <a:avLst/>
          </a:prstGeom>
          <a:noFill/>
          <a:ln>
            <a:noFill/>
          </a:ln>
        </p:spPr>
      </p:pic>
      <p:pic>
        <p:nvPicPr>
          <p:cNvPr id="62" name="Google Shape;62;p14"/>
          <p:cNvPicPr preferRelativeResize="0"/>
          <p:nvPr/>
        </p:nvPicPr>
        <p:blipFill>
          <a:blip r:embed="rId4">
            <a:alphaModFix/>
          </a:blip>
          <a:stretch>
            <a:fillRect/>
          </a:stretch>
        </p:blipFill>
        <p:spPr>
          <a:xfrm>
            <a:off x="3056025" y="11750825"/>
            <a:ext cx="3952625" cy="158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nvSpPr>
        <p:spPr>
          <a:xfrm>
            <a:off x="398200" y="327700"/>
            <a:ext cx="25163400" cy="1641600"/>
          </a:xfrm>
          <a:prstGeom prst="rect">
            <a:avLst/>
          </a:prstGeom>
          <a:noFill/>
          <a:ln>
            <a:noFill/>
          </a:ln>
        </p:spPr>
        <p:txBody>
          <a:bodyPr anchorCtr="0" anchor="ctr" bIns="71425" lIns="71425" spcFirstLastPara="1" rIns="71425" wrap="square" tIns="71425">
            <a:noAutofit/>
          </a:bodyPr>
          <a:lstStyle/>
          <a:p>
            <a:pPr indent="0" lvl="0" marL="0" rtl="0" algn="l">
              <a:spcBef>
                <a:spcPts val="0"/>
              </a:spcBef>
              <a:spcAft>
                <a:spcPts val="0"/>
              </a:spcAft>
              <a:buClr>
                <a:schemeClr val="dk1"/>
              </a:buClr>
              <a:buSzPts val="8900"/>
              <a:buFont typeface="Arial"/>
              <a:buNone/>
            </a:pPr>
            <a:r>
              <a:rPr b="1" lang="en-US" sz="8900">
                <a:solidFill>
                  <a:schemeClr val="dk1"/>
                </a:solidFill>
              </a:rPr>
              <a:t>Standards/normes existants</a:t>
            </a:r>
            <a:endParaRPr b="1" sz="8900"/>
          </a:p>
        </p:txBody>
      </p:sp>
      <p:sp>
        <p:nvSpPr>
          <p:cNvPr id="121" name="Google Shape;121;p23"/>
          <p:cNvSpPr txBox="1"/>
          <p:nvPr/>
        </p:nvSpPr>
        <p:spPr>
          <a:xfrm>
            <a:off x="727350" y="2805550"/>
            <a:ext cx="22929300" cy="10356300"/>
          </a:xfrm>
          <a:prstGeom prst="rect">
            <a:avLst/>
          </a:prstGeom>
          <a:noFill/>
          <a:ln>
            <a:noFill/>
          </a:ln>
        </p:spPr>
        <p:txBody>
          <a:bodyPr anchorCtr="0" anchor="t" bIns="91425" lIns="91425" spcFirstLastPara="1" rIns="91425" wrap="square" tIns="91425">
            <a:noAutofit/>
          </a:bodyPr>
          <a:lstStyle/>
          <a:p>
            <a:pPr indent="-533400" lvl="0" marL="457200" rtl="0" algn="l">
              <a:lnSpc>
                <a:spcPct val="150000"/>
              </a:lnSpc>
              <a:spcBef>
                <a:spcPts val="0"/>
              </a:spcBef>
              <a:spcAft>
                <a:spcPts val="0"/>
              </a:spcAft>
              <a:buSzPts val="4800"/>
              <a:buFont typeface="Helvetica Neue"/>
              <a:buChar char="●"/>
            </a:pPr>
            <a:r>
              <a:rPr b="1" lang="en-US" sz="4800">
                <a:highlight>
                  <a:srgbClr val="FCE5CD"/>
                </a:highlight>
                <a:latin typeface="Helvetica Neue"/>
                <a:ea typeface="Helvetica Neue"/>
                <a:cs typeface="Helvetica Neue"/>
                <a:sym typeface="Helvetica Neue"/>
              </a:rPr>
              <a:t>GTFS</a:t>
            </a:r>
            <a:r>
              <a:rPr lang="en-US" sz="4800">
                <a:highlight>
                  <a:srgbClr val="FCE5CD"/>
                </a:highlight>
                <a:latin typeface="Helvetica Neue"/>
                <a:ea typeface="Helvetica Neue"/>
                <a:cs typeface="Helvetica Neue"/>
                <a:sym typeface="Helvetica Neue"/>
              </a:rPr>
              <a:t> : le plus utilisé par les producteurs et les réutilisateurs dans le monde</a:t>
            </a:r>
            <a:endParaRPr sz="4800">
              <a:highlight>
                <a:srgbClr val="FCE5CD"/>
              </a:highlight>
              <a:latin typeface="Helvetica Neue"/>
              <a:ea typeface="Helvetica Neue"/>
              <a:cs typeface="Helvetica Neue"/>
              <a:sym typeface="Helvetica Neue"/>
            </a:endParaRPr>
          </a:p>
          <a:p>
            <a:pPr indent="-533400" lvl="0" marL="457200" rtl="0" algn="l">
              <a:lnSpc>
                <a:spcPct val="150000"/>
              </a:lnSpc>
              <a:spcBef>
                <a:spcPts val="0"/>
              </a:spcBef>
              <a:spcAft>
                <a:spcPts val="0"/>
              </a:spcAft>
              <a:buSzPts val="4800"/>
              <a:buFont typeface="Helvetica Neue"/>
              <a:buChar char="●"/>
            </a:pPr>
            <a:r>
              <a:rPr b="1" lang="en-US" sz="4800">
                <a:latin typeface="Helvetica Neue"/>
                <a:ea typeface="Helvetica Neue"/>
                <a:cs typeface="Helvetica Neue"/>
                <a:sym typeface="Helvetica Neue"/>
              </a:rPr>
              <a:t>TRIDENT, NEPTUNE </a:t>
            </a:r>
            <a:r>
              <a:rPr lang="en-US" sz="4800">
                <a:latin typeface="Helvetica Neue"/>
                <a:ea typeface="Helvetica Neue"/>
                <a:cs typeface="Helvetica Neue"/>
                <a:sym typeface="Helvetica Neue"/>
              </a:rPr>
              <a:t>: normes françaises</a:t>
            </a:r>
            <a:endParaRPr sz="4800">
              <a:latin typeface="Helvetica Neue"/>
              <a:ea typeface="Helvetica Neue"/>
              <a:cs typeface="Helvetica Neue"/>
              <a:sym typeface="Helvetica Neue"/>
            </a:endParaRPr>
          </a:p>
          <a:p>
            <a:pPr indent="-533400" lvl="0" marL="457200" rtl="0" algn="l">
              <a:lnSpc>
                <a:spcPct val="150000"/>
              </a:lnSpc>
              <a:spcBef>
                <a:spcPts val="0"/>
              </a:spcBef>
              <a:spcAft>
                <a:spcPts val="0"/>
              </a:spcAft>
              <a:buSzPts val="4800"/>
              <a:buFont typeface="Helvetica Neue"/>
              <a:buChar char="●"/>
            </a:pPr>
            <a:r>
              <a:rPr b="1" lang="en-US" sz="4800">
                <a:latin typeface="Helvetica Neue"/>
                <a:ea typeface="Helvetica Neue"/>
                <a:cs typeface="Helvetica Neue"/>
                <a:sym typeface="Helvetica Neue"/>
              </a:rPr>
              <a:t>TransXChange</a:t>
            </a:r>
            <a:r>
              <a:rPr lang="en-US" sz="4800">
                <a:latin typeface="Helvetica Neue"/>
                <a:ea typeface="Helvetica Neue"/>
                <a:cs typeface="Helvetica Neue"/>
                <a:sym typeface="Helvetica Neue"/>
              </a:rPr>
              <a:t> : GB</a:t>
            </a:r>
            <a:endParaRPr sz="4800">
              <a:latin typeface="Helvetica Neue"/>
              <a:ea typeface="Helvetica Neue"/>
              <a:cs typeface="Helvetica Neue"/>
              <a:sym typeface="Helvetica Neue"/>
            </a:endParaRPr>
          </a:p>
          <a:p>
            <a:pPr indent="-533400" lvl="0" marL="457200" rtl="0" algn="l">
              <a:lnSpc>
                <a:spcPct val="150000"/>
              </a:lnSpc>
              <a:spcBef>
                <a:spcPts val="0"/>
              </a:spcBef>
              <a:spcAft>
                <a:spcPts val="0"/>
              </a:spcAft>
              <a:buSzPts val="4800"/>
              <a:buFont typeface="Helvetica Neue"/>
              <a:buChar char="●"/>
            </a:pPr>
            <a:r>
              <a:rPr b="1" lang="en-US" sz="4800">
                <a:latin typeface="Helvetica Neue"/>
                <a:ea typeface="Helvetica Neue"/>
                <a:cs typeface="Helvetica Neue"/>
                <a:sym typeface="Helvetica Neue"/>
              </a:rPr>
              <a:t>VDV 452 </a:t>
            </a:r>
            <a:r>
              <a:rPr lang="en-US" sz="4800">
                <a:latin typeface="Helvetica Neue"/>
                <a:ea typeface="Helvetica Neue"/>
                <a:cs typeface="Helvetica Neue"/>
                <a:sym typeface="Helvetica Neue"/>
              </a:rPr>
              <a:t>: Allemagne</a:t>
            </a:r>
            <a:endParaRPr sz="4800">
              <a:latin typeface="Helvetica Neue"/>
              <a:ea typeface="Helvetica Neue"/>
              <a:cs typeface="Helvetica Neue"/>
              <a:sym typeface="Helvetica Neue"/>
            </a:endParaRPr>
          </a:p>
          <a:p>
            <a:pPr indent="-533400" lvl="0" marL="457200" rtl="0" algn="l">
              <a:lnSpc>
                <a:spcPct val="150000"/>
              </a:lnSpc>
              <a:spcBef>
                <a:spcPts val="0"/>
              </a:spcBef>
              <a:spcAft>
                <a:spcPts val="0"/>
              </a:spcAft>
              <a:buSzPts val="4800"/>
              <a:buFont typeface="Helvetica Neue"/>
              <a:buChar char="●"/>
            </a:pPr>
            <a:r>
              <a:rPr b="1" lang="en-US" sz="4800">
                <a:latin typeface="Helvetica Neue"/>
                <a:ea typeface="Helvetica Neue"/>
                <a:cs typeface="Helvetica Neue"/>
                <a:sym typeface="Helvetica Neue"/>
              </a:rPr>
              <a:t>Noptis</a:t>
            </a:r>
            <a:r>
              <a:rPr lang="en-US" sz="4800">
                <a:latin typeface="Helvetica Neue"/>
                <a:ea typeface="Helvetica Neue"/>
                <a:cs typeface="Helvetica Neue"/>
                <a:sym typeface="Helvetica Neue"/>
              </a:rPr>
              <a:t> : Scandinavie</a:t>
            </a:r>
            <a:endParaRPr sz="4800">
              <a:latin typeface="Helvetica Neue"/>
              <a:ea typeface="Helvetica Neue"/>
              <a:cs typeface="Helvetica Neue"/>
              <a:sym typeface="Helvetica Neue"/>
            </a:endParaRPr>
          </a:p>
          <a:p>
            <a:pPr indent="-533400" lvl="0" marL="457200" rtl="0" algn="l">
              <a:lnSpc>
                <a:spcPct val="150000"/>
              </a:lnSpc>
              <a:spcBef>
                <a:spcPts val="0"/>
              </a:spcBef>
              <a:spcAft>
                <a:spcPts val="0"/>
              </a:spcAft>
              <a:buSzPts val="4800"/>
              <a:buFont typeface="Helvetica Neue"/>
              <a:buChar char="●"/>
            </a:pPr>
            <a:r>
              <a:rPr b="1" lang="en-US" sz="4800">
                <a:latin typeface="Helvetica Neue"/>
                <a:ea typeface="Helvetica Neue"/>
                <a:cs typeface="Helvetica Neue"/>
                <a:sym typeface="Helvetica Neue"/>
              </a:rPr>
              <a:t>Bison</a:t>
            </a:r>
            <a:r>
              <a:rPr lang="en-US" sz="4800">
                <a:latin typeface="Helvetica Neue"/>
                <a:ea typeface="Helvetica Neue"/>
                <a:cs typeface="Helvetica Neue"/>
                <a:sym typeface="Helvetica Neue"/>
              </a:rPr>
              <a:t> : Pays-Bas</a:t>
            </a:r>
            <a:endParaRPr sz="4800">
              <a:latin typeface="Helvetica Neue"/>
              <a:ea typeface="Helvetica Neue"/>
              <a:cs typeface="Helvetica Neue"/>
              <a:sym typeface="Helvetica Neue"/>
            </a:endParaRPr>
          </a:p>
          <a:p>
            <a:pPr indent="-533400" lvl="0" marL="457200" rtl="0" algn="l">
              <a:lnSpc>
                <a:spcPct val="150000"/>
              </a:lnSpc>
              <a:spcBef>
                <a:spcPts val="0"/>
              </a:spcBef>
              <a:spcAft>
                <a:spcPts val="0"/>
              </a:spcAft>
              <a:buSzPts val="4800"/>
              <a:buFont typeface="Helvetica Neue"/>
              <a:buChar char="●"/>
            </a:pPr>
            <a:r>
              <a:rPr b="1" lang="en-US" sz="4800">
                <a:latin typeface="Helvetica Neue"/>
                <a:ea typeface="Helvetica Neue"/>
                <a:cs typeface="Helvetica Neue"/>
                <a:sym typeface="Helvetica Neue"/>
              </a:rPr>
              <a:t>TAP TSI</a:t>
            </a:r>
            <a:r>
              <a:rPr lang="en-US" sz="4800">
                <a:latin typeface="Helvetica Neue"/>
                <a:ea typeface="Helvetica Neue"/>
                <a:cs typeface="Helvetica Neue"/>
                <a:sym typeface="Helvetica Neue"/>
              </a:rPr>
              <a:t> : réseaux ferrés lourds</a:t>
            </a:r>
            <a:endParaRPr sz="4800">
              <a:latin typeface="Helvetica Neue"/>
              <a:ea typeface="Helvetica Neue"/>
              <a:cs typeface="Helvetica Neue"/>
              <a:sym typeface="Helvetica Neue"/>
            </a:endParaRPr>
          </a:p>
          <a:p>
            <a:pPr indent="-533400" lvl="0" marL="457200" rtl="0" algn="l">
              <a:lnSpc>
                <a:spcPct val="150000"/>
              </a:lnSpc>
              <a:spcBef>
                <a:spcPts val="0"/>
              </a:spcBef>
              <a:spcAft>
                <a:spcPts val="0"/>
              </a:spcAft>
              <a:buClr>
                <a:schemeClr val="dk1"/>
              </a:buClr>
              <a:buSzPts val="4800"/>
              <a:buFont typeface="Helvetica Neue"/>
              <a:buChar char="●"/>
            </a:pPr>
            <a:r>
              <a:rPr b="1" lang="en-US" sz="4800">
                <a:solidFill>
                  <a:schemeClr val="dk1"/>
                </a:solidFill>
                <a:highlight>
                  <a:srgbClr val="FCE5CD"/>
                </a:highlight>
                <a:latin typeface="Helvetica Neue"/>
                <a:ea typeface="Helvetica Neue"/>
                <a:cs typeface="Helvetica Neue"/>
                <a:sym typeface="Helvetica Neue"/>
              </a:rPr>
              <a:t>NeTEx</a:t>
            </a:r>
            <a:r>
              <a:rPr lang="en-US" sz="4800">
                <a:solidFill>
                  <a:schemeClr val="dk1"/>
                </a:solidFill>
                <a:highlight>
                  <a:srgbClr val="FCE5CD"/>
                </a:highlight>
                <a:latin typeface="Helvetica Neue"/>
                <a:ea typeface="Helvetica Neue"/>
                <a:cs typeface="Helvetica Neue"/>
                <a:sym typeface="Helvetica Neue"/>
              </a:rPr>
              <a:t> : la norme européenne définie par le CEN pour assurer l’interopérabilité en Europe</a:t>
            </a:r>
            <a:endParaRPr sz="4800">
              <a:highlight>
                <a:srgbClr val="FCE5CD"/>
              </a:highlight>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nvSpPr>
        <p:spPr>
          <a:xfrm>
            <a:off x="2008950" y="5759400"/>
            <a:ext cx="20366100" cy="10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Helvetica Neue"/>
                <a:ea typeface="Helvetica Neue"/>
                <a:cs typeface="Helvetica Neue"/>
                <a:sym typeface="Helvetica Neue"/>
              </a:rPr>
              <a:t>Que savez-vous du GTFS ? </a:t>
            </a:r>
            <a:endParaRPr b="1"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L’origine du GTFS</a:t>
            </a:r>
            <a:endParaRPr/>
          </a:p>
        </p:txBody>
      </p:sp>
      <p:sp>
        <p:nvSpPr>
          <p:cNvPr id="132" name="Google Shape;132;p25"/>
          <p:cNvSpPr txBox="1"/>
          <p:nvPr/>
        </p:nvSpPr>
        <p:spPr>
          <a:xfrm>
            <a:off x="827700" y="2965575"/>
            <a:ext cx="9424800" cy="103563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2005 : création à Portland avec Google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2010 : “Google Transit Feed Specification” devient “General Transit Feed Specification” : c’est un format ouvert utilisé par tout un tas de calculateur d’itinéraires.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b="1" lang="en-US" sz="4800">
                <a:solidFill>
                  <a:srgbClr val="0076B9"/>
                </a:solidFill>
                <a:latin typeface="Helvetica Neue"/>
                <a:ea typeface="Helvetica Neue"/>
                <a:cs typeface="Helvetica Neue"/>
                <a:sym typeface="Helvetica Neue"/>
              </a:rPr>
              <a:t>→ Un standard plutôt qu’une norme.</a:t>
            </a:r>
            <a:endParaRPr b="1" sz="4800">
              <a:solidFill>
                <a:srgbClr val="0076B9"/>
              </a:solidFill>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pic>
        <p:nvPicPr>
          <p:cNvPr id="133" name="Google Shape;133;p25"/>
          <p:cNvPicPr preferRelativeResize="0"/>
          <p:nvPr/>
        </p:nvPicPr>
        <p:blipFill>
          <a:blip r:embed="rId3">
            <a:alphaModFix/>
          </a:blip>
          <a:stretch>
            <a:fillRect/>
          </a:stretch>
        </p:blipFill>
        <p:spPr>
          <a:xfrm>
            <a:off x="10926499" y="2965575"/>
            <a:ext cx="12142750" cy="892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Caractéristiques techniques du GTFS</a:t>
            </a:r>
            <a:endParaRPr/>
          </a:p>
        </p:txBody>
      </p:sp>
      <p:sp>
        <p:nvSpPr>
          <p:cNvPr id="139" name="Google Shape;139;p26"/>
          <p:cNvSpPr txBox="1"/>
          <p:nvPr/>
        </p:nvSpPr>
        <p:spPr>
          <a:xfrm>
            <a:off x="519550" y="2251375"/>
            <a:ext cx="22929300" cy="43989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Un fichier respectant le standard GTFS est un fichier texte </a:t>
            </a:r>
            <a:r>
              <a:rPr b="1" lang="en-US" sz="4800">
                <a:latin typeface="Helvetica Neue"/>
                <a:ea typeface="Helvetica Neue"/>
                <a:cs typeface="Helvetica Neue"/>
                <a:sym typeface="Helvetica Neue"/>
              </a:rPr>
              <a:t>.zip contenant un certain nombre de fichiers .txt.</a:t>
            </a:r>
            <a:r>
              <a:rPr lang="en-US" sz="4800">
                <a:latin typeface="Helvetica Neue Light"/>
                <a:ea typeface="Helvetica Neue Light"/>
                <a:cs typeface="Helvetica Neue Light"/>
                <a:sym typeface="Helvetica Neue Light"/>
              </a:rPr>
              <a:t>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Les fichiers .txt sont liés entre eux grâce à des </a:t>
            </a:r>
            <a:r>
              <a:rPr b="1" lang="en-US" sz="4800">
                <a:latin typeface="Helvetica Neue"/>
                <a:ea typeface="Helvetica Neue"/>
                <a:cs typeface="Helvetica Neue"/>
                <a:sym typeface="Helvetica Neue"/>
              </a:rPr>
              <a:t>identifiants</a:t>
            </a:r>
            <a:r>
              <a:rPr lang="en-US" sz="4800">
                <a:latin typeface="Helvetica Neue Light"/>
                <a:ea typeface="Helvetica Neue Light"/>
                <a:cs typeface="Helvetica Neue Light"/>
                <a:sym typeface="Helvetica Neue Light"/>
              </a:rPr>
              <a:t> : il faut faire attention à bien assurer le rapprochement entre les différents fichiers. </a:t>
            </a:r>
            <a:endParaRPr sz="4800">
              <a:latin typeface="Helvetica Neue Light"/>
              <a:ea typeface="Helvetica Neue Light"/>
              <a:cs typeface="Helvetica Neue Light"/>
              <a:sym typeface="Helvetica Neue Light"/>
            </a:endParaRPr>
          </a:p>
        </p:txBody>
      </p:sp>
      <p:sp>
        <p:nvSpPr>
          <p:cNvPr id="140" name="Google Shape;140;p26"/>
          <p:cNvSpPr txBox="1"/>
          <p:nvPr/>
        </p:nvSpPr>
        <p:spPr>
          <a:xfrm>
            <a:off x="3273150" y="8139525"/>
            <a:ext cx="178377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t>Documentation Google en Français (une très bonne référence !)</a:t>
            </a:r>
            <a:endParaRPr b="1" sz="4800"/>
          </a:p>
          <a:p>
            <a:pPr indent="0" lvl="0" marL="0" rtl="0" algn="ctr">
              <a:spcBef>
                <a:spcPts val="0"/>
              </a:spcBef>
              <a:spcAft>
                <a:spcPts val="0"/>
              </a:spcAft>
              <a:buNone/>
            </a:pPr>
            <a:r>
              <a:rPr b="1" lang="en-US" sz="4800" u="sng">
                <a:solidFill>
                  <a:schemeClr val="hlink"/>
                </a:solidFill>
                <a:hlinkClick r:id="rId3"/>
              </a:rPr>
              <a:t>https://developers.google.com/transit/gtfs/reference/?hl=fr</a:t>
            </a:r>
            <a:endParaRPr b="1"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Des fichiers obligatoires</a:t>
            </a:r>
            <a:endParaRPr/>
          </a:p>
        </p:txBody>
      </p:sp>
      <p:pic>
        <p:nvPicPr>
          <p:cNvPr id="146" name="Google Shape;146;p27"/>
          <p:cNvPicPr preferRelativeResize="0"/>
          <p:nvPr/>
        </p:nvPicPr>
        <p:blipFill>
          <a:blip r:embed="rId3">
            <a:alphaModFix/>
          </a:blip>
          <a:stretch>
            <a:fillRect/>
          </a:stretch>
        </p:blipFill>
        <p:spPr>
          <a:xfrm>
            <a:off x="1687188" y="2712000"/>
            <a:ext cx="20665425" cy="9768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8"/>
          <p:cNvSpPr txBox="1"/>
          <p:nvPr/>
        </p:nvSpPr>
        <p:spPr>
          <a:xfrm>
            <a:off x="398200" y="237650"/>
            <a:ext cx="23243400" cy="31092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Des fichiers facultatifs pour améliorer la description du réseau</a:t>
            </a:r>
            <a:endParaRPr/>
          </a:p>
        </p:txBody>
      </p:sp>
      <p:pic>
        <p:nvPicPr>
          <p:cNvPr id="152" name="Google Shape;152;p28"/>
          <p:cNvPicPr preferRelativeResize="0"/>
          <p:nvPr/>
        </p:nvPicPr>
        <p:blipFill>
          <a:blip r:embed="rId3">
            <a:alphaModFix/>
          </a:blip>
          <a:stretch>
            <a:fillRect/>
          </a:stretch>
        </p:blipFill>
        <p:spPr>
          <a:xfrm>
            <a:off x="1513263" y="4469075"/>
            <a:ext cx="21013274" cy="5817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Exercice pratique : lire un GTFS</a:t>
            </a:r>
            <a:endParaRPr/>
          </a:p>
        </p:txBody>
      </p:sp>
      <p:sp>
        <p:nvSpPr>
          <p:cNvPr id="158" name="Google Shape;158;p29"/>
          <p:cNvSpPr txBox="1"/>
          <p:nvPr/>
        </p:nvSpPr>
        <p:spPr>
          <a:xfrm>
            <a:off x="519550" y="2251375"/>
            <a:ext cx="22929300" cy="103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1 - Rendez-vous sur transport.data.gouv.fr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2 - Cherchez le fichier du réseau de transport de la ville de Guéret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3 - Téléchargez le jeu de données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b="1" lang="en-US" sz="4800" u="sng">
                <a:latin typeface="Helvetica Neue"/>
                <a:ea typeface="Helvetica Neue"/>
                <a:cs typeface="Helvetica Neue"/>
                <a:sym typeface="Helvetica Neue"/>
              </a:rPr>
              <a:t>Questions</a:t>
            </a:r>
            <a:endParaRPr b="1" sz="4800" u="sng">
              <a:latin typeface="Helvetica Neue"/>
              <a:ea typeface="Helvetica Neue"/>
              <a:cs typeface="Helvetica Neue"/>
              <a:sym typeface="Helvetica Neue"/>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Comment s’appelle l’agence de transport à Guéret ?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Quelles sont les noms des différentes lignes à Guéret ?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Jusqu’à quand ce fichier est-il valide ?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solidFill>
                  <a:schemeClr val="dk1"/>
                </a:solidFill>
                <a:latin typeface="Helvetica Neue Light"/>
                <a:ea typeface="Helvetica Neue Light"/>
                <a:cs typeface="Helvetica Neue Light"/>
                <a:sym typeface="Helvetica Neue Light"/>
              </a:rPr>
              <a:t>Quelle est la direction du bus qui part de 07:37 le matin depuis la Gare de Guéret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45720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Exercice pratique : lire un GTFS</a:t>
            </a:r>
            <a:endParaRPr/>
          </a:p>
        </p:txBody>
      </p:sp>
      <p:sp>
        <p:nvSpPr>
          <p:cNvPr id="164" name="Google Shape;164;p30"/>
          <p:cNvSpPr txBox="1"/>
          <p:nvPr/>
        </p:nvSpPr>
        <p:spPr>
          <a:xfrm>
            <a:off x="519550" y="2251375"/>
            <a:ext cx="22929300" cy="103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1 - Rendez-vous sur transport.data.gouv.fr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2 - Cherchez le fichier du réseau de transport de la ville de Guéret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3 - Téléchargez le jeu de données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b="1" lang="en-US" sz="4800" u="sng">
                <a:latin typeface="Helvetica Neue"/>
                <a:ea typeface="Helvetica Neue"/>
                <a:cs typeface="Helvetica Neue"/>
                <a:sym typeface="Helvetica Neue"/>
              </a:rPr>
              <a:t>Questions</a:t>
            </a:r>
            <a:endParaRPr b="1" sz="4800" u="sng">
              <a:latin typeface="Helvetica Neue"/>
              <a:ea typeface="Helvetica Neue"/>
              <a:cs typeface="Helvetica Neue"/>
              <a:sym typeface="Helvetica Neue"/>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Comment s’appelle l’agence de transport à Guéret ? Agglobus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Quelles sont les noms des différentes lignes à Guéret ? A1, A2, B, B+, C, D, 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Jusqu’à quand ce fichier est-il valide ? </a:t>
            </a:r>
            <a:r>
              <a:rPr lang="en-US" sz="4800">
                <a:solidFill>
                  <a:schemeClr val="dk1"/>
                </a:solidFill>
                <a:latin typeface="Helvetica Neue Light"/>
                <a:ea typeface="Helvetica Neue Light"/>
                <a:cs typeface="Helvetica Neue Light"/>
                <a:sym typeface="Helvetica Neue Light"/>
              </a:rPr>
              <a:t>26-08-2019</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solidFill>
                  <a:schemeClr val="dk1"/>
                </a:solidFill>
                <a:latin typeface="Helvetica Neue Light"/>
                <a:ea typeface="Helvetica Neue Light"/>
                <a:cs typeface="Helvetica Neue Light"/>
                <a:sym typeface="Helvetica Neue Light"/>
              </a:rPr>
              <a:t>Quelle est la direction du bus qui part de 07:37 le matin depuis la Gare de Guéret ? Le bus revient à la gare</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45720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1"/>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Utilisations du GTFS</a:t>
            </a:r>
            <a:endParaRPr/>
          </a:p>
        </p:txBody>
      </p:sp>
      <p:pic>
        <p:nvPicPr>
          <p:cNvPr descr="Image" id="170" name="Google Shape;170;p31"/>
          <p:cNvPicPr preferRelativeResize="0"/>
          <p:nvPr/>
        </p:nvPicPr>
        <p:blipFill rotWithShape="1">
          <a:blip r:embed="rId3">
            <a:alphaModFix/>
          </a:blip>
          <a:srcRect b="0" l="0" r="0" t="0"/>
          <a:stretch/>
        </p:blipFill>
        <p:spPr>
          <a:xfrm>
            <a:off x="5007115" y="3840884"/>
            <a:ext cx="1496968" cy="1496968"/>
          </a:xfrm>
          <a:prstGeom prst="rect">
            <a:avLst/>
          </a:prstGeom>
          <a:noFill/>
          <a:ln>
            <a:noFill/>
          </a:ln>
        </p:spPr>
      </p:pic>
      <p:sp>
        <p:nvSpPr>
          <p:cNvPr id="171" name="Google Shape;171;p31"/>
          <p:cNvSpPr txBox="1"/>
          <p:nvPr/>
        </p:nvSpPr>
        <p:spPr>
          <a:xfrm>
            <a:off x="4775268" y="5584805"/>
            <a:ext cx="1960800" cy="6000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Transit App</a:t>
            </a:r>
            <a:endParaRPr/>
          </a:p>
        </p:txBody>
      </p:sp>
      <p:pic>
        <p:nvPicPr>
          <p:cNvPr descr="Image" id="172" name="Google Shape;172;p31"/>
          <p:cNvPicPr preferRelativeResize="0"/>
          <p:nvPr/>
        </p:nvPicPr>
        <p:blipFill rotWithShape="1">
          <a:blip r:embed="rId4">
            <a:alphaModFix/>
          </a:blip>
          <a:srcRect b="0" l="0" r="0" t="0"/>
          <a:stretch/>
        </p:blipFill>
        <p:spPr>
          <a:xfrm>
            <a:off x="12058585" y="10218559"/>
            <a:ext cx="4231309" cy="1401623"/>
          </a:xfrm>
          <a:prstGeom prst="rect">
            <a:avLst/>
          </a:prstGeom>
          <a:noFill/>
          <a:ln>
            <a:noFill/>
          </a:ln>
        </p:spPr>
      </p:pic>
      <p:pic>
        <p:nvPicPr>
          <p:cNvPr descr="Image" id="173" name="Google Shape;173;p31"/>
          <p:cNvPicPr preferRelativeResize="0"/>
          <p:nvPr/>
        </p:nvPicPr>
        <p:blipFill rotWithShape="1">
          <a:blip r:embed="rId5">
            <a:alphaModFix/>
          </a:blip>
          <a:srcRect b="0" l="0" r="0" t="0"/>
          <a:stretch/>
        </p:blipFill>
        <p:spPr>
          <a:xfrm>
            <a:off x="5249605" y="6772357"/>
            <a:ext cx="3018521" cy="2260978"/>
          </a:xfrm>
          <a:prstGeom prst="rect">
            <a:avLst/>
          </a:prstGeom>
          <a:noFill/>
          <a:ln>
            <a:noFill/>
          </a:ln>
        </p:spPr>
      </p:pic>
      <p:pic>
        <p:nvPicPr>
          <p:cNvPr descr="Image" id="174" name="Google Shape;174;p31"/>
          <p:cNvPicPr preferRelativeResize="0"/>
          <p:nvPr/>
        </p:nvPicPr>
        <p:blipFill rotWithShape="1">
          <a:blip r:embed="rId6">
            <a:alphaModFix/>
          </a:blip>
          <a:srcRect b="0" l="0" r="0" t="0"/>
          <a:stretch/>
        </p:blipFill>
        <p:spPr>
          <a:xfrm>
            <a:off x="21228370" y="4123503"/>
            <a:ext cx="1401623" cy="1401623"/>
          </a:xfrm>
          <a:prstGeom prst="rect">
            <a:avLst/>
          </a:prstGeom>
          <a:noFill/>
          <a:ln>
            <a:noFill/>
          </a:ln>
        </p:spPr>
      </p:pic>
      <p:pic>
        <p:nvPicPr>
          <p:cNvPr descr="Image" id="175" name="Google Shape;175;p31"/>
          <p:cNvPicPr preferRelativeResize="0"/>
          <p:nvPr/>
        </p:nvPicPr>
        <p:blipFill rotWithShape="1">
          <a:blip r:embed="rId7">
            <a:alphaModFix/>
          </a:blip>
          <a:srcRect b="0" l="0" r="0" t="0"/>
          <a:stretch/>
        </p:blipFill>
        <p:spPr>
          <a:xfrm>
            <a:off x="12262335" y="4355731"/>
            <a:ext cx="3111944" cy="740941"/>
          </a:xfrm>
          <a:prstGeom prst="rect">
            <a:avLst/>
          </a:prstGeom>
          <a:noFill/>
          <a:ln>
            <a:noFill/>
          </a:ln>
        </p:spPr>
      </p:pic>
      <p:pic>
        <p:nvPicPr>
          <p:cNvPr descr="Image" id="176" name="Google Shape;176;p31"/>
          <p:cNvPicPr preferRelativeResize="0"/>
          <p:nvPr/>
        </p:nvPicPr>
        <p:blipFill rotWithShape="1">
          <a:blip r:embed="rId8">
            <a:alphaModFix/>
          </a:blip>
          <a:srcRect b="0" l="0" r="0" t="0"/>
          <a:stretch/>
        </p:blipFill>
        <p:spPr>
          <a:xfrm>
            <a:off x="7267569" y="3815668"/>
            <a:ext cx="4465431" cy="2260978"/>
          </a:xfrm>
          <a:prstGeom prst="rect">
            <a:avLst/>
          </a:prstGeom>
          <a:noFill/>
          <a:ln>
            <a:noFill/>
          </a:ln>
        </p:spPr>
      </p:pic>
      <p:sp>
        <p:nvSpPr>
          <p:cNvPr id="177" name="Google Shape;177;p31"/>
          <p:cNvSpPr txBox="1"/>
          <p:nvPr/>
        </p:nvSpPr>
        <p:spPr>
          <a:xfrm>
            <a:off x="20335384" y="5606989"/>
            <a:ext cx="3187500" cy="6000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Here Technologies</a:t>
            </a:r>
            <a:endParaRPr/>
          </a:p>
        </p:txBody>
      </p:sp>
      <p:pic>
        <p:nvPicPr>
          <p:cNvPr descr="Image" id="178" name="Google Shape;178;p31"/>
          <p:cNvPicPr preferRelativeResize="0"/>
          <p:nvPr/>
        </p:nvPicPr>
        <p:blipFill rotWithShape="1">
          <a:blip r:embed="rId9">
            <a:alphaModFix/>
          </a:blip>
          <a:srcRect b="0" l="0" r="0" t="0"/>
          <a:stretch/>
        </p:blipFill>
        <p:spPr>
          <a:xfrm>
            <a:off x="9514108" y="7065613"/>
            <a:ext cx="3187431" cy="1328096"/>
          </a:xfrm>
          <a:prstGeom prst="rect">
            <a:avLst/>
          </a:prstGeom>
          <a:noFill/>
          <a:ln>
            <a:noFill/>
          </a:ln>
        </p:spPr>
      </p:pic>
      <p:pic>
        <p:nvPicPr>
          <p:cNvPr descr="Image" id="179" name="Google Shape;179;p31"/>
          <p:cNvPicPr preferRelativeResize="0"/>
          <p:nvPr/>
        </p:nvPicPr>
        <p:blipFill rotWithShape="1">
          <a:blip r:embed="rId10">
            <a:alphaModFix/>
          </a:blip>
          <a:srcRect b="0" l="0" r="0" t="0"/>
          <a:stretch/>
        </p:blipFill>
        <p:spPr>
          <a:xfrm>
            <a:off x="861019" y="3815668"/>
            <a:ext cx="3382610" cy="2394432"/>
          </a:xfrm>
          <a:prstGeom prst="rect">
            <a:avLst/>
          </a:prstGeom>
          <a:noFill/>
          <a:ln>
            <a:noFill/>
          </a:ln>
        </p:spPr>
      </p:pic>
      <p:pic>
        <p:nvPicPr>
          <p:cNvPr descr="Image" id="180" name="Google Shape;180;p31"/>
          <p:cNvPicPr preferRelativeResize="0"/>
          <p:nvPr/>
        </p:nvPicPr>
        <p:blipFill rotWithShape="1">
          <a:blip r:embed="rId11">
            <a:alphaModFix/>
          </a:blip>
          <a:srcRect b="0" l="0" r="0" t="0"/>
          <a:stretch/>
        </p:blipFill>
        <p:spPr>
          <a:xfrm>
            <a:off x="14298431" y="6938092"/>
            <a:ext cx="4231309" cy="1929507"/>
          </a:xfrm>
          <a:prstGeom prst="rect">
            <a:avLst/>
          </a:prstGeom>
          <a:noFill/>
          <a:ln>
            <a:noFill/>
          </a:ln>
        </p:spPr>
      </p:pic>
      <p:pic>
        <p:nvPicPr>
          <p:cNvPr descr="Image" id="181" name="Google Shape;181;p31"/>
          <p:cNvPicPr preferRelativeResize="0"/>
          <p:nvPr/>
        </p:nvPicPr>
        <p:blipFill rotWithShape="1">
          <a:blip r:embed="rId12">
            <a:alphaModFix/>
          </a:blip>
          <a:srcRect b="0" l="0" r="0" t="0"/>
          <a:stretch/>
        </p:blipFill>
        <p:spPr>
          <a:xfrm>
            <a:off x="15588530" y="3258318"/>
            <a:ext cx="4777940" cy="3509132"/>
          </a:xfrm>
          <a:prstGeom prst="rect">
            <a:avLst/>
          </a:prstGeom>
          <a:noFill/>
          <a:ln>
            <a:noFill/>
          </a:ln>
        </p:spPr>
      </p:pic>
      <p:pic>
        <p:nvPicPr>
          <p:cNvPr descr="Image" id="182" name="Google Shape;182;p31"/>
          <p:cNvPicPr preferRelativeResize="0"/>
          <p:nvPr/>
        </p:nvPicPr>
        <p:blipFill rotWithShape="1">
          <a:blip r:embed="rId13">
            <a:alphaModFix/>
          </a:blip>
          <a:srcRect b="0" l="0" r="0" t="0"/>
          <a:stretch/>
        </p:blipFill>
        <p:spPr>
          <a:xfrm>
            <a:off x="757924" y="6871922"/>
            <a:ext cx="3594101" cy="1358901"/>
          </a:xfrm>
          <a:prstGeom prst="rect">
            <a:avLst/>
          </a:prstGeom>
          <a:noFill/>
          <a:ln>
            <a:noFill/>
          </a:ln>
        </p:spPr>
      </p:pic>
      <p:pic>
        <p:nvPicPr>
          <p:cNvPr descr="Image" id="183" name="Google Shape;183;p31"/>
          <p:cNvPicPr preferRelativeResize="0"/>
          <p:nvPr/>
        </p:nvPicPr>
        <p:blipFill rotWithShape="1">
          <a:blip r:embed="rId14">
            <a:alphaModFix/>
          </a:blip>
          <a:srcRect b="0" l="0" r="0" t="0"/>
          <a:stretch/>
        </p:blipFill>
        <p:spPr>
          <a:xfrm>
            <a:off x="19527736" y="7288088"/>
            <a:ext cx="3530726" cy="993775"/>
          </a:xfrm>
          <a:prstGeom prst="rect">
            <a:avLst/>
          </a:prstGeom>
          <a:noFill/>
          <a:ln>
            <a:noFill/>
          </a:ln>
        </p:spPr>
      </p:pic>
      <p:pic>
        <p:nvPicPr>
          <p:cNvPr descr="Image" id="184" name="Google Shape;184;p31"/>
          <p:cNvPicPr preferRelativeResize="0"/>
          <p:nvPr/>
        </p:nvPicPr>
        <p:blipFill rotWithShape="1">
          <a:blip r:embed="rId15">
            <a:alphaModFix/>
          </a:blip>
          <a:srcRect b="0" l="0" r="0" t="0"/>
          <a:stretch/>
        </p:blipFill>
        <p:spPr>
          <a:xfrm>
            <a:off x="7508130" y="9532623"/>
            <a:ext cx="4147521" cy="2773495"/>
          </a:xfrm>
          <a:prstGeom prst="rect">
            <a:avLst/>
          </a:prstGeom>
          <a:noFill/>
          <a:ln>
            <a:noFill/>
          </a:ln>
        </p:spPr>
      </p:pic>
      <p:pic>
        <p:nvPicPr>
          <p:cNvPr id="185" name="Google Shape;185;p31"/>
          <p:cNvPicPr preferRelativeResize="0"/>
          <p:nvPr/>
        </p:nvPicPr>
        <p:blipFill>
          <a:blip r:embed="rId16">
            <a:alphaModFix/>
          </a:blip>
          <a:stretch>
            <a:fillRect/>
          </a:stretch>
        </p:blipFill>
        <p:spPr>
          <a:xfrm>
            <a:off x="3173563" y="9193688"/>
            <a:ext cx="3528701" cy="3550900"/>
          </a:xfrm>
          <a:prstGeom prst="rect">
            <a:avLst/>
          </a:prstGeom>
          <a:noFill/>
          <a:ln>
            <a:noFill/>
          </a:ln>
        </p:spPr>
      </p:pic>
      <p:pic>
        <p:nvPicPr>
          <p:cNvPr id="186" name="Google Shape;186;p31"/>
          <p:cNvPicPr preferRelativeResize="0"/>
          <p:nvPr/>
        </p:nvPicPr>
        <p:blipFill>
          <a:blip r:embed="rId17">
            <a:alphaModFix/>
          </a:blip>
          <a:stretch>
            <a:fillRect/>
          </a:stretch>
        </p:blipFill>
        <p:spPr>
          <a:xfrm>
            <a:off x="16977090" y="10062387"/>
            <a:ext cx="4777949" cy="17139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2"/>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Utilisations du GTFS</a:t>
            </a:r>
            <a:endParaRPr/>
          </a:p>
        </p:txBody>
      </p:sp>
      <p:pic>
        <p:nvPicPr>
          <p:cNvPr id="192" name="Google Shape;192;p32"/>
          <p:cNvPicPr preferRelativeResize="0"/>
          <p:nvPr/>
        </p:nvPicPr>
        <p:blipFill>
          <a:blip r:embed="rId3">
            <a:alphaModFix/>
          </a:blip>
          <a:stretch>
            <a:fillRect/>
          </a:stretch>
        </p:blipFill>
        <p:spPr>
          <a:xfrm>
            <a:off x="2513125" y="5330063"/>
            <a:ext cx="3181076" cy="1927450"/>
          </a:xfrm>
          <a:prstGeom prst="rect">
            <a:avLst/>
          </a:prstGeom>
          <a:noFill/>
          <a:ln>
            <a:noFill/>
          </a:ln>
        </p:spPr>
      </p:pic>
      <p:pic>
        <p:nvPicPr>
          <p:cNvPr id="193" name="Google Shape;193;p32"/>
          <p:cNvPicPr preferRelativeResize="0"/>
          <p:nvPr/>
        </p:nvPicPr>
        <p:blipFill>
          <a:blip r:embed="rId4">
            <a:alphaModFix/>
          </a:blip>
          <a:stretch>
            <a:fillRect/>
          </a:stretch>
        </p:blipFill>
        <p:spPr>
          <a:xfrm>
            <a:off x="13466600" y="5330063"/>
            <a:ext cx="4591050" cy="1311725"/>
          </a:xfrm>
          <a:prstGeom prst="rect">
            <a:avLst/>
          </a:prstGeom>
          <a:noFill/>
          <a:ln>
            <a:noFill/>
          </a:ln>
        </p:spPr>
      </p:pic>
      <p:pic>
        <p:nvPicPr>
          <p:cNvPr id="194" name="Google Shape;194;p32"/>
          <p:cNvPicPr preferRelativeResize="0"/>
          <p:nvPr/>
        </p:nvPicPr>
        <p:blipFill>
          <a:blip r:embed="rId5">
            <a:alphaModFix/>
          </a:blip>
          <a:stretch>
            <a:fillRect/>
          </a:stretch>
        </p:blipFill>
        <p:spPr>
          <a:xfrm>
            <a:off x="7199150" y="4714338"/>
            <a:ext cx="4762500" cy="2543175"/>
          </a:xfrm>
          <a:prstGeom prst="rect">
            <a:avLst/>
          </a:prstGeom>
          <a:noFill/>
          <a:ln>
            <a:noFill/>
          </a:ln>
        </p:spPr>
      </p:pic>
      <p:pic>
        <p:nvPicPr>
          <p:cNvPr id="195" name="Google Shape;195;p32"/>
          <p:cNvPicPr preferRelativeResize="0"/>
          <p:nvPr/>
        </p:nvPicPr>
        <p:blipFill>
          <a:blip r:embed="rId6">
            <a:alphaModFix/>
          </a:blip>
          <a:stretch>
            <a:fillRect/>
          </a:stretch>
        </p:blipFill>
        <p:spPr>
          <a:xfrm>
            <a:off x="4774700" y="7907163"/>
            <a:ext cx="4362450" cy="1047750"/>
          </a:xfrm>
          <a:prstGeom prst="rect">
            <a:avLst/>
          </a:prstGeom>
          <a:noFill/>
          <a:ln>
            <a:noFill/>
          </a:ln>
        </p:spPr>
      </p:pic>
      <p:pic>
        <p:nvPicPr>
          <p:cNvPr id="196" name="Google Shape;196;p32"/>
          <p:cNvPicPr preferRelativeResize="0"/>
          <p:nvPr/>
        </p:nvPicPr>
        <p:blipFill>
          <a:blip r:embed="rId7">
            <a:alphaModFix/>
          </a:blip>
          <a:stretch>
            <a:fillRect/>
          </a:stretch>
        </p:blipFill>
        <p:spPr>
          <a:xfrm>
            <a:off x="19178125" y="4464163"/>
            <a:ext cx="2692749" cy="2692749"/>
          </a:xfrm>
          <a:prstGeom prst="rect">
            <a:avLst/>
          </a:prstGeom>
          <a:noFill/>
          <a:ln>
            <a:noFill/>
          </a:ln>
        </p:spPr>
      </p:pic>
      <p:sp>
        <p:nvSpPr>
          <p:cNvPr id="197" name="Google Shape;197;p32"/>
          <p:cNvSpPr txBox="1"/>
          <p:nvPr/>
        </p:nvSpPr>
        <p:spPr>
          <a:xfrm>
            <a:off x="11272475" y="7610250"/>
            <a:ext cx="67851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7200">
                <a:latin typeface="Helvetica Neue"/>
                <a:ea typeface="Helvetica Neue"/>
                <a:cs typeface="Helvetica Neue"/>
                <a:sym typeface="Helvetica Neue"/>
              </a:rPr>
              <a:t>Transportr App</a:t>
            </a:r>
            <a:endParaRPr b="1" sz="7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nvSpPr>
        <p:spPr>
          <a:xfrm>
            <a:off x="398200" y="2845675"/>
            <a:ext cx="23243400" cy="84951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6000"/>
              <a:t>Matinée</a:t>
            </a:r>
            <a:endParaRPr b="1" sz="6000"/>
          </a:p>
          <a:p>
            <a:pPr indent="-533400" lvl="0" marL="457200" marR="0" rtl="0" algn="l">
              <a:lnSpc>
                <a:spcPct val="100000"/>
              </a:lnSpc>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Comprendre les manières de décrire l’offre théorique de transport public</a:t>
            </a:r>
            <a:endParaRPr sz="4800">
              <a:latin typeface="Helvetica Neue Light"/>
              <a:ea typeface="Helvetica Neue Light"/>
              <a:cs typeface="Helvetica Neue Light"/>
              <a:sym typeface="Helvetica Neue Light"/>
            </a:endParaRPr>
          </a:p>
          <a:p>
            <a:pPr indent="-533400" lvl="0" marL="457200" marR="0" rtl="0" algn="l">
              <a:lnSpc>
                <a:spcPct val="100000"/>
              </a:lnSpc>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Construire son propre fichier GTFS</a:t>
            </a:r>
            <a:endParaRPr sz="48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8900"/>
              <a:buFont typeface="Arial"/>
              <a:buNone/>
            </a:pPr>
            <a:r>
              <a:t/>
            </a:r>
            <a:endParaRPr b="1" sz="6000"/>
          </a:p>
          <a:p>
            <a:pPr indent="0" lvl="0" marL="0" rtl="0" algn="l">
              <a:spcBef>
                <a:spcPts val="0"/>
              </a:spcBef>
              <a:spcAft>
                <a:spcPts val="0"/>
              </a:spcAft>
              <a:buClr>
                <a:schemeClr val="dk1"/>
              </a:buClr>
              <a:buSzPts val="8900"/>
              <a:buFont typeface="Arial"/>
              <a:buNone/>
            </a:pPr>
            <a:r>
              <a:rPr b="1" lang="en-US" sz="6000">
                <a:solidFill>
                  <a:schemeClr val="dk1"/>
                </a:solidFill>
              </a:rPr>
              <a:t>Après-midi</a:t>
            </a:r>
            <a:endParaRPr b="1" sz="6000"/>
          </a:p>
          <a:p>
            <a:pPr indent="-533400" lvl="0" marL="457200" rtl="0" algn="l">
              <a:spcBef>
                <a:spcPts val="0"/>
              </a:spcBef>
              <a:spcAft>
                <a:spcPts val="0"/>
              </a:spcAft>
              <a:buClr>
                <a:schemeClr val="dk1"/>
              </a:buClr>
              <a:buSzPts val="4800"/>
              <a:buFont typeface="Helvetica Neue Light"/>
              <a:buChar char="-"/>
            </a:pPr>
            <a:r>
              <a:rPr lang="en-US" sz="4800">
                <a:solidFill>
                  <a:schemeClr val="dk1"/>
                </a:solidFill>
                <a:latin typeface="Helvetica Neue Light"/>
                <a:ea typeface="Helvetica Neue Light"/>
                <a:cs typeface="Helvetica Neue Light"/>
                <a:sym typeface="Helvetica Neue Light"/>
              </a:rPr>
              <a:t>Comprendre les enjeux, les opportunités et les difficultés de l’ouverture des données temps réel </a:t>
            </a:r>
            <a:endParaRPr sz="4800">
              <a:solidFill>
                <a:schemeClr val="dk1"/>
              </a:solidFill>
              <a:latin typeface="Helvetica Neue Light"/>
              <a:ea typeface="Helvetica Neue Light"/>
              <a:cs typeface="Helvetica Neue Light"/>
              <a:sym typeface="Helvetica Neue Light"/>
            </a:endParaRPr>
          </a:p>
          <a:p>
            <a:pPr indent="-533400" lvl="0" marL="457200" rtl="0" algn="l">
              <a:spcBef>
                <a:spcPts val="0"/>
              </a:spcBef>
              <a:spcAft>
                <a:spcPts val="0"/>
              </a:spcAft>
              <a:buClr>
                <a:schemeClr val="dk1"/>
              </a:buClr>
              <a:buSzPts val="4800"/>
              <a:buFont typeface="Helvetica Neue Light"/>
              <a:buChar char="-"/>
            </a:pPr>
            <a:r>
              <a:rPr lang="en-US" sz="4800">
                <a:solidFill>
                  <a:schemeClr val="dk1"/>
                </a:solidFill>
                <a:latin typeface="Helvetica Neue Light"/>
                <a:ea typeface="Helvetica Neue Light"/>
                <a:cs typeface="Helvetica Neue Light"/>
                <a:sym typeface="Helvetica Neue Light"/>
              </a:rPr>
              <a:t>Comprendre les différences entre GTFS-RT et SIRI-Lite</a:t>
            </a:r>
            <a:endParaRPr sz="4800">
              <a:solidFill>
                <a:schemeClr val="dk1"/>
              </a:solidFill>
              <a:latin typeface="Helvetica Neue Light"/>
              <a:ea typeface="Helvetica Neue Light"/>
              <a:cs typeface="Helvetica Neue Light"/>
              <a:sym typeface="Helvetica Neue Light"/>
            </a:endParaRPr>
          </a:p>
          <a:p>
            <a:pPr indent="-533400" lvl="0" marL="457200" rtl="0" algn="l">
              <a:spcBef>
                <a:spcPts val="0"/>
              </a:spcBef>
              <a:spcAft>
                <a:spcPts val="0"/>
              </a:spcAft>
              <a:buClr>
                <a:schemeClr val="dk1"/>
              </a:buClr>
              <a:buSzPts val="4800"/>
              <a:buFont typeface="Helvetica Neue Light"/>
              <a:buChar char="-"/>
            </a:pPr>
            <a:r>
              <a:rPr lang="en-US" sz="4800">
                <a:solidFill>
                  <a:schemeClr val="dk1"/>
                </a:solidFill>
                <a:latin typeface="Helvetica Neue Light"/>
                <a:ea typeface="Helvetica Neue Light"/>
                <a:cs typeface="Helvetica Neue Light"/>
                <a:sym typeface="Helvetica Neue Light"/>
              </a:rPr>
              <a:t>Comprendre comment faire circuler au mieux les données pour en maximiser la valeur (plateformes open data, moissonnage, etc)</a:t>
            </a:r>
            <a:endParaRPr sz="48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8900"/>
              <a:buFont typeface="Arial"/>
              <a:buNone/>
            </a:pPr>
            <a:r>
              <a:t/>
            </a:r>
            <a:endParaRPr sz="6000">
              <a:solidFill>
                <a:srgbClr val="929292"/>
              </a:solidFill>
            </a:endParaRPr>
          </a:p>
        </p:txBody>
      </p:sp>
      <p:sp>
        <p:nvSpPr>
          <p:cNvPr id="68" name="Google Shape;68;p1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Programme journée 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3"/>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Utilisations du GTFS</a:t>
            </a:r>
            <a:endParaRPr/>
          </a:p>
        </p:txBody>
      </p:sp>
      <p:sp>
        <p:nvSpPr>
          <p:cNvPr id="203" name="Google Shape;203;p33"/>
          <p:cNvSpPr txBox="1"/>
          <p:nvPr/>
        </p:nvSpPr>
        <p:spPr>
          <a:xfrm>
            <a:off x="3637900" y="8846125"/>
            <a:ext cx="16764000" cy="7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u="sng">
                <a:solidFill>
                  <a:schemeClr val="hlink"/>
                </a:solidFill>
                <a:hlinkClick r:id="rId3"/>
              </a:rPr>
              <a:t>http://www.localisateur.org/ilocalisateur/rest/service/transport</a:t>
            </a:r>
            <a:endParaRPr sz="3600"/>
          </a:p>
        </p:txBody>
      </p:sp>
      <p:sp>
        <p:nvSpPr>
          <p:cNvPr id="204" name="Google Shape;204;p33"/>
          <p:cNvSpPr txBox="1"/>
          <p:nvPr/>
        </p:nvSpPr>
        <p:spPr>
          <a:xfrm>
            <a:off x="2008950" y="4266275"/>
            <a:ext cx="20366100" cy="331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Helvetica Neue"/>
                <a:ea typeface="Helvetica Neue"/>
                <a:cs typeface="Helvetica Neue"/>
                <a:sym typeface="Helvetica Neue"/>
              </a:rPr>
              <a:t>Améliorer l’accessibilité des transports en commun pour les personnes en situation de déficience-visuelle</a:t>
            </a:r>
            <a:endParaRPr b="1"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34"/>
          <p:cNvPicPr preferRelativeResize="0"/>
          <p:nvPr/>
        </p:nvPicPr>
        <p:blipFill>
          <a:blip r:embed="rId3">
            <a:alphaModFix/>
          </a:blip>
          <a:stretch>
            <a:fillRect/>
          </a:stretch>
        </p:blipFill>
        <p:spPr>
          <a:xfrm>
            <a:off x="9425113" y="496700"/>
            <a:ext cx="13909375" cy="12722575"/>
          </a:xfrm>
          <a:prstGeom prst="rect">
            <a:avLst/>
          </a:prstGeom>
          <a:noFill/>
          <a:ln>
            <a:noFill/>
          </a:ln>
        </p:spPr>
      </p:pic>
      <p:pic>
        <p:nvPicPr>
          <p:cNvPr id="210" name="Google Shape;210;p34"/>
          <p:cNvPicPr preferRelativeResize="0"/>
          <p:nvPr/>
        </p:nvPicPr>
        <p:blipFill>
          <a:blip r:embed="rId4">
            <a:alphaModFix/>
          </a:blip>
          <a:stretch>
            <a:fillRect/>
          </a:stretch>
        </p:blipFill>
        <p:spPr>
          <a:xfrm>
            <a:off x="228600" y="4786925"/>
            <a:ext cx="9120312" cy="4142142"/>
          </a:xfrm>
          <a:prstGeom prst="rect">
            <a:avLst/>
          </a:prstGeom>
          <a:noFill/>
          <a:ln>
            <a:noFill/>
          </a:ln>
        </p:spPr>
      </p:pic>
      <p:sp>
        <p:nvSpPr>
          <p:cNvPr id="211" name="Google Shape;211;p34"/>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Utilisations du GTFS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Limites du GTFS</a:t>
            </a:r>
            <a:endParaRPr/>
          </a:p>
        </p:txBody>
      </p:sp>
      <p:sp>
        <p:nvSpPr>
          <p:cNvPr id="217" name="Google Shape;217;p35"/>
          <p:cNvSpPr txBox="1"/>
          <p:nvPr/>
        </p:nvSpPr>
        <p:spPr>
          <a:xfrm>
            <a:off x="829500" y="3000300"/>
            <a:ext cx="22725000" cy="63318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Techniquement, un format peu habituel (*.txt dans des *.zip)</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Peu de moyens de décrire l’accessibilité d’un réseau</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Difficile de décrire un réseau complexe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Difficile de décrire la tarification d’un réseau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pic>
        <p:nvPicPr>
          <p:cNvPr id="218" name="Google Shape;218;p35"/>
          <p:cNvPicPr preferRelativeResize="0"/>
          <p:nvPr/>
        </p:nvPicPr>
        <p:blipFill>
          <a:blip r:embed="rId3">
            <a:alphaModFix/>
          </a:blip>
          <a:stretch>
            <a:fillRect/>
          </a:stretch>
        </p:blipFill>
        <p:spPr>
          <a:xfrm>
            <a:off x="13231680" y="5877531"/>
            <a:ext cx="10322826" cy="6173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6"/>
          <p:cNvSpPr txBox="1"/>
          <p:nvPr/>
        </p:nvSpPr>
        <p:spPr>
          <a:xfrm>
            <a:off x="398200" y="327700"/>
            <a:ext cx="239859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Projet d’amélioration du GTFS</a:t>
            </a:r>
            <a:endParaRPr/>
          </a:p>
        </p:txBody>
      </p:sp>
      <p:pic>
        <p:nvPicPr>
          <p:cNvPr id="224" name="Google Shape;224;p36"/>
          <p:cNvPicPr preferRelativeResize="0"/>
          <p:nvPr/>
        </p:nvPicPr>
        <p:blipFill>
          <a:blip r:embed="rId3">
            <a:alphaModFix/>
          </a:blip>
          <a:stretch>
            <a:fillRect/>
          </a:stretch>
        </p:blipFill>
        <p:spPr>
          <a:xfrm>
            <a:off x="3669725" y="2142475"/>
            <a:ext cx="17442851" cy="10775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7"/>
          <p:cNvSpPr txBox="1"/>
          <p:nvPr/>
        </p:nvSpPr>
        <p:spPr>
          <a:xfrm>
            <a:off x="398200" y="327700"/>
            <a:ext cx="239859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Projet d’amélioration du GTFS</a:t>
            </a:r>
            <a:endParaRPr/>
          </a:p>
        </p:txBody>
      </p:sp>
      <p:sp>
        <p:nvSpPr>
          <p:cNvPr id="230" name="Google Shape;230;p37"/>
          <p:cNvSpPr txBox="1"/>
          <p:nvPr/>
        </p:nvSpPr>
        <p:spPr>
          <a:xfrm>
            <a:off x="1948300" y="2528450"/>
            <a:ext cx="20885700" cy="1000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4800" u="sng"/>
              <a:t>Travail en cours</a:t>
            </a:r>
            <a:endParaRPr sz="4800" u="sng"/>
          </a:p>
          <a:p>
            <a:pPr indent="-533400" lvl="0" marL="558800" rtl="0" algn="l">
              <a:lnSpc>
                <a:spcPct val="115000"/>
              </a:lnSpc>
              <a:spcBef>
                <a:spcPts val="1200"/>
              </a:spcBef>
              <a:spcAft>
                <a:spcPts val="0"/>
              </a:spcAft>
              <a:buClr>
                <a:srgbClr val="000000"/>
              </a:buClr>
              <a:buSzPts val="4800"/>
              <a:buChar char="●"/>
            </a:pPr>
            <a:r>
              <a:rPr lang="en-US" sz="4800"/>
              <a:t>Transport à la demande </a:t>
            </a:r>
            <a:r>
              <a:rPr lang="en-US" sz="4800"/>
              <a:t>[</a:t>
            </a:r>
            <a:r>
              <a:rPr lang="en-US" sz="4800" u="sng">
                <a:hlinkClick r:id="rId3"/>
              </a:rPr>
              <a:t>GTFS-flex</a:t>
            </a:r>
            <a:r>
              <a:rPr lang="en-US" sz="4800"/>
              <a:t>]</a:t>
            </a:r>
            <a:endParaRPr sz="4800"/>
          </a:p>
          <a:p>
            <a:pPr indent="-533400" lvl="0" marL="558800" rtl="0" algn="l">
              <a:lnSpc>
                <a:spcPct val="115000"/>
              </a:lnSpc>
              <a:spcBef>
                <a:spcPts val="0"/>
              </a:spcBef>
              <a:spcAft>
                <a:spcPts val="0"/>
              </a:spcAft>
              <a:buClr>
                <a:srgbClr val="000000"/>
              </a:buClr>
              <a:buSzPts val="4800"/>
              <a:buChar char="●"/>
            </a:pPr>
            <a:r>
              <a:rPr lang="en-US" sz="4800"/>
              <a:t>Détours et navettes de remplacement non prévus [</a:t>
            </a:r>
            <a:r>
              <a:rPr lang="en-US" sz="4800" u="sng">
                <a:hlinkClick r:id="rId4"/>
              </a:rPr>
              <a:t>GTFS-ServiceChanges</a:t>
            </a:r>
            <a:r>
              <a:rPr lang="en-US" sz="4800"/>
              <a:t>]</a:t>
            </a:r>
            <a:endParaRPr sz="4800"/>
          </a:p>
          <a:p>
            <a:pPr indent="-533400" lvl="0" marL="558800" rtl="0" algn="l">
              <a:lnSpc>
                <a:spcPct val="115000"/>
              </a:lnSpc>
              <a:spcBef>
                <a:spcPts val="0"/>
              </a:spcBef>
              <a:spcAft>
                <a:spcPts val="0"/>
              </a:spcAft>
              <a:buClr>
                <a:srgbClr val="000000"/>
              </a:buClr>
              <a:buSzPts val="4800"/>
              <a:buChar char="●"/>
            </a:pPr>
            <a:r>
              <a:rPr lang="en-US" sz="4800"/>
              <a:t>Accessibilité des véhicules / équipements des stations [</a:t>
            </a:r>
            <a:r>
              <a:rPr lang="en-US" sz="4800" u="sng">
                <a:hlinkClick r:id="rId5"/>
              </a:rPr>
              <a:t>GTFS-pathways</a:t>
            </a:r>
            <a:r>
              <a:rPr lang="en-US" sz="4800"/>
              <a:t> and </a:t>
            </a:r>
            <a:r>
              <a:rPr lang="en-US" sz="4800" u="sng">
                <a:hlinkClick r:id="rId6"/>
              </a:rPr>
              <a:t>GTFS-vehicles</a:t>
            </a:r>
            <a:r>
              <a:rPr lang="en-US" sz="4800"/>
              <a:t>]</a:t>
            </a:r>
            <a:endParaRPr sz="4800"/>
          </a:p>
          <a:p>
            <a:pPr indent="-533400" lvl="0" marL="558800" rtl="0" algn="l">
              <a:lnSpc>
                <a:spcPct val="115000"/>
              </a:lnSpc>
              <a:spcBef>
                <a:spcPts val="0"/>
              </a:spcBef>
              <a:spcAft>
                <a:spcPts val="0"/>
              </a:spcAft>
              <a:buClr>
                <a:srgbClr val="000000"/>
              </a:buClr>
              <a:buSzPts val="4800"/>
              <a:buChar char="●"/>
            </a:pPr>
            <a:r>
              <a:rPr lang="en-US" sz="4800"/>
              <a:t>Tarifications et restrictions </a:t>
            </a:r>
            <a:endParaRPr sz="4800"/>
          </a:p>
          <a:p>
            <a:pPr indent="-533400" lvl="0" marL="558800" rtl="0" algn="l">
              <a:lnSpc>
                <a:spcPct val="115000"/>
              </a:lnSpc>
              <a:spcBef>
                <a:spcPts val="0"/>
              </a:spcBef>
              <a:spcAft>
                <a:spcPts val="0"/>
              </a:spcAft>
              <a:buClr>
                <a:srgbClr val="000000"/>
              </a:buClr>
              <a:buSzPts val="4800"/>
              <a:buChar char="●"/>
            </a:pPr>
            <a:r>
              <a:rPr lang="en-US" sz="4800"/>
              <a:t>Lignes, services et nom des opérateurs (branding)</a:t>
            </a:r>
            <a:endParaRPr sz="4800"/>
          </a:p>
          <a:p>
            <a:pPr indent="0" lvl="0" marL="0" rtl="0" algn="l">
              <a:lnSpc>
                <a:spcPct val="115000"/>
              </a:lnSpc>
              <a:spcBef>
                <a:spcPts val="1200"/>
              </a:spcBef>
              <a:spcAft>
                <a:spcPts val="0"/>
              </a:spcAft>
              <a:buNone/>
            </a:pPr>
            <a:r>
              <a:t/>
            </a:r>
            <a:endParaRPr sz="4800"/>
          </a:p>
          <a:p>
            <a:pPr indent="0" lvl="0" marL="0" rtl="0" algn="l">
              <a:lnSpc>
                <a:spcPct val="115000"/>
              </a:lnSpc>
              <a:spcBef>
                <a:spcPts val="1200"/>
              </a:spcBef>
              <a:spcAft>
                <a:spcPts val="1200"/>
              </a:spcAft>
              <a:buNone/>
            </a:pPr>
            <a:r>
              <a:rPr lang="en-US" sz="4800">
                <a:highlight>
                  <a:srgbClr val="FCE5CD"/>
                </a:highlight>
              </a:rPr>
              <a:t>D’ici 1 à 2 ans, le GTFS+ permettra de répondre à 99% des besoins des réutilisateurs en matière d’information voyageur.</a:t>
            </a:r>
            <a:endParaRPr sz="4800">
              <a:highlight>
                <a:srgbClr val="FCE5CD"/>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8"/>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Générer le GTFS</a:t>
            </a:r>
            <a:endParaRPr/>
          </a:p>
        </p:txBody>
      </p:sp>
      <p:sp>
        <p:nvSpPr>
          <p:cNvPr id="236" name="Google Shape;236;p38"/>
          <p:cNvSpPr txBox="1"/>
          <p:nvPr/>
        </p:nvSpPr>
        <p:spPr>
          <a:xfrm>
            <a:off x="398200" y="2320650"/>
            <a:ext cx="22929300" cy="103563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A partir de zéro : cf. atelier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533400" lvl="0" marL="457200" rtl="0" algn="l">
              <a:spcBef>
                <a:spcPts val="0"/>
              </a:spcBef>
              <a:spcAft>
                <a:spcPts val="0"/>
              </a:spcAft>
              <a:buClr>
                <a:schemeClr val="dk1"/>
              </a:buClr>
              <a:buSzPts val="4800"/>
              <a:buFont typeface="Helvetica Neue"/>
              <a:buChar char="●"/>
            </a:pPr>
            <a:r>
              <a:rPr lang="en-US" sz="4800">
                <a:solidFill>
                  <a:schemeClr val="dk1"/>
                </a:solidFill>
                <a:latin typeface="Helvetica Neue"/>
                <a:ea typeface="Helvetica Neue"/>
                <a:cs typeface="Helvetica Neue"/>
                <a:sym typeface="Helvetica Neue"/>
              </a:rPr>
              <a:t>A partir d’OpenStreetMap</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A partir d’un système d’aide à l’exploitation et d’information voyageur</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45720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9"/>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Générer le GTFS à partir d’OpenStreetMap</a:t>
            </a:r>
            <a:endParaRPr/>
          </a:p>
        </p:txBody>
      </p:sp>
      <p:pic>
        <p:nvPicPr>
          <p:cNvPr id="242" name="Google Shape;242;p39"/>
          <p:cNvPicPr preferRelativeResize="0"/>
          <p:nvPr/>
        </p:nvPicPr>
        <p:blipFill>
          <a:blip r:embed="rId3">
            <a:alphaModFix/>
          </a:blip>
          <a:stretch>
            <a:fillRect/>
          </a:stretch>
        </p:blipFill>
        <p:spPr>
          <a:xfrm>
            <a:off x="6040988" y="2355875"/>
            <a:ext cx="11957825" cy="9918151"/>
          </a:xfrm>
          <a:prstGeom prst="rect">
            <a:avLst/>
          </a:prstGeom>
          <a:noFill/>
          <a:ln>
            <a:noFill/>
          </a:ln>
        </p:spPr>
      </p:pic>
      <p:sp>
        <p:nvSpPr>
          <p:cNvPr id="243" name="Google Shape;243;p39"/>
          <p:cNvSpPr txBox="1"/>
          <p:nvPr/>
        </p:nvSpPr>
        <p:spPr>
          <a:xfrm>
            <a:off x="17592775" y="10537925"/>
            <a:ext cx="55236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u="sng">
                <a:solidFill>
                  <a:schemeClr val="hlink"/>
                </a:solidFill>
                <a:hlinkClick r:id="rId4"/>
              </a:rPr>
              <a:t>https://junglebus.io/retour-sur-la-cartographie-daccra/</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0"/>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Générer le GTFS à partir d’OpenStreetMap</a:t>
            </a:r>
            <a:endParaRPr/>
          </a:p>
        </p:txBody>
      </p:sp>
      <p:pic>
        <p:nvPicPr>
          <p:cNvPr id="249" name="Google Shape;249;p40"/>
          <p:cNvPicPr preferRelativeResize="0"/>
          <p:nvPr/>
        </p:nvPicPr>
        <p:blipFill>
          <a:blip r:embed="rId3">
            <a:alphaModFix/>
          </a:blip>
          <a:stretch>
            <a:fillRect/>
          </a:stretch>
        </p:blipFill>
        <p:spPr>
          <a:xfrm>
            <a:off x="5878550" y="4363075"/>
            <a:ext cx="12626899" cy="6806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1"/>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Générer le GTFS à partir d’OpenStreetMap</a:t>
            </a:r>
            <a:endParaRPr/>
          </a:p>
        </p:txBody>
      </p:sp>
      <p:pic>
        <p:nvPicPr>
          <p:cNvPr id="255" name="Google Shape;255;p41"/>
          <p:cNvPicPr preferRelativeResize="0"/>
          <p:nvPr/>
        </p:nvPicPr>
        <p:blipFill>
          <a:blip r:embed="rId3">
            <a:alphaModFix/>
          </a:blip>
          <a:stretch>
            <a:fillRect/>
          </a:stretch>
        </p:blipFill>
        <p:spPr>
          <a:xfrm>
            <a:off x="5627650" y="2891125"/>
            <a:ext cx="13128701" cy="10135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2"/>
          <p:cNvSpPr txBox="1"/>
          <p:nvPr/>
        </p:nvSpPr>
        <p:spPr>
          <a:xfrm>
            <a:off x="570299" y="6037200"/>
            <a:ext cx="23243400" cy="16416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1" lang="en-US" sz="8900"/>
              <a:t>La norme NeTEx</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Ce que nous allons aborder</a:t>
            </a:r>
            <a:endParaRPr/>
          </a:p>
        </p:txBody>
      </p:sp>
      <p:sp>
        <p:nvSpPr>
          <p:cNvPr id="74" name="Google Shape;74;p16"/>
          <p:cNvSpPr txBox="1"/>
          <p:nvPr/>
        </p:nvSpPr>
        <p:spPr>
          <a:xfrm>
            <a:off x="2008950" y="2677475"/>
            <a:ext cx="20366100" cy="16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latin typeface="Helvetica Neue"/>
                <a:ea typeface="Helvetica Neue"/>
                <a:cs typeface="Helvetica Neue"/>
                <a:sym typeface="Helvetica Neue"/>
              </a:rPr>
              <a:t>Comment décrire </a:t>
            </a:r>
            <a:r>
              <a:rPr b="1" lang="en-US" sz="4800">
                <a:latin typeface="Helvetica Neue"/>
                <a:ea typeface="Helvetica Neue"/>
                <a:cs typeface="Helvetica Neue"/>
                <a:sym typeface="Helvetica Neue"/>
              </a:rPr>
              <a:t>l’offre théorique</a:t>
            </a:r>
            <a:r>
              <a:rPr lang="en-US" sz="4800">
                <a:latin typeface="Helvetica Neue"/>
                <a:ea typeface="Helvetica Neue"/>
                <a:cs typeface="Helvetica Neue"/>
                <a:sym typeface="Helvetica Neue"/>
              </a:rPr>
              <a:t> des réseaux de </a:t>
            </a:r>
            <a:r>
              <a:rPr b="1" lang="en-US" sz="4800">
                <a:latin typeface="Helvetica Neue"/>
                <a:ea typeface="Helvetica Neue"/>
                <a:cs typeface="Helvetica Neue"/>
                <a:sym typeface="Helvetica Neue"/>
              </a:rPr>
              <a:t>lignes régulières de transport de personnes</a:t>
            </a:r>
            <a:endParaRPr b="1"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descr="NeTEx is a CEN Technical Standard for exchanging Public Transport schedules and related data.&#10;For more info:  http://netex-cen.eu/" id="265" name="Google Shape;265;p43" title="NeTEx">
            <a:hlinkClick r:id="rId3"/>
          </p:cNvPr>
          <p:cNvPicPr preferRelativeResize="0"/>
          <p:nvPr/>
        </p:nvPicPr>
        <p:blipFill>
          <a:blip r:embed="rId4">
            <a:alphaModFix/>
          </a:blip>
          <a:stretch>
            <a:fillRect/>
          </a:stretch>
        </p:blipFill>
        <p:spPr>
          <a:xfrm>
            <a:off x="3241977" y="145475"/>
            <a:ext cx="17900050" cy="13425050"/>
          </a:xfrm>
          <a:prstGeom prst="rect">
            <a:avLst/>
          </a:prstGeom>
          <a:noFill/>
          <a:ln>
            <a:noFill/>
          </a:ln>
        </p:spPr>
      </p:pic>
      <p:sp>
        <p:nvSpPr>
          <p:cNvPr id="266" name="Google Shape;266;p43"/>
          <p:cNvSpPr txBox="1"/>
          <p:nvPr/>
        </p:nvSpPr>
        <p:spPr>
          <a:xfrm>
            <a:off x="21370625" y="13078200"/>
            <a:ext cx="30000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5"/>
              </a:rPr>
              <a:t>https://youtu.be/KXSI-iRuNfc</a:t>
            </a:r>
            <a:endParaRPr/>
          </a:p>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4"/>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Caractéristiques techniques du NeTEx</a:t>
            </a:r>
            <a:endParaRPr/>
          </a:p>
        </p:txBody>
      </p:sp>
      <p:sp>
        <p:nvSpPr>
          <p:cNvPr id="272" name="Google Shape;272;p44"/>
          <p:cNvSpPr txBox="1"/>
          <p:nvPr/>
        </p:nvSpPr>
        <p:spPr>
          <a:xfrm>
            <a:off x="519550" y="2251375"/>
            <a:ext cx="22929300" cy="103563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Un fichier respectant la norme NETEX est un fichier texte </a:t>
            </a:r>
            <a:r>
              <a:rPr b="1" lang="en-US" sz="4800">
                <a:latin typeface="Helvetica Neue"/>
                <a:ea typeface="Helvetica Neue"/>
                <a:cs typeface="Helvetica Neue"/>
                <a:sym typeface="Helvetica Neue"/>
              </a:rPr>
              <a:t>au format .xml</a:t>
            </a:r>
            <a:r>
              <a:rPr lang="en-US" sz="4800">
                <a:latin typeface="Helvetica Neue Light"/>
                <a:ea typeface="Helvetica Neue Light"/>
                <a:cs typeface="Helvetica Neue Light"/>
                <a:sym typeface="Helvetica Neue Light"/>
              </a:rPr>
              <a:t>.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Chaque pays européen défini, à partir du format d’échange général NeTEx, la façon dont il souhaite échanger chaque type de fichiers .xml (et l’organisation de son contenu) : c’est le </a:t>
            </a:r>
            <a:r>
              <a:rPr b="1" lang="en-US" sz="4800">
                <a:solidFill>
                  <a:srgbClr val="0076B9"/>
                </a:solidFill>
                <a:latin typeface="Helvetica Neue"/>
                <a:ea typeface="Helvetica Neue"/>
                <a:cs typeface="Helvetica Neue"/>
                <a:sym typeface="Helvetica Neue"/>
              </a:rPr>
              <a:t>“profil” national</a:t>
            </a:r>
            <a:r>
              <a:rPr b="1" lang="en-US" sz="4800">
                <a:latin typeface="Helvetica Neue"/>
                <a:ea typeface="Helvetica Neue"/>
                <a:cs typeface="Helvetica Neue"/>
                <a:sym typeface="Helvetica Neue"/>
              </a:rPr>
              <a:t>.</a:t>
            </a:r>
            <a:r>
              <a:rPr lang="en-US" sz="4800">
                <a:latin typeface="Helvetica Neue Light"/>
                <a:ea typeface="Helvetica Neue Light"/>
                <a:cs typeface="Helvetica Neue Light"/>
                <a:sym typeface="Helvetica Neue Light"/>
              </a:rPr>
              <a:t>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b="1" lang="en-US" sz="4800">
                <a:latin typeface="Helvetica Neue"/>
                <a:ea typeface="Helvetica Neue"/>
                <a:cs typeface="Helvetica Neue"/>
                <a:sym typeface="Helvetica Neue"/>
              </a:rPr>
              <a:t>Définition</a:t>
            </a:r>
            <a:r>
              <a:rPr lang="en-US" sz="4800">
                <a:latin typeface="Helvetica Neue Light"/>
                <a:ea typeface="Helvetica Neue Light"/>
                <a:cs typeface="Helvetica Neue Light"/>
                <a:sym typeface="Helvetica Neue Light"/>
              </a:rPr>
              <a:t> : l</a:t>
            </a:r>
            <a:r>
              <a:rPr lang="en-US" sz="4800">
                <a:latin typeface="Helvetica Neue Light"/>
                <a:ea typeface="Helvetica Neue Light"/>
                <a:cs typeface="Helvetica Neue Light"/>
                <a:sym typeface="Helvetica Neue Light"/>
              </a:rPr>
              <a:t>e langage XML est un langage qui permet de décrire des données à l'aide de balises et de règles que l'on peut personnaliser.</a:t>
            </a:r>
            <a:endParaRPr sz="4800">
              <a:latin typeface="Helvetica Neue Light"/>
              <a:ea typeface="Helvetica Neue Light"/>
              <a:cs typeface="Helvetica Neue Light"/>
              <a:sym typeface="Helvetica Neue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Avantages du NeTEx</a:t>
            </a:r>
            <a:endParaRPr/>
          </a:p>
        </p:txBody>
      </p:sp>
      <p:sp>
        <p:nvSpPr>
          <p:cNvPr id="278" name="Google Shape;278;p45"/>
          <p:cNvSpPr txBox="1"/>
          <p:nvPr/>
        </p:nvSpPr>
        <p:spPr>
          <a:xfrm>
            <a:off x="829500" y="3000300"/>
            <a:ext cx="22725000" cy="63318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Le GTFS, même complet, ne décrit que 10% des informations qui peuvent être contenues dans un NeTEx complet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Le NeTEx peut décrire toute la complexité d’un réseau, notamment sa tarification et ses </a:t>
            </a:r>
            <a:r>
              <a:rPr b="1" lang="en-US" sz="4800">
                <a:latin typeface="Helvetica Neue"/>
                <a:ea typeface="Helvetica Neue"/>
                <a:cs typeface="Helvetica Neue"/>
                <a:sym typeface="Helvetica Neue"/>
              </a:rPr>
              <a:t>données d’accessibilité</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C’est un excellent outil de gestion interne pour les opérateurs de transport : gestion des chauffeurs, échange d’informations entre opérateurs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Limites du NeTEx</a:t>
            </a:r>
            <a:endParaRPr/>
          </a:p>
        </p:txBody>
      </p:sp>
      <p:sp>
        <p:nvSpPr>
          <p:cNvPr id="284" name="Google Shape;284;p46"/>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Peu de réutilisateurs savent utiliser le NeTEx : pour l’instant, un jeu de donnée publié en NeTEx ne pourra pas être exploité par la plupart des calculateurs d’itinéraires, donc le NeTEx ne permet pas de toucher l’usager final rapidemement.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Le NeTEx nécessite des investissements très importants, c’est une machine complexe et l’industrie est réticente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La complexité contenue dans le NeTEx n’est pas toujours utile pour de l’information voyageur</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b="1" lang="en-US" sz="4800">
                <a:latin typeface="Helvetica Neue"/>
                <a:ea typeface="Helvetica Neue"/>
                <a:cs typeface="Helvetica Neue"/>
                <a:sym typeface="Helvetica Neue"/>
              </a:rPr>
              <a:t>→ NeTEx et GTFS sont complémentaires, NeTEx servant davantage à l’exploitation (back-office) et GTFS à la diffusion des données pour favoriser le développement de services comme les calculateurs d’itinéraires</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7"/>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Recommandations pour la Tunisie</a:t>
            </a:r>
            <a:endParaRPr/>
          </a:p>
        </p:txBody>
      </p:sp>
      <p:sp>
        <p:nvSpPr>
          <p:cNvPr id="290" name="Google Shape;290;p47"/>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291" name="Google Shape;291;p47"/>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a:latin typeface="Helvetica Neue Light"/>
                <a:ea typeface="Helvetica Neue Light"/>
                <a:cs typeface="Helvetica Neue Light"/>
                <a:sym typeface="Helvetica Neue Light"/>
              </a:rPr>
              <a:t>Afin de permettre aux Tunisiens et aux touristes de bénéficier de services d’information voyageur innovants le plus rapidement, et dans le cadre d’une politique open data, </a:t>
            </a:r>
            <a:r>
              <a:rPr b="1" lang="en-US" sz="4800">
                <a:solidFill>
                  <a:srgbClr val="0076B9"/>
                </a:solidFill>
                <a:latin typeface="Helvetica Neue"/>
                <a:ea typeface="Helvetica Neue"/>
                <a:cs typeface="Helvetica Neue"/>
                <a:sym typeface="Helvetica Neue"/>
              </a:rPr>
              <a:t>la production et la diffusion de GTFS devraient être priorisés</a:t>
            </a:r>
            <a:r>
              <a:rPr lang="en-US" sz="4800">
                <a:latin typeface="Helvetica Neue Light"/>
                <a:ea typeface="Helvetica Neue Light"/>
                <a:cs typeface="Helvetica Neue Light"/>
                <a:sym typeface="Helvetica Neue Light"/>
              </a:rPr>
              <a:t>. Ces fichiers pourront être réutilisés immédiatement par des réutilisateurs.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Clr>
                <a:schemeClr val="dk1"/>
              </a:buClr>
              <a:buSzPts val="4800"/>
              <a:buFont typeface="Helvetica Neue"/>
              <a:buChar char="●"/>
            </a:pPr>
            <a:r>
              <a:rPr lang="en-US" sz="4800">
                <a:solidFill>
                  <a:schemeClr val="dk1"/>
                </a:solidFill>
                <a:latin typeface="Helvetica Neue Light"/>
                <a:ea typeface="Helvetica Neue Light"/>
                <a:cs typeface="Helvetica Neue Light"/>
                <a:sym typeface="Helvetica Neue Light"/>
              </a:rPr>
              <a:t>A plus long terme, il peut être utile, par exemple selon le calendrier de renouvellement des systèmes d’aides à l’exploitation, de prévoir la gestion des réseaux selon les spécifications NeTEx. A terme, </a:t>
            </a:r>
            <a:r>
              <a:rPr b="1" lang="en-US" sz="4800">
                <a:solidFill>
                  <a:srgbClr val="0076B9"/>
                </a:solidFill>
                <a:latin typeface="Helvetica Neue"/>
                <a:ea typeface="Helvetica Neue"/>
                <a:cs typeface="Helvetica Neue"/>
                <a:sym typeface="Helvetica Neue"/>
              </a:rPr>
              <a:t>un fichier NeTEx pourra être converti facilement en GTFS</a:t>
            </a:r>
            <a:r>
              <a:rPr lang="en-US" sz="4800">
                <a:solidFill>
                  <a:schemeClr val="dk1"/>
                </a:solidFill>
                <a:latin typeface="Helvetica Neue Light"/>
                <a:ea typeface="Helvetica Neue Light"/>
                <a:cs typeface="Helvetica Neue Light"/>
                <a:sym typeface="Helvetica Neue Light"/>
              </a:rPr>
              <a:t>, puisque le NeTEx contient plus d’informations que le GTFS. Il permet aussi d’autres usages que l’information voyageur.</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8"/>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Ressources</a:t>
            </a:r>
            <a:endParaRPr/>
          </a:p>
        </p:txBody>
      </p:sp>
      <p:sp>
        <p:nvSpPr>
          <p:cNvPr id="297" name="Google Shape;297;p48"/>
          <p:cNvSpPr txBox="1"/>
          <p:nvPr/>
        </p:nvSpPr>
        <p:spPr>
          <a:xfrm>
            <a:off x="519550" y="2251375"/>
            <a:ext cx="22929300" cy="103563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a:buChar char="●"/>
            </a:pPr>
            <a:r>
              <a:rPr lang="en-US" sz="4800" u="sng">
                <a:solidFill>
                  <a:schemeClr val="hlink"/>
                </a:solidFill>
                <a:latin typeface="Helvetica Neue"/>
                <a:ea typeface="Helvetica Neue"/>
                <a:cs typeface="Helvetica Neue"/>
                <a:sym typeface="Helvetica Neue"/>
                <a:hlinkClick r:id="rId3"/>
              </a:rPr>
              <a:t>Pourquoi et comment ouvrir ses données de transport ? une méthode simple en 3 étapes</a:t>
            </a:r>
            <a:r>
              <a:rPr lang="en-US" sz="4800">
                <a:latin typeface="Helvetica Neue"/>
                <a:ea typeface="Helvetica Neue"/>
                <a:cs typeface="Helvetica Neue"/>
                <a:sym typeface="Helvetica Neue"/>
              </a:rPr>
              <a:t>, Etienne Pichot Damon, Datactivi.st</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9"/>
          <p:cNvSpPr txBox="1"/>
          <p:nvPr/>
        </p:nvSpPr>
        <p:spPr>
          <a:xfrm>
            <a:off x="2677752" y="4064320"/>
            <a:ext cx="19028496" cy="1641476"/>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1" i="0" lang="en-US" sz="8900" u="none" cap="none" strike="noStrike">
                <a:solidFill>
                  <a:srgbClr val="000000"/>
                </a:solidFill>
                <a:latin typeface="Arial"/>
                <a:ea typeface="Arial"/>
                <a:cs typeface="Arial"/>
                <a:sym typeface="Arial"/>
              </a:rPr>
              <a:t>Avez-vous </a:t>
            </a:r>
            <a:r>
              <a:rPr b="1" lang="en-US" sz="8900"/>
              <a:t>appris des choses ?</a:t>
            </a:r>
            <a:endParaRPr/>
          </a:p>
        </p:txBody>
      </p:sp>
      <p:cxnSp>
        <p:nvCxnSpPr>
          <p:cNvPr id="303" name="Google Shape;303;p49"/>
          <p:cNvCxnSpPr/>
          <p:nvPr/>
        </p:nvCxnSpPr>
        <p:spPr>
          <a:xfrm>
            <a:off x="2557674" y="8631589"/>
            <a:ext cx="19326642" cy="1"/>
          </a:xfrm>
          <a:prstGeom prst="straightConnector1">
            <a:avLst/>
          </a:prstGeom>
          <a:noFill/>
          <a:ln cap="flat" cmpd="sng" w="152400">
            <a:solidFill>
              <a:srgbClr val="0076B9"/>
            </a:solidFill>
            <a:prstDash val="solid"/>
            <a:miter lim="400000"/>
            <a:headEnd len="sm" w="sm" type="none"/>
            <a:tailEnd len="sm" w="sm" type="none"/>
          </a:ln>
        </p:spPr>
      </p:cxnSp>
      <p:sp>
        <p:nvSpPr>
          <p:cNvPr id="304" name="Google Shape;304;p49"/>
          <p:cNvSpPr/>
          <p:nvPr/>
        </p:nvSpPr>
        <p:spPr>
          <a:xfrm rot="-5400000">
            <a:off x="1781336"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05" name="Google Shape;305;p49"/>
          <p:cNvSpPr/>
          <p:nvPr/>
        </p:nvSpPr>
        <p:spPr>
          <a:xfrm rot="-5400000">
            <a:off x="5680178"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06" name="Google Shape;306;p49"/>
          <p:cNvSpPr/>
          <p:nvPr/>
        </p:nvSpPr>
        <p:spPr>
          <a:xfrm rot="-5400000">
            <a:off x="9579020"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07" name="Google Shape;307;p49"/>
          <p:cNvSpPr/>
          <p:nvPr/>
        </p:nvSpPr>
        <p:spPr>
          <a:xfrm rot="-5400000">
            <a:off x="13477861" y="7968029"/>
            <a:ext cx="1327118"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08" name="Google Shape;308;p49"/>
          <p:cNvSpPr/>
          <p:nvPr/>
        </p:nvSpPr>
        <p:spPr>
          <a:xfrm rot="-5400000">
            <a:off x="17376705" y="7968029"/>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09" name="Google Shape;309;p49"/>
          <p:cNvSpPr/>
          <p:nvPr/>
        </p:nvSpPr>
        <p:spPr>
          <a:xfrm rot="-5400000">
            <a:off x="21275545" y="7870581"/>
            <a:ext cx="1327119" cy="1327118"/>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10" name="Google Shape;310;p49"/>
          <p:cNvSpPr txBox="1"/>
          <p:nvPr/>
        </p:nvSpPr>
        <p:spPr>
          <a:xfrm>
            <a:off x="2201128"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0</a:t>
            </a:r>
            <a:endParaRPr/>
          </a:p>
        </p:txBody>
      </p:sp>
      <p:sp>
        <p:nvSpPr>
          <p:cNvPr id="311" name="Google Shape;311;p49"/>
          <p:cNvSpPr txBox="1"/>
          <p:nvPr/>
        </p:nvSpPr>
        <p:spPr>
          <a:xfrm>
            <a:off x="6099970"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1</a:t>
            </a:r>
            <a:endParaRPr/>
          </a:p>
        </p:txBody>
      </p:sp>
      <p:sp>
        <p:nvSpPr>
          <p:cNvPr id="312" name="Google Shape;312;p49"/>
          <p:cNvSpPr txBox="1"/>
          <p:nvPr/>
        </p:nvSpPr>
        <p:spPr>
          <a:xfrm>
            <a:off x="10000933"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2</a:t>
            </a:r>
            <a:endParaRPr/>
          </a:p>
        </p:txBody>
      </p:sp>
      <p:sp>
        <p:nvSpPr>
          <p:cNvPr id="313" name="Google Shape;313;p49"/>
          <p:cNvSpPr txBox="1"/>
          <p:nvPr/>
        </p:nvSpPr>
        <p:spPr>
          <a:xfrm>
            <a:off x="13938934"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3</a:t>
            </a:r>
            <a:endParaRPr/>
          </a:p>
        </p:txBody>
      </p:sp>
      <p:sp>
        <p:nvSpPr>
          <p:cNvPr id="314" name="Google Shape;314;p49"/>
          <p:cNvSpPr txBox="1"/>
          <p:nvPr/>
        </p:nvSpPr>
        <p:spPr>
          <a:xfrm>
            <a:off x="17809195"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4</a:t>
            </a:r>
            <a:endParaRPr/>
          </a:p>
        </p:txBody>
      </p:sp>
      <p:sp>
        <p:nvSpPr>
          <p:cNvPr id="315" name="Google Shape;315;p49"/>
          <p:cNvSpPr txBox="1"/>
          <p:nvPr/>
        </p:nvSpPr>
        <p:spPr>
          <a:xfrm>
            <a:off x="21765198" y="8232027"/>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5</a:t>
            </a:r>
            <a:endParaRPr/>
          </a:p>
        </p:txBody>
      </p:sp>
      <p:cxnSp>
        <p:nvCxnSpPr>
          <p:cNvPr id="316" name="Google Shape;316;p49"/>
          <p:cNvCxnSpPr/>
          <p:nvPr/>
        </p:nvCxnSpPr>
        <p:spPr>
          <a:xfrm>
            <a:off x="9235400" y="6805163"/>
            <a:ext cx="5913200" cy="1"/>
          </a:xfrm>
          <a:prstGeom prst="straightConnector1">
            <a:avLst/>
          </a:prstGeom>
          <a:noFill/>
          <a:ln cap="rnd" cmpd="sng" w="50800">
            <a:solidFill>
              <a:srgbClr val="000000"/>
            </a:solidFill>
            <a:prstDash val="dashDot"/>
            <a:miter lim="400000"/>
            <a:headEnd len="sm" w="sm" type="none"/>
            <a:tailEnd len="sm" w="sm" type="none"/>
          </a:ln>
        </p:spPr>
      </p:cxnSp>
      <p:grpSp>
        <p:nvGrpSpPr>
          <p:cNvPr id="317" name="Google Shape;317;p49"/>
          <p:cNvGrpSpPr/>
          <p:nvPr/>
        </p:nvGrpSpPr>
        <p:grpSpPr>
          <a:xfrm>
            <a:off x="19379932" y="405300"/>
            <a:ext cx="4635914" cy="350124"/>
            <a:chOff x="-1" y="0"/>
            <a:chExt cx="4635913" cy="350122"/>
          </a:xfrm>
        </p:grpSpPr>
        <p:cxnSp>
          <p:nvCxnSpPr>
            <p:cNvPr id="318" name="Google Shape;318;p49"/>
            <p:cNvCxnSpPr/>
            <p:nvPr/>
          </p:nvCxnSpPr>
          <p:spPr>
            <a:xfrm>
              <a:off x="204813" y="175060"/>
              <a:ext cx="4147522" cy="1"/>
            </a:xfrm>
            <a:prstGeom prst="straightConnector1">
              <a:avLst/>
            </a:prstGeom>
            <a:noFill/>
            <a:ln cap="flat" cmpd="sng" w="63500">
              <a:solidFill>
                <a:srgbClr val="0076B9"/>
              </a:solidFill>
              <a:prstDash val="solid"/>
              <a:miter lim="400000"/>
              <a:headEnd len="sm" w="sm" type="none"/>
              <a:tailEnd len="sm" w="sm" type="none"/>
            </a:ln>
          </p:spPr>
        </p:cxnSp>
        <p:grpSp>
          <p:nvGrpSpPr>
            <p:cNvPr id="319" name="Google Shape;319;p49"/>
            <p:cNvGrpSpPr/>
            <p:nvPr/>
          </p:nvGrpSpPr>
          <p:grpSpPr>
            <a:xfrm>
              <a:off x="-1" y="0"/>
              <a:ext cx="4635913" cy="350122"/>
              <a:chOff x="0" y="0"/>
              <a:chExt cx="4635912" cy="350121"/>
            </a:xfrm>
          </p:grpSpPr>
          <p:sp>
            <p:nvSpPr>
              <p:cNvPr id="320" name="Google Shape;320;p49"/>
              <p:cNvSpPr/>
              <p:nvPr/>
            </p:nvSpPr>
            <p:spPr>
              <a:xfrm rot="-5400000">
                <a:off x="-1" y="0"/>
                <a:ext cx="350121"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21" name="Google Shape;321;p49"/>
              <p:cNvSpPr/>
              <p:nvPr/>
            </p:nvSpPr>
            <p:spPr>
              <a:xfrm rot="-5400000">
                <a:off x="857158"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22" name="Google Shape;322;p49"/>
              <p:cNvSpPr/>
              <p:nvPr/>
            </p:nvSpPr>
            <p:spPr>
              <a:xfrm rot="-5400000">
                <a:off x="1714317"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23" name="Google Shape;323;p49"/>
              <p:cNvSpPr/>
              <p:nvPr/>
            </p:nvSpPr>
            <p:spPr>
              <a:xfrm rot="-5400000">
                <a:off x="2571475"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24" name="Google Shape;324;p49"/>
              <p:cNvSpPr/>
              <p:nvPr/>
            </p:nvSpPr>
            <p:spPr>
              <a:xfrm rot="-5400000">
                <a:off x="3428634"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25" name="Google Shape;325;p49"/>
              <p:cNvSpPr/>
              <p:nvPr/>
            </p:nvSpPr>
            <p:spPr>
              <a:xfrm rot="-5400000">
                <a:off x="4285791" y="0"/>
                <a:ext cx="350120" cy="350120"/>
              </a:xfrm>
              <a:prstGeom prst="ellipse">
                <a:avLst/>
              </a:prstGeom>
              <a:solidFill>
                <a:srgbClr val="000000"/>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Ce que nous allons aborder</a:t>
            </a:r>
            <a:endParaRPr/>
          </a:p>
        </p:txBody>
      </p:sp>
      <p:sp>
        <p:nvSpPr>
          <p:cNvPr id="80" name="Google Shape;80;p17"/>
          <p:cNvSpPr txBox="1"/>
          <p:nvPr/>
        </p:nvSpPr>
        <p:spPr>
          <a:xfrm>
            <a:off x="2008950" y="2677475"/>
            <a:ext cx="20366100" cy="16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latin typeface="Helvetica Neue"/>
                <a:ea typeface="Helvetica Neue"/>
                <a:cs typeface="Helvetica Neue"/>
                <a:sym typeface="Helvetica Neue"/>
              </a:rPr>
              <a:t>Comment décrire </a:t>
            </a:r>
            <a:r>
              <a:rPr b="1" lang="en-US" sz="4800">
                <a:latin typeface="Helvetica Neue"/>
                <a:ea typeface="Helvetica Neue"/>
                <a:cs typeface="Helvetica Neue"/>
                <a:sym typeface="Helvetica Neue"/>
              </a:rPr>
              <a:t>l’offre théorique</a:t>
            </a:r>
            <a:r>
              <a:rPr lang="en-US" sz="4800">
                <a:latin typeface="Helvetica Neue"/>
                <a:ea typeface="Helvetica Neue"/>
                <a:cs typeface="Helvetica Neue"/>
                <a:sym typeface="Helvetica Neue"/>
              </a:rPr>
              <a:t> des réseaux de </a:t>
            </a:r>
            <a:r>
              <a:rPr b="1" lang="en-US" sz="4800">
                <a:latin typeface="Helvetica Neue"/>
                <a:ea typeface="Helvetica Neue"/>
                <a:cs typeface="Helvetica Neue"/>
                <a:sym typeface="Helvetica Neue"/>
              </a:rPr>
              <a:t>lignes régulières de transport de personnes</a:t>
            </a:r>
            <a:endParaRPr b="1"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
        <p:nvSpPr>
          <p:cNvPr id="81" name="Google Shape;81;p17"/>
          <p:cNvSpPr txBox="1"/>
          <p:nvPr/>
        </p:nvSpPr>
        <p:spPr>
          <a:xfrm>
            <a:off x="1836850" y="5254425"/>
            <a:ext cx="20366100" cy="70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76B9"/>
                </a:solidFill>
                <a:latin typeface="Helvetica Neue"/>
                <a:ea typeface="Helvetica Neue"/>
                <a:cs typeface="Helvetica Neue"/>
                <a:sym typeface="Helvetica Neue"/>
              </a:rPr>
              <a:t>“lignes régulières de transport de personnes” :</a:t>
            </a:r>
            <a:endParaRPr b="1" sz="4800">
              <a:solidFill>
                <a:srgbClr val="0076B9"/>
              </a:solidFill>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métro</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bus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tram</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trains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ferries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strike="sngStrike">
                <a:solidFill>
                  <a:schemeClr val="dk1"/>
                </a:solidFill>
                <a:latin typeface="Helvetica Neue"/>
                <a:ea typeface="Helvetica Neue"/>
                <a:cs typeface="Helvetica Neue"/>
                <a:sym typeface="Helvetica Neue"/>
              </a:rPr>
              <a:t>vélo libre-service et autres véhicules en partage</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strike="sngStrike">
                <a:latin typeface="Helvetica Neue"/>
                <a:ea typeface="Helvetica Neue"/>
                <a:cs typeface="Helvetica Neue"/>
                <a:sym typeface="Helvetica Neue"/>
              </a:rPr>
              <a:t>taxi</a:t>
            </a:r>
            <a:endParaRPr sz="4800" strike="sngStrike">
              <a:latin typeface="Helvetica Neue"/>
              <a:ea typeface="Helvetica Neue"/>
              <a:cs typeface="Helvetica Neue"/>
              <a:sym typeface="Helvetica Neue"/>
            </a:endParaRPr>
          </a:p>
          <a:p>
            <a:pPr indent="0" lvl="0" marL="0" rtl="0" algn="ctr">
              <a:spcBef>
                <a:spcPts val="0"/>
              </a:spcBef>
              <a:spcAft>
                <a:spcPts val="0"/>
              </a:spcAft>
              <a:buNone/>
            </a:pPr>
            <a:r>
              <a:rPr lang="en-US" sz="4800" strike="sngStrike">
                <a:latin typeface="Helvetica Neue"/>
                <a:ea typeface="Helvetica Neue"/>
                <a:cs typeface="Helvetica Neue"/>
                <a:sym typeface="Helvetica Neue"/>
              </a:rPr>
              <a:t>covoiturage</a:t>
            </a:r>
            <a:endParaRPr sz="4800" strike="sngStrike">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(lignes aériennes)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Ce que nous allons aborder</a:t>
            </a:r>
            <a:endParaRPr/>
          </a:p>
        </p:txBody>
      </p:sp>
      <p:sp>
        <p:nvSpPr>
          <p:cNvPr id="87" name="Google Shape;87;p18"/>
          <p:cNvSpPr txBox="1"/>
          <p:nvPr/>
        </p:nvSpPr>
        <p:spPr>
          <a:xfrm>
            <a:off x="2008950" y="2677475"/>
            <a:ext cx="20366100" cy="16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latin typeface="Helvetica Neue"/>
                <a:ea typeface="Helvetica Neue"/>
                <a:cs typeface="Helvetica Neue"/>
                <a:sym typeface="Helvetica Neue"/>
              </a:rPr>
              <a:t>Comment décrire </a:t>
            </a:r>
            <a:r>
              <a:rPr b="1" lang="en-US" sz="4800">
                <a:latin typeface="Helvetica Neue"/>
                <a:ea typeface="Helvetica Neue"/>
                <a:cs typeface="Helvetica Neue"/>
                <a:sym typeface="Helvetica Neue"/>
              </a:rPr>
              <a:t>l’offre théorique</a:t>
            </a:r>
            <a:r>
              <a:rPr lang="en-US" sz="4800">
                <a:latin typeface="Helvetica Neue"/>
                <a:ea typeface="Helvetica Neue"/>
                <a:cs typeface="Helvetica Neue"/>
                <a:sym typeface="Helvetica Neue"/>
              </a:rPr>
              <a:t> des réseaux de </a:t>
            </a:r>
            <a:r>
              <a:rPr b="1" lang="en-US" sz="4800">
                <a:latin typeface="Helvetica Neue"/>
                <a:ea typeface="Helvetica Neue"/>
                <a:cs typeface="Helvetica Neue"/>
                <a:sym typeface="Helvetica Neue"/>
              </a:rPr>
              <a:t>lignes régulières de transport de personnes</a:t>
            </a:r>
            <a:endParaRPr b="1"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
        <p:nvSpPr>
          <p:cNvPr id="88" name="Google Shape;88;p18"/>
          <p:cNvSpPr txBox="1"/>
          <p:nvPr/>
        </p:nvSpPr>
        <p:spPr>
          <a:xfrm>
            <a:off x="1836850" y="4644825"/>
            <a:ext cx="20366100" cy="79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76B9"/>
                </a:solidFill>
                <a:latin typeface="Helvetica Neue"/>
                <a:ea typeface="Helvetica Neue"/>
                <a:cs typeface="Helvetica Neue"/>
                <a:sym typeface="Helvetica Neue"/>
              </a:rPr>
              <a:t>“offre théorique”</a:t>
            </a:r>
            <a:endParaRPr b="1" sz="4800">
              <a:solidFill>
                <a:srgbClr val="0076B9"/>
              </a:solidFill>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lignes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tracés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points d’arrêts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horaires théoriques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accessibilité</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tarifs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correspondances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strike="sngStrike">
                <a:latin typeface="Helvetica Neue"/>
                <a:ea typeface="Helvetica Neue"/>
                <a:cs typeface="Helvetica Neue"/>
                <a:sym typeface="Helvetica Neue"/>
              </a:rPr>
              <a:t>retards</a:t>
            </a:r>
            <a:endParaRPr sz="4800" strike="sngStrike">
              <a:latin typeface="Helvetica Neue"/>
              <a:ea typeface="Helvetica Neue"/>
              <a:cs typeface="Helvetica Neue"/>
              <a:sym typeface="Helvetica Neue"/>
            </a:endParaRPr>
          </a:p>
          <a:p>
            <a:pPr indent="0" lvl="0" marL="0" rtl="0" algn="ctr">
              <a:spcBef>
                <a:spcPts val="0"/>
              </a:spcBef>
              <a:spcAft>
                <a:spcPts val="0"/>
              </a:spcAft>
              <a:buNone/>
            </a:pPr>
            <a:r>
              <a:rPr lang="en-US" sz="4800" strike="sngStrike">
                <a:latin typeface="Helvetica Neue"/>
                <a:ea typeface="Helvetica Neue"/>
                <a:cs typeface="Helvetica Neue"/>
                <a:sym typeface="Helvetica Neue"/>
              </a:rPr>
              <a:t>alertes (déviations, travaux, manifestations, etc)</a:t>
            </a:r>
            <a:endParaRPr sz="4800" strike="sngStrike">
              <a:latin typeface="Helvetica Neue"/>
              <a:ea typeface="Helvetica Neue"/>
              <a:cs typeface="Helvetica Neue"/>
              <a:sym typeface="Helvetica Neue"/>
            </a:endParaRPr>
          </a:p>
          <a:p>
            <a:pPr indent="0" lvl="0" marL="0" rtl="0" algn="ctr">
              <a:spcBef>
                <a:spcPts val="0"/>
              </a:spcBef>
              <a:spcAft>
                <a:spcPts val="0"/>
              </a:spcAft>
              <a:buNone/>
            </a:pPr>
            <a:r>
              <a:rPr lang="en-US" sz="4800" strike="sngStrike">
                <a:latin typeface="Helvetica Neue"/>
                <a:ea typeface="Helvetica Neue"/>
                <a:cs typeface="Helvetica Neue"/>
                <a:sym typeface="Helvetica Neue"/>
              </a:rPr>
              <a:t>position du véhicule</a:t>
            </a:r>
            <a:endParaRPr sz="4800" strike="sngStrike">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
        <p:nvSpPr>
          <p:cNvPr id="89" name="Google Shape;89;p18"/>
          <p:cNvSpPr txBox="1"/>
          <p:nvPr/>
        </p:nvSpPr>
        <p:spPr>
          <a:xfrm>
            <a:off x="19098525" y="10311325"/>
            <a:ext cx="1821900" cy="26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0">
                <a:latin typeface="Helvetica Neue"/>
                <a:ea typeface="Helvetica Neue"/>
                <a:cs typeface="Helvetica Neue"/>
                <a:sym typeface="Helvetica Neue"/>
              </a:rPr>
              <a:t>}</a:t>
            </a:r>
            <a:endParaRPr sz="15000">
              <a:latin typeface="Helvetica Neue"/>
              <a:ea typeface="Helvetica Neue"/>
              <a:cs typeface="Helvetica Neue"/>
              <a:sym typeface="Helvetica Neue"/>
            </a:endParaRPr>
          </a:p>
        </p:txBody>
      </p:sp>
      <p:sp>
        <p:nvSpPr>
          <p:cNvPr id="90" name="Google Shape;90;p18"/>
          <p:cNvSpPr txBox="1"/>
          <p:nvPr/>
        </p:nvSpPr>
        <p:spPr>
          <a:xfrm>
            <a:off x="20233300" y="11188450"/>
            <a:ext cx="3408300" cy="16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latin typeface="Helvetica Neue"/>
                <a:ea typeface="Helvetica Neue"/>
                <a:cs typeface="Helvetica Neue"/>
                <a:sym typeface="Helvetica Neue"/>
              </a:rPr>
              <a:t>Module 8</a:t>
            </a:r>
            <a:endParaRPr b="1"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nvSpPr>
        <p:spPr>
          <a:xfrm>
            <a:off x="398200" y="327700"/>
            <a:ext cx="2516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Pourquoi faut-il une norme/un standard ?</a:t>
            </a:r>
            <a:endParaRPr/>
          </a:p>
        </p:txBody>
      </p:sp>
      <p:pic>
        <p:nvPicPr>
          <p:cNvPr id="96" name="Google Shape;96;p19"/>
          <p:cNvPicPr preferRelativeResize="0"/>
          <p:nvPr/>
        </p:nvPicPr>
        <p:blipFill>
          <a:blip r:embed="rId3">
            <a:alphaModFix/>
          </a:blip>
          <a:stretch>
            <a:fillRect/>
          </a:stretch>
        </p:blipFill>
        <p:spPr>
          <a:xfrm>
            <a:off x="5927350" y="3890525"/>
            <a:ext cx="17338974" cy="9021449"/>
          </a:xfrm>
          <a:prstGeom prst="rect">
            <a:avLst/>
          </a:prstGeom>
          <a:noFill/>
          <a:ln>
            <a:noFill/>
          </a:ln>
        </p:spPr>
      </p:pic>
      <p:sp>
        <p:nvSpPr>
          <p:cNvPr id="97" name="Google Shape;97;p19"/>
          <p:cNvSpPr txBox="1"/>
          <p:nvPr/>
        </p:nvSpPr>
        <p:spPr>
          <a:xfrm>
            <a:off x="925975" y="8938550"/>
            <a:ext cx="41319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u="sng">
                <a:solidFill>
                  <a:schemeClr val="hlink"/>
                </a:solidFill>
                <a:hlinkClick r:id="rId4"/>
              </a:rPr>
              <a:t>https://www.data.gouv.fr/fr/datasets/horaires-des-bus-de-digne-les-bains/</a:t>
            </a:r>
            <a:endParaRPr sz="2400"/>
          </a:p>
        </p:txBody>
      </p:sp>
      <p:sp>
        <p:nvSpPr>
          <p:cNvPr id="98" name="Google Shape;98;p19"/>
          <p:cNvSpPr txBox="1"/>
          <p:nvPr/>
        </p:nvSpPr>
        <p:spPr>
          <a:xfrm>
            <a:off x="1635900" y="2281825"/>
            <a:ext cx="21112200" cy="10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solidFill>
                  <a:schemeClr val="dk1"/>
                </a:solidFill>
                <a:latin typeface="Helvetica Neue"/>
                <a:ea typeface="Helvetica Neue"/>
                <a:cs typeface="Helvetica Neue"/>
                <a:sym typeface="Helvetica Neue"/>
              </a:rPr>
              <a:t>Quel est le problème de ce format ?</a:t>
            </a:r>
            <a:endParaRPr sz="480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nvSpPr>
        <p:spPr>
          <a:xfrm>
            <a:off x="398200" y="327700"/>
            <a:ext cx="2516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Différence norme/standard</a:t>
            </a:r>
            <a:endParaRPr/>
          </a:p>
        </p:txBody>
      </p:sp>
      <p:sp>
        <p:nvSpPr>
          <p:cNvPr id="104" name="Google Shape;104;p20"/>
          <p:cNvSpPr txBox="1"/>
          <p:nvPr/>
        </p:nvSpPr>
        <p:spPr>
          <a:xfrm>
            <a:off x="1749025" y="3203850"/>
            <a:ext cx="21256500" cy="78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Un standard et une norme ont la même finalité : permettre l’interopérabilité.</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Un </a:t>
            </a:r>
            <a:r>
              <a:rPr b="1" lang="en-US" sz="4800">
                <a:solidFill>
                  <a:srgbClr val="0076B9"/>
                </a:solidFill>
                <a:latin typeface="Helvetica Neue"/>
                <a:ea typeface="Helvetica Neue"/>
                <a:cs typeface="Helvetica Neue"/>
                <a:sym typeface="Helvetica Neue"/>
              </a:rPr>
              <a:t>standard de fait</a:t>
            </a:r>
            <a:r>
              <a:rPr lang="en-US" sz="4800">
                <a:latin typeface="Helvetica Neue Light"/>
                <a:ea typeface="Helvetica Neue Light"/>
                <a:cs typeface="Helvetica Neue Light"/>
                <a:sym typeface="Helvetica Neue Light"/>
              </a:rPr>
              <a:t> est une spécification qui fait consensus et qui est massivement utilisé.</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Une </a:t>
            </a:r>
            <a:r>
              <a:rPr b="1" lang="en-US" sz="4800">
                <a:solidFill>
                  <a:srgbClr val="0076B9"/>
                </a:solidFill>
                <a:latin typeface="Helvetica Neue"/>
                <a:ea typeface="Helvetica Neue"/>
                <a:cs typeface="Helvetica Neue"/>
                <a:sym typeface="Helvetica Neue"/>
              </a:rPr>
              <a:t>norme</a:t>
            </a:r>
            <a:r>
              <a:rPr lang="en-US" sz="4800">
                <a:latin typeface="Helvetica Neue Light"/>
                <a:ea typeface="Helvetica Neue Light"/>
                <a:cs typeface="Helvetica Neue Light"/>
                <a:sym typeface="Helvetica Neue Light"/>
              </a:rPr>
              <a:t> est une spécification imposée en général par une autorité publique.</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b="1" lang="en-US" sz="4800" u="sng">
                <a:solidFill>
                  <a:schemeClr val="dk1"/>
                </a:solidFill>
                <a:latin typeface="Helvetica Neue"/>
                <a:ea typeface="Helvetica Neue"/>
                <a:cs typeface="Helvetica Neue"/>
                <a:sym typeface="Helvetica Neue"/>
              </a:rPr>
              <a:t>A retenir</a:t>
            </a:r>
            <a:endParaRPr b="1" sz="4800" u="sng">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4800">
                <a:solidFill>
                  <a:schemeClr val="dk1"/>
                </a:solidFill>
                <a:latin typeface="Helvetica Neue Light"/>
                <a:ea typeface="Helvetica Neue Light"/>
                <a:cs typeface="Helvetica Neue Light"/>
                <a:sym typeface="Helvetica Neue Light"/>
              </a:rPr>
              <a:t>Dans une économie numérique, les références décrétées par un acteur de manière unilatérale fonctionnent en général pas. </a:t>
            </a:r>
            <a:r>
              <a:rPr b="1" lang="en-US" sz="4800">
                <a:solidFill>
                  <a:srgbClr val="0076B9"/>
                </a:solidFill>
                <a:latin typeface="Helvetica Neue"/>
                <a:ea typeface="Helvetica Neue"/>
                <a:cs typeface="Helvetica Neue"/>
                <a:sym typeface="Helvetica Neue"/>
              </a:rPr>
              <a:t>Fait référence ce qui est reconnu comme tel par ses utilisateurs.</a:t>
            </a:r>
            <a:endParaRPr b="1" sz="4800">
              <a:solidFill>
                <a:srgbClr val="0076B9"/>
              </a:solidFill>
              <a:latin typeface="Helvetica Neue"/>
              <a:ea typeface="Helvetica Neue"/>
              <a:cs typeface="Helvetica Neue"/>
              <a:sym typeface="Helvetica Neue"/>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nvSpPr>
        <p:spPr>
          <a:xfrm>
            <a:off x="398200" y="327700"/>
            <a:ext cx="2516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Cas d’usages</a:t>
            </a:r>
            <a:endParaRPr/>
          </a:p>
        </p:txBody>
      </p:sp>
      <p:sp>
        <p:nvSpPr>
          <p:cNvPr id="110" name="Google Shape;110;p21"/>
          <p:cNvSpPr txBox="1"/>
          <p:nvPr/>
        </p:nvSpPr>
        <p:spPr>
          <a:xfrm>
            <a:off x="1749025" y="3203850"/>
            <a:ext cx="21256500" cy="80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Pour les </a:t>
            </a:r>
            <a:r>
              <a:rPr b="1" lang="en-US" sz="4800">
                <a:solidFill>
                  <a:srgbClr val="0076B9"/>
                </a:solidFill>
                <a:latin typeface="Helvetica Neue"/>
                <a:ea typeface="Helvetica Neue"/>
                <a:cs typeface="Helvetica Neue"/>
                <a:sym typeface="Helvetica Neue"/>
              </a:rPr>
              <a:t>producteurs de données </a:t>
            </a:r>
            <a:r>
              <a:rPr lang="en-US" sz="4800">
                <a:latin typeface="Helvetica Neue Light"/>
                <a:ea typeface="Helvetica Neue Light"/>
                <a:cs typeface="Helvetica Neue Light"/>
                <a:sym typeface="Helvetica Neue Light"/>
              </a:rPr>
              <a:t>(réseaux, autorités publiques) :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 diffuser les données en sortie des systèmes de planification</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 alimenter les systèmes d’aide à l’exploitation</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 décrire l’offre tarifaire d’un réseau de transport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Pour les </a:t>
            </a:r>
            <a:r>
              <a:rPr b="1" lang="en-US" sz="4800">
                <a:solidFill>
                  <a:srgbClr val="0076B9"/>
                </a:solidFill>
                <a:latin typeface="Helvetica Neue"/>
                <a:ea typeface="Helvetica Neue"/>
                <a:cs typeface="Helvetica Neue"/>
                <a:sym typeface="Helvetica Neue"/>
              </a:rPr>
              <a:t>réutilisateurs de données</a:t>
            </a:r>
            <a:r>
              <a:rPr lang="en-US" sz="4800">
                <a:latin typeface="Helvetica Neue Light"/>
                <a:ea typeface="Helvetica Neue Light"/>
                <a:cs typeface="Helvetica Neue Light"/>
                <a:sym typeface="Helvetica Neue Light"/>
              </a:rPr>
              <a:t> (applications, développeurs)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solidFill>
                  <a:schemeClr val="dk1"/>
                </a:solidFill>
                <a:latin typeface="Helvetica Neue Light"/>
                <a:ea typeface="Helvetica Neue Light"/>
                <a:cs typeface="Helvetica Neue Light"/>
                <a:sym typeface="Helvetica Neue Light"/>
              </a:rPr>
              <a:t>– alimenter les systèmes d’information multimodale avec les horaires théoriques des passages des véhicules aux différents arrêts</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solidFill>
                  <a:schemeClr val="dk1"/>
                </a:solidFill>
                <a:latin typeface="Helvetica Neue Light"/>
                <a:ea typeface="Helvetica Neue Light"/>
                <a:cs typeface="Helvetica Neue Light"/>
                <a:sym typeface="Helvetica Neue Light"/>
              </a:rPr>
              <a:t>– alimenter les calculateurs d’itinéraires, les assistants vocaux</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US" sz="4800">
                <a:solidFill>
                  <a:schemeClr val="dk1"/>
                </a:solidFill>
                <a:latin typeface="Helvetica Neue Light"/>
                <a:ea typeface="Helvetica Neue Light"/>
                <a:cs typeface="Helvetica Neue Light"/>
                <a:sym typeface="Helvetica Neue Light"/>
              </a:rPr>
              <a:t>– permettre l’analyse des réseaux de transport</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nvSpPr>
        <p:spPr>
          <a:xfrm>
            <a:off x="2814150" y="6037200"/>
            <a:ext cx="18755700" cy="16416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1" lang="en-US" sz="6000"/>
              <a:t>Quels standards/normes connaissez-vous pour décrire l’offre théorique de transport public ?</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