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13716000" cx="2438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Helvetica Neue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7611151-6906-4EE2-BE16-C63CFF832A81}">
  <a:tblStyle styleId="{B7611151-6906-4EE2-BE16-C63CFF832A81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76B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3797C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4C7F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Italic.fntdata"/><Relationship Id="rId41" Type="http://schemas.openxmlformats.org/officeDocument/2006/relationships/font" Target="fonts/HelveticaNeue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regular.fntdata"/><Relationship Id="rId16" Type="http://schemas.openxmlformats.org/officeDocument/2006/relationships/slide" Target="slides/slide11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r.wikipedia.org/wiki/Representational_state_transfer" TargetMode="External"/><Relationship Id="rId3" Type="http://schemas.openxmlformats.org/officeDocument/2006/relationships/hyperlink" Target="https://fr.wikipedia.org/wiki/Representational_state_transfer" TargetMode="External"/><Relationship Id="rId4" Type="http://schemas.openxmlformats.org/officeDocument/2006/relationships/hyperlink" Target="https://fr.wikipedia.org/wiki/SOAP" TargetMode="External"/><Relationship Id="rId5" Type="http://schemas.openxmlformats.org/officeDocument/2006/relationships/hyperlink" Target="https://fr.wikipedia.org/wiki/SOAP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ba4d53de8_0_3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5ba4d53de8_0_3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a4d53de8_0_2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5ba4d53de8_0_2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a4d53de8_0_1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5ba4d53de8_0_1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ba4d53de8_0_1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5ba4d53de8_0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ba4d53de8_0_1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5ba4d53de8_0_1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ba4d53de8_0_1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5ba4d53de8_0_1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a4d53de8_0_3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5ba4d53de8_0_3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cee6d569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5cee6d569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ba4d53de8_0_1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5ba4d53de8_0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ca1798a68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Les spécifications SIRI sont conçues pour des échanges de système à système. L’information Temps Réel est évidemment utile en aval pour de nombreux types d’usage, et doit être facile à utiliser, par exemple pour l’open data ou des applications d’affichage. Pour cela, SIRI comprend une variante appelée « SIRI Lite », ciblée sur quelques services et fonctionnant en mode web (REST)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Les spécifications SIRI sont conçues pour des échanges de système à système. L’information Temps Réel est évidemment utile en aval pour de nombreux types d’usage, et doit être facile à utiliser, par exemple pour l’open data ou des applications d’affichage. Pour cela, SIRI comprend une variante appelée « SIRI Lite », ciblée sur quelques services et fonctionnant en mode web (REST)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5ca1798a68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ba4d53de8_0_1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5ba4d53de8_0_1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a4d53de8_0_2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5ba4d53de8_0_2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a4d53de8_0_1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5ba4d53de8_0_1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ba4d53de8_0_1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5ba4d53de8_0_1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ba4d53de8_0_1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5ba4d53de8_0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ba4d53de8_0_3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5ba4d53de8_0_3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ba4d53de8_0_3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5ba4d53de8_0_3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ba4d53de8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5ba4d53de8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ba4d53de8_0_1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Concrètement,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SIRI-Lite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utilise le même modèle de représentation que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SIRI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mais l’interrogation des serveurs se fait en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 </a:t>
            </a:r>
            <a:r>
              <a:rPr lang="en-US" sz="1100" u="sng">
                <a:solidFill>
                  <a:srgbClr val="F6BB4A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Rest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non pas en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rgbClr val="F6BB4A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SOAP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permettant une intégration un peu plus facilitée.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5ba4d53de8_0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ba4d53de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5ba4d53de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ba4d53de8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5ba4d53de8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ca1798a6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5ca1798a6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a4d53de8_0_2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5ba4d53de8_0_2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1"/>
          <p:cNvSpPr/>
          <p:nvPr>
            <p:ph idx="3" type="pic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6" name="Google Shape;46;p11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>
            <p:ph idx="2" type="pic"/>
          </p:nvPr>
        </p:nvSpPr>
        <p:spPr>
          <a:xfrm>
            <a:off x="3047999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5334000" y="946546"/>
            <a:ext cx="13716002" cy="830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>
            <p:ph idx="2" type="pic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57848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1pPr>
            <a:lvl2pPr indent="-57848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2pPr>
            <a:lvl3pPr indent="-57848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3pPr>
            <a:lvl4pPr indent="-57848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4pPr>
            <a:lvl5pPr indent="-57848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84755" y="67425"/>
            <a:ext cx="24214491" cy="13581150"/>
          </a:xfrm>
          <a:prstGeom prst="rect">
            <a:avLst/>
          </a:prstGeom>
          <a:noFill/>
          <a:ln cap="flat" cmpd="sng" w="165100">
            <a:solidFill>
              <a:srgbClr val="96195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63373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3373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3373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373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3729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3729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33729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3729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3729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transport.data.gouv.fr" TargetMode="External"/><Relationship Id="rId4" Type="http://schemas.openxmlformats.org/officeDocument/2006/relationships/hyperlink" Target="http://transport.data.gouv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evelopers.google.com/transit/gtfs-realtime/guides/feed-entities?hl=f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normes-donnees-tc.org/wp-content/uploads/2017/06/Guide-pour-louverture-des-donn%C3%A9es-temps-r%C3%A9el-v4.pdf" TargetMode="External"/><Relationship Id="rId4" Type="http://schemas.openxmlformats.org/officeDocument/2006/relationships/hyperlink" Target="http://www.normes-donnees-tc.org/wp-content/uploads/2017/06/Guide-pour-louverture-des-donn%C3%A9es-temps-r%C3%A9el-v4.pdf" TargetMode="External"/><Relationship Id="rId5" Type="http://schemas.openxmlformats.org/officeDocument/2006/relationships/hyperlink" Target="http://www.normes-donnees-tc.org/wp-content/uploads/2017/06/Guide-pour-louverture-des-donn%C3%A9es-temps-r%C3%A9el-v4.pd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normes-donnees-tc.org/wp-content/uploads/2017/01/Proposition-Profil-SIRI-Lite-initial-v1-2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9283930" y="4820330"/>
            <a:ext cx="119982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8900"/>
              <a:t>Module 6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9283925" y="6538725"/>
            <a:ext cx="13268700" cy="3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/>
              <a:t>Les données dynamiques des lignes régulières de transport de voyageurs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Formation PAGOF – Ouverture des données de transport</a:t>
            </a:r>
            <a:endParaRPr b="1" sz="3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3 – 5 juillet 2019 – Tunis</a:t>
            </a:r>
            <a:endParaRPr b="1" sz="3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Ishan Bhojwani</a:t>
            </a:r>
            <a:endParaRPr b="1" sz="3000">
              <a:solidFill>
                <a:srgbClr val="5E5E5E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75" y="11750825"/>
            <a:ext cx="2494550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025" y="11750825"/>
            <a:ext cx="3952625" cy="15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Craintes sur les accès</a:t>
            </a:r>
            <a:endParaRPr/>
          </a:p>
        </p:txBody>
      </p:sp>
      <p:sp>
        <p:nvSpPr>
          <p:cNvPr id="116" name="Google Shape;116;p23"/>
          <p:cNvSpPr txBox="1"/>
          <p:nvPr/>
        </p:nvSpPr>
        <p:spPr>
          <a:xfrm>
            <a:off x="656450" y="2719850"/>
            <a:ext cx="21110100" cy="9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Qui est </a:t>
            </a:r>
            <a:r>
              <a:rPr b="1" lang="en-US" sz="4800">
                <a:solidFill>
                  <a:srgbClr val="0076B9"/>
                </a:solidFill>
              </a:rPr>
              <a:t>responsable</a:t>
            </a:r>
            <a:r>
              <a:rPr lang="en-US" sz="4800"/>
              <a:t> si l’heure donnée est fausse ?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Peut-il y avoir des </a:t>
            </a:r>
            <a:r>
              <a:rPr b="1" lang="en-US" sz="4800">
                <a:solidFill>
                  <a:srgbClr val="0076B9"/>
                </a:solidFill>
              </a:rPr>
              <a:t>réutilisations malveillantes</a:t>
            </a:r>
            <a:r>
              <a:rPr lang="en-US" sz="4800"/>
              <a:t> ou </a:t>
            </a:r>
            <a:r>
              <a:rPr b="1" lang="en-US" sz="4800">
                <a:solidFill>
                  <a:srgbClr val="0076B9"/>
                </a:solidFill>
              </a:rPr>
              <a:t>contraires à l’intérêt général</a:t>
            </a:r>
            <a:r>
              <a:rPr lang="en-US" sz="4800"/>
              <a:t> des flux temps réel ?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Faut-il </a:t>
            </a:r>
            <a:r>
              <a:rPr b="1" lang="en-US" sz="4800">
                <a:solidFill>
                  <a:srgbClr val="0076B9"/>
                </a:solidFill>
              </a:rPr>
              <a:t>contrôler</a:t>
            </a:r>
            <a:r>
              <a:rPr lang="en-US" sz="4800"/>
              <a:t> les accès aux données ?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Les solutions trouvées en France</a:t>
            </a:r>
            <a:endParaRPr/>
          </a:p>
        </p:txBody>
      </p:sp>
      <p:sp>
        <p:nvSpPr>
          <p:cNvPr id="122" name="Google Shape;122;p24"/>
          <p:cNvSpPr txBox="1"/>
          <p:nvPr/>
        </p:nvSpPr>
        <p:spPr>
          <a:xfrm>
            <a:off x="922918" y="10283009"/>
            <a:ext cx="99645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Multiplicité des formats avec des besoins différents selon les réutilisateurs</a:t>
            </a:r>
            <a:endParaRPr/>
          </a:p>
        </p:txBody>
      </p:sp>
      <p:sp>
        <p:nvSpPr>
          <p:cNvPr id="123" name="Google Shape;123;p24"/>
          <p:cNvSpPr txBox="1"/>
          <p:nvPr/>
        </p:nvSpPr>
        <p:spPr>
          <a:xfrm>
            <a:off x="11833144" y="4784484"/>
            <a:ext cx="118707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Gestion de la charge en termes de requêtes par </a:t>
            </a:r>
            <a:r>
              <a:rPr b="1" i="0" lang="en-US" sz="4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transport.data.gouv.fr</a:t>
            </a:r>
            <a:r>
              <a:rPr b="1" i="0" lang="en-US" sz="40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 (suppression des coûts de compensation)</a:t>
            </a:r>
            <a:endParaRPr/>
          </a:p>
        </p:txBody>
      </p:sp>
      <p:sp>
        <p:nvSpPr>
          <p:cNvPr id="124" name="Google Shape;124;p24"/>
          <p:cNvSpPr txBox="1"/>
          <p:nvPr/>
        </p:nvSpPr>
        <p:spPr>
          <a:xfrm>
            <a:off x="11758763" y="10229127"/>
            <a:ext cx="120195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Conversion GTFS RT&gt;SIRI Lite (stop-monitoring et stop-point-discovery) par </a:t>
            </a:r>
            <a:r>
              <a:rPr b="1" i="0" lang="en-US" sz="4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transport.data.gouv.fr</a:t>
            </a:r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972082" y="2710897"/>
            <a:ext cx="94881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Coûts de mise à disposition des données en cas de requêtage massif</a:t>
            </a:r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1020491" y="5457584"/>
            <a:ext cx="99645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Contrôle le flux de réutilisateurs</a:t>
            </a:r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1020491" y="7170256"/>
            <a:ext cx="99645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Complexité de la mise en place de systèmes de paiement réutilisateurs / producteurs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9488850" y="6037200"/>
            <a:ext cx="54063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Formats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Comment choisir le meilleur format ?</a:t>
            </a:r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398200" y="1969300"/>
            <a:ext cx="229434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Il est possible (et souvent facile) de créer un format “maison”... mais ce n’est pas recommandé !</a:t>
            </a:r>
            <a:endParaRPr i="1" sz="3600">
              <a:solidFill>
                <a:schemeClr val="dk1"/>
              </a:solidFill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688" y="3434500"/>
            <a:ext cx="18234425" cy="89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1182100" y="12625425"/>
            <a:ext cx="235956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Une multiplicité des formats </a:t>
            </a:r>
            <a:r>
              <a:rPr lang="en-US" sz="3600"/>
              <a:t>entraîne, pour les réutilisateurs, de multiples et coûteux redéveloppements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Générer un GTFS-RT</a:t>
            </a:r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398200" y="2543975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</a:rPr>
              <a:t>Attention</a:t>
            </a:r>
            <a:r>
              <a:rPr lang="en-US" sz="3600">
                <a:solidFill>
                  <a:schemeClr val="dk1"/>
                </a:solidFill>
              </a:rPr>
              <a:t> : </a:t>
            </a:r>
            <a:r>
              <a:rPr b="1" lang="en-US" sz="3600">
                <a:solidFill>
                  <a:srgbClr val="0076B9"/>
                </a:solidFill>
              </a:rPr>
              <a:t>le GTFS-RT s'appuie nécessairement sur un fichier GTFS</a:t>
            </a:r>
            <a:r>
              <a:rPr lang="en-US" sz="3600">
                <a:solidFill>
                  <a:schemeClr val="dk1"/>
                </a:solidFill>
              </a:rPr>
              <a:t> décrivant les lignes et horaires théoriques, car il indique la différence observée par rapport à ces horaires prévus.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Le moyen le plus simple</a:t>
            </a:r>
            <a:r>
              <a:rPr lang="en-US" sz="3600">
                <a:solidFill>
                  <a:schemeClr val="dk1"/>
                </a:solidFill>
              </a:rPr>
              <a:t> : équiper les chauffeurs de systèmes d’aide à l’exploitation et à l’information voyageur modernes (= mettre des tablettes connectées dans les véhicules !)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Quelques exemples d’entreprises proposant ce type de services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et bien d’autres… (ces trois entreprises ne sont que celles que je connais pour les avoir croisées dans mon travail)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0950" y="8083238"/>
            <a:ext cx="228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3713" y="8165650"/>
            <a:ext cx="6152374" cy="32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0663" y="8497563"/>
            <a:ext cx="3762375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Structure d’un flux GTFS-RT</a:t>
            </a: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398200" y="2543975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C’est un flux desservi via protocole HTTP</a:t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3600"/>
              <a:buFont typeface="Roboto"/>
              <a:buChar char="●"/>
            </a:pPr>
            <a:r>
              <a:rPr b="1" lang="en-US" sz="36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Mises à jour des trajets</a:t>
            </a:r>
            <a:r>
              <a:rPr lang="en-US" sz="36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: retards, annulations, itinéraires modifiés</a:t>
            </a:r>
            <a:endParaRPr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rgbClr val="0076B9"/>
                </a:solidFill>
                <a:latin typeface="Roboto"/>
                <a:ea typeface="Roboto"/>
                <a:cs typeface="Roboto"/>
                <a:sym typeface="Roboto"/>
              </a:rPr>
              <a:t>“Le bus a 3 minutes de retard”</a:t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3600"/>
              <a:buFont typeface="Roboto"/>
              <a:buChar char="●"/>
            </a:pPr>
            <a:r>
              <a:rPr b="1" lang="en-US" sz="36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Alertes de service</a:t>
            </a:r>
            <a:r>
              <a:rPr lang="en-US" sz="36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: arrêt déplacé, événements imprévus affectant une station, un itinéraire ou l'ensemble du réseau, ascenseurs ou escalators en panne (format textuel)</a:t>
            </a:r>
            <a:endParaRPr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rgbClr val="0076B9"/>
                </a:solidFill>
                <a:latin typeface="Roboto"/>
                <a:ea typeface="Roboto"/>
                <a:cs typeface="Roboto"/>
                <a:sym typeface="Roboto"/>
              </a:rPr>
              <a:t>“"La station X est fermée pour cause de travaux"”</a:t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3600"/>
              <a:buFont typeface="Roboto"/>
              <a:buChar char="●"/>
            </a:pPr>
            <a:r>
              <a:rPr b="1" lang="en-US" sz="36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Position du véhicule</a:t>
            </a:r>
            <a:r>
              <a:rPr lang="en-US" sz="36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: informations sur les véhicules, notamment leur localisation et la densité du trafic (longitude, latitude, vitesse actuelle, kilométrage)</a:t>
            </a:r>
            <a:endParaRPr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rgbClr val="0076B9"/>
                </a:solidFill>
                <a:latin typeface="Roboto"/>
                <a:ea typeface="Roboto"/>
                <a:cs typeface="Roboto"/>
                <a:sym typeface="Roboto"/>
              </a:rPr>
              <a:t>“Ce bus est à la position X au moment Y”</a:t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i="1" lang="en-US" sz="4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https://developers.google.com/transit/gtfs-realtime/guides/feed-entities?hl=fr</a:t>
            </a:r>
            <a:r>
              <a:rPr i="1" lang="en-US" sz="4800">
                <a:solidFill>
                  <a:srgbClr val="0076B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Outils de validation GTFS-RT ?</a:t>
            </a:r>
            <a:endParaRPr/>
          </a:p>
        </p:txBody>
      </p:sp>
      <p:sp>
        <p:nvSpPr>
          <p:cNvPr id="161" name="Google Shape;161;p29"/>
          <p:cNvSpPr txBox="1"/>
          <p:nvPr/>
        </p:nvSpPr>
        <p:spPr>
          <a:xfrm>
            <a:off x="398200" y="2577425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Pour l’instant, très peu d’outils de validation existent.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Le plus simple pour tester un GTFS-RT, c’est d’</a:t>
            </a:r>
            <a:r>
              <a:rPr b="1" lang="en-US" sz="4800">
                <a:solidFill>
                  <a:srgbClr val="0076B9"/>
                </a:solidFill>
              </a:rPr>
              <a:t>établir des contacts avec des réutilisateurs</a:t>
            </a:r>
            <a:r>
              <a:rPr lang="en-US" sz="4800">
                <a:solidFill>
                  <a:schemeClr val="dk1"/>
                </a:solidFill>
              </a:rPr>
              <a:t> qui sont capables de tenter de les intégrer dans leurs applications.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Bonnes pratiques GTFS-RT</a:t>
            </a:r>
            <a:endParaRPr/>
          </a:p>
        </p:txBody>
      </p:sp>
      <p:sp>
        <p:nvSpPr>
          <p:cNvPr id="167" name="Google Shape;167;p30"/>
          <p:cNvSpPr txBox="1"/>
          <p:nvPr/>
        </p:nvSpPr>
        <p:spPr>
          <a:xfrm>
            <a:off x="644100" y="2611200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dk1"/>
                </a:solidFill>
              </a:rPr>
              <a:t>1. Ne pas mettre de filtrage d’accès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dk1"/>
                </a:solidFill>
              </a:rPr>
              <a:t>2. Mise à jour de l’ordre de 30 secondes (plus souvent c’est mieux)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3. Le GTFS théorique facilement accessible aux côtés du RT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dk1"/>
                </a:solidFill>
              </a:rPr>
              <a:t>4. Assurer une cohérence des ID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SIRI / </a:t>
            </a:r>
            <a:r>
              <a:rPr b="1" lang="en-US" sz="8900"/>
              <a:t>SIRI-Lite</a:t>
            </a:r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398200" y="2543975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4800"/>
              <a:buChar char="●"/>
            </a:pP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Cette </a:t>
            </a:r>
            <a:r>
              <a:rPr b="1" lang="en-US" sz="48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norme</a:t>
            </a: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 base sur le modèle d’échanges européen TRANSMODEL (comme NeTEx, son pendant sur le théorique)</a:t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spécification est complexe est nécessite l’établissement d’un profil national pour être mis en oeuvre. </a:t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4800"/>
              <a:buFont typeface="Helvetica Neue Light"/>
              <a:buChar char="-"/>
            </a:pPr>
            <a:r>
              <a:rPr lang="en-US" sz="4800" u="sng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Source principale</a:t>
            </a: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: </a:t>
            </a:r>
            <a:r>
              <a:rPr lang="en-US" sz="48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Guide sur l’ouverture des données temps réel par l’Agence française pour l’information</a:t>
            </a:r>
            <a:r>
              <a:rPr lang="en-US" sz="4800">
                <a:solidFill>
                  <a:srgbClr val="212121"/>
                </a:solidFill>
                <a:uFill>
                  <a:noFill/>
                </a:u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 </a:t>
            </a:r>
            <a:r>
              <a:rPr lang="en-US" sz="48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multimodale et la billettique </a:t>
            </a: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AFIMB </a:t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SIRI / SIRI-Lite</a:t>
            </a:r>
            <a:endParaRPr/>
          </a:p>
        </p:txBody>
      </p:sp>
      <p:sp>
        <p:nvSpPr>
          <p:cNvPr id="179" name="Google Shape;179;p32"/>
          <p:cNvSpPr txBox="1"/>
          <p:nvPr/>
        </p:nvSpPr>
        <p:spPr>
          <a:xfrm>
            <a:off x="398200" y="2543975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4800"/>
              <a:buChar char="●"/>
            </a:pP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Propose plusieurs technologies d’accès  :</a:t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○"/>
            </a:pP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SOAP (c’est-à-dire un format XML), pour des échanges entre serveurs  </a:t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○"/>
            </a:pP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REST (protocole Web), appelé </a:t>
            </a:r>
            <a:r>
              <a:rPr b="1" lang="en-US" sz="48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SIRI Lite</a:t>
            </a: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L’information reste la même, mais la technologie d’échange est adaptée à l’usage</a:t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873750" y="6037200"/>
            <a:ext cx="226365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Quelle est votre point de vue sur la question des données temps réel ?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Structure d’un SIRI-Lite</a:t>
            </a:r>
            <a:endParaRPr/>
          </a:p>
        </p:txBody>
      </p:sp>
      <p:sp>
        <p:nvSpPr>
          <p:cNvPr id="185" name="Google Shape;185;p33"/>
          <p:cNvSpPr txBox="1"/>
          <p:nvPr/>
        </p:nvSpPr>
        <p:spPr>
          <a:xfrm>
            <a:off x="398200" y="2543975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C’est un protocole d’échange au format XML qui propose un ensemble de services, dont les plus utilisés : </a:t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3600"/>
              <a:buFont typeface="Helvetica Neue Light"/>
              <a:buChar char="●"/>
            </a:pPr>
            <a:r>
              <a:rPr b="1" lang="en-US" sz="36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Stop Monitoring</a:t>
            </a:r>
            <a:r>
              <a:rPr lang="en-US" sz="3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Horaire temps réel à l’arrêt (avec possible rappel du théorique)  </a:t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600"/>
              <a:buFont typeface="Helvetica Neue Light"/>
              <a:buChar char="●"/>
            </a:pPr>
            <a:r>
              <a:rPr b="1" lang="en-US" sz="36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Estimated Timetables</a:t>
            </a:r>
            <a:r>
              <a:rPr lang="en-US" sz="3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Horaire temps réel pour toute une ligne  </a:t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600"/>
              <a:buFont typeface="Helvetica Neue Light"/>
              <a:buChar char="●"/>
            </a:pPr>
            <a:r>
              <a:rPr b="1" lang="en-US" sz="36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Message</a:t>
            </a:r>
            <a:r>
              <a:rPr lang="en-US" sz="3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Messages d’information et description des perturbations  </a:t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600"/>
              <a:buFont typeface="Helvetica Neue Light"/>
              <a:buChar char="●"/>
            </a:pPr>
            <a:r>
              <a:rPr b="1" lang="en-US" sz="36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Facility Monitoring</a:t>
            </a:r>
            <a:r>
              <a:rPr lang="en-US" sz="3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Etat des équipements (escaliers mécaniques, ascenseurs, palettes des véhicules,..)  </a:t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600"/>
              <a:buFont typeface="Helvetica Neue Light"/>
              <a:buChar char="●"/>
            </a:pPr>
            <a:r>
              <a:rPr b="1" lang="en-US" sz="36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Vehicle Monitoring</a:t>
            </a:r>
            <a:r>
              <a:rPr lang="en-US" sz="3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Position des véhicules</a:t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Dans le cas où le réseau n’est pas préalablement connu, SIRI fourni la liste des arrêts et des lignes</a:t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Proposition du profil SIRI-Lite : </a:t>
            </a:r>
            <a:r>
              <a:rPr lang="en-US" sz="36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http://www.normes-donnees-tc.org/wp-content/uploads/2017/01/Proposition-Profil-SIRI-Lite-initial-v1-2.pdf</a:t>
            </a:r>
            <a:endParaRPr sz="3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i="1" sz="4800">
              <a:solidFill>
                <a:srgbClr val="0076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Exemple de SIRI-Lite</a:t>
            </a:r>
            <a:endParaRPr/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313" y="2380500"/>
            <a:ext cx="17593374" cy="105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Récapitulatif GTFS-RT - SIRI Lite</a:t>
            </a:r>
            <a:endParaRPr/>
          </a:p>
        </p:txBody>
      </p:sp>
      <p:graphicFrame>
        <p:nvGraphicFramePr>
          <p:cNvPr id="197" name="Google Shape;197;p35"/>
          <p:cNvGraphicFramePr/>
          <p:nvPr/>
        </p:nvGraphicFramePr>
        <p:xfrm>
          <a:off x="1102392" y="2355993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{B7611151-6906-4EE2-BE16-C63CFF832A81}</a:tableStyleId>
              </a:tblPr>
              <a:tblGrid>
                <a:gridCol w="7563375"/>
                <a:gridCol w="7091800"/>
                <a:gridCol w="7524025"/>
              </a:tblGrid>
              <a:tr h="11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Type d’information temps réel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GTFS RT</a:t>
                      </a:r>
                      <a:endParaRPr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SIRI Lite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Avances / retards</a:t>
                      </a:r>
                      <a:endParaRPr/>
                    </a:p>
                  </a:txBody>
                  <a:tcPr marT="50800" marB="50800" marR="50800" marL="5080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i="1" lang="en-US" sz="3000" u="none" cap="none" strike="noStrike"/>
                        <a:t>Mise à jour de trajets </a:t>
                      </a:r>
                      <a:r>
                        <a:rPr b="0" lang="en-US" sz="3000" u="none" cap="none" strike="noStrike"/>
                        <a:t>(ensemble du réseau)</a:t>
                      </a:r>
                      <a:endParaRPr/>
                    </a:p>
                  </a:txBody>
                  <a:tcPr marT="50800" marB="50800" marR="50800" marL="5080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i="1" lang="en-US" sz="3000" u="none" cap="none" strike="noStrike"/>
                        <a:t>Stop-monitoring </a:t>
                      </a:r>
                      <a:r>
                        <a:rPr lang="en-US" sz="3000" u="none" cap="none" strike="noStrike"/>
                        <a:t>(par point d’arrêt)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i="1" lang="en-US" sz="3000" u="none" cap="none" strike="noStrike"/>
                        <a:t>Estimated timetables </a:t>
                      </a:r>
                      <a:r>
                        <a:rPr lang="en-US" sz="3000" u="none" cap="none" strike="noStrike"/>
                        <a:t>(par ligne + ensemble du réseau)</a:t>
                      </a:r>
                      <a:endParaRPr/>
                    </a:p>
                  </a:txBody>
                  <a:tcPr marT="50800" marB="50800" marR="50800" marL="50800" anchor="ctr">
                    <a:solidFill>
                      <a:srgbClr val="D6D5D5"/>
                    </a:solidFill>
                  </a:tcPr>
                </a:tc>
              </a:tr>
              <a:tr h="11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Annulations</a:t>
                      </a:r>
                      <a:endParaRPr/>
                    </a:p>
                  </a:txBody>
                  <a:tcPr marT="50800" marB="50800" marR="50800" marL="50800" anchor="ctr"/>
                </a:tc>
                <a:tc vMerge="1"/>
                <a:tc vMerge="1"/>
              </a:tr>
              <a:tr h="11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Modification d’un itinéraire</a:t>
                      </a:r>
                      <a:endParaRPr/>
                    </a:p>
                  </a:txBody>
                  <a:tcPr marT="50800" marB="50800" marR="50800" marL="50800" anchor="ctr"/>
                </a:tc>
                <a:tc vMerge="1"/>
                <a:tc vMerge="1"/>
              </a:tr>
              <a:tr h="11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Arrêts déplacés</a:t>
                      </a:r>
                      <a:endParaRPr/>
                    </a:p>
                  </a:txBody>
                  <a:tcPr marT="50800" marB="50800" marR="50800" marL="5080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i="1" lang="en-US" sz="3000" u="none" cap="none" strike="noStrike"/>
                        <a:t>Alertes de services</a:t>
                      </a:r>
                      <a:endParaRPr/>
                    </a:p>
                  </a:txBody>
                  <a:tcPr marT="50800" marB="50800" marR="50800" marL="50800" anchor="ctr">
                    <a:solidFill>
                      <a:srgbClr val="D6D5D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i="1" lang="en-US" sz="3000" u="none" cap="none" strike="noStrike"/>
                        <a:t>General-message</a:t>
                      </a:r>
                      <a:endParaRPr/>
                    </a:p>
                  </a:txBody>
                  <a:tcPr marT="50800" marB="50800" marR="50800" marL="50800" anchor="ctr"/>
                </a:tc>
              </a:tr>
              <a:tr h="11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Evénements imprévus (à une station, sur une ligne, sur le réseau)</a:t>
                      </a:r>
                      <a:b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</a:br>
                      <a:endParaRPr/>
                    </a:p>
                  </a:txBody>
                  <a:tcPr marT="50800" marB="50800" marR="50800" marL="50800" anchor="ctr"/>
                </a:tc>
                <a:tc vMerge="1"/>
                <a:tc vMerge="1"/>
              </a:tr>
              <a:tr h="11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Position des véhicules</a:t>
                      </a:r>
                      <a:endParaRPr/>
                    </a:p>
                  </a:txBody>
                  <a:tcPr marT="50800" marB="50800" marR="50800" marL="5080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i="1" lang="en-US" sz="3000" u="none" cap="none" strike="noStrike"/>
                        <a:t>Position des véhicules</a:t>
                      </a:r>
                      <a:endParaRPr/>
                    </a:p>
                  </a:txBody>
                  <a:tcPr marT="50800" marB="50800" marR="50800" marL="5080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i="1" lang="en-US" sz="3000" u="none" cap="none" strike="noStrike"/>
                        <a:t>Vehicle-monitoring</a:t>
                      </a:r>
                      <a:endParaRPr/>
                    </a:p>
                  </a:txBody>
                  <a:tcPr marT="50800" marB="50800" marR="50800" marL="50800" anchor="ctr">
                    <a:solidFill>
                      <a:srgbClr val="D6D5D5"/>
                    </a:solidFill>
                  </a:tcPr>
                </a:tc>
              </a:tr>
              <a:tr h="11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Helvetica Neue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FFFF"/>
                          </a:solidFill>
                        </a:rPr>
                        <a:t>Densité du trafic</a:t>
                      </a:r>
                      <a:endParaRPr/>
                    </a:p>
                  </a:txBody>
                  <a:tcPr marT="50800" marB="50800" marR="50800" marL="50800" anchor="ctr"/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Comment choisir le meilleur format ?</a:t>
            </a:r>
            <a:endParaRPr/>
          </a:p>
        </p:txBody>
      </p:sp>
      <p:sp>
        <p:nvSpPr>
          <p:cNvPr id="203" name="Google Shape;203;p36"/>
          <p:cNvSpPr txBox="1"/>
          <p:nvPr/>
        </p:nvSpPr>
        <p:spPr>
          <a:xfrm>
            <a:off x="398200" y="2577425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Prendre en compte :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Le moyen technique 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Par un flux de données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Par une API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Le type de données que l’on souhaite exposer :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des prochains passages à un arrêt ?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des alertes ?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la position de véhicules ?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Les réutilisateurs que l’on souhaite toucher : 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les calculateurs d’itinéraires ? → GTFS-RT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les petits développeurs ? → SIRI-Lite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600">
                <a:solidFill>
                  <a:srgbClr val="0076B9"/>
                </a:solidFill>
              </a:rPr>
              <a:t>Le choix de la France : SIRI Lite + GTFS RT</a:t>
            </a:r>
            <a:endParaRPr b="1" sz="3600">
              <a:solidFill>
                <a:srgbClr val="0076B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Avantages/inconvénients</a:t>
            </a:r>
            <a:endParaRPr/>
          </a:p>
        </p:txBody>
      </p:sp>
      <p:sp>
        <p:nvSpPr>
          <p:cNvPr id="209" name="Google Shape;209;p37"/>
          <p:cNvSpPr txBox="1"/>
          <p:nvPr/>
        </p:nvSpPr>
        <p:spPr>
          <a:xfrm>
            <a:off x="398200" y="2238750"/>
            <a:ext cx="22943400" cy="9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GTFS RT : 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Char char="+"/>
            </a:pPr>
            <a:r>
              <a:rPr lang="en-US" sz="3600">
                <a:solidFill>
                  <a:schemeClr val="dk1"/>
                </a:solidFill>
              </a:rPr>
              <a:t>très utilisé par les réutilisateurs (standard de fait)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+"/>
            </a:pPr>
            <a:r>
              <a:rPr lang="en-US" sz="3600">
                <a:solidFill>
                  <a:schemeClr val="dk1"/>
                </a:solidFill>
              </a:rPr>
              <a:t>format léger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difficulté majeure : harmonisation des identifiants entre GTFS statique et GTFS RT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SIRI-Lite : 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Char char="+"/>
            </a:pPr>
            <a:r>
              <a:rPr lang="en-US" sz="3600">
                <a:solidFill>
                  <a:schemeClr val="dk1"/>
                </a:solidFill>
              </a:rPr>
              <a:t>décrit plus d’éléments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+"/>
            </a:pPr>
            <a:r>
              <a:rPr lang="en-US" sz="3600">
                <a:solidFill>
                  <a:schemeClr val="dk1"/>
                </a:solidFill>
              </a:rPr>
              <a:t>SIRI Lite convient davantage à des éditeurs d’application qui n’ont pas leur propre infrastructure de gestion de temps réel et permet d’exhiber les prochains passages à un arrêt spécifique facilement.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peu opérationnel 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difficulté : même dans ses déclinaisons locales beaucoup de champs optionnels, ce qui n’est pas pratique et rend l’interopérabilité difficile. Un profil national plus léger (fondé sur ​SIRI Lite, une variante de SIRI avec requêtes REST)​​, inspiré par l’Île-de-France, est en cours de définition mais présente de nombreux modules optionnels.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2677752" y="4064320"/>
            <a:ext cx="19028496" cy="1641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i="0" lang="en-US" sz="8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Avez-vous </a:t>
            </a:r>
            <a:r>
              <a:rPr b="1" lang="en-US" sz="8900"/>
              <a:t>appris des choses ?</a:t>
            </a:r>
            <a:endParaRPr/>
          </a:p>
        </p:txBody>
      </p:sp>
      <p:cxnSp>
        <p:nvCxnSpPr>
          <p:cNvPr id="215" name="Google Shape;215;p38"/>
          <p:cNvCxnSpPr/>
          <p:nvPr/>
        </p:nvCxnSpPr>
        <p:spPr>
          <a:xfrm>
            <a:off x="2557674" y="8631589"/>
            <a:ext cx="19326642" cy="1"/>
          </a:xfrm>
          <a:prstGeom prst="straightConnector1">
            <a:avLst/>
          </a:prstGeom>
          <a:noFill/>
          <a:ln cap="flat" cmpd="sng" w="152400">
            <a:solidFill>
              <a:srgbClr val="0076B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16" name="Google Shape;216;p38"/>
          <p:cNvSpPr/>
          <p:nvPr/>
        </p:nvSpPr>
        <p:spPr>
          <a:xfrm rot="-5400000">
            <a:off x="1781336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38"/>
          <p:cNvSpPr/>
          <p:nvPr/>
        </p:nvSpPr>
        <p:spPr>
          <a:xfrm rot="-5400000">
            <a:off x="5680178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38"/>
          <p:cNvSpPr/>
          <p:nvPr/>
        </p:nvSpPr>
        <p:spPr>
          <a:xfrm rot="-5400000">
            <a:off x="9579020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8"/>
          <p:cNvSpPr/>
          <p:nvPr/>
        </p:nvSpPr>
        <p:spPr>
          <a:xfrm rot="-5400000">
            <a:off x="13477861" y="7968029"/>
            <a:ext cx="1327118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38"/>
          <p:cNvSpPr/>
          <p:nvPr/>
        </p:nvSpPr>
        <p:spPr>
          <a:xfrm rot="-5400000">
            <a:off x="17376705" y="7968029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38"/>
          <p:cNvSpPr/>
          <p:nvPr/>
        </p:nvSpPr>
        <p:spPr>
          <a:xfrm rot="-5400000">
            <a:off x="21275545" y="7870581"/>
            <a:ext cx="1327119" cy="1327118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2201128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223" name="Google Shape;223;p38"/>
          <p:cNvSpPr txBox="1"/>
          <p:nvPr/>
        </p:nvSpPr>
        <p:spPr>
          <a:xfrm>
            <a:off x="6099970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224" name="Google Shape;224;p38"/>
          <p:cNvSpPr txBox="1"/>
          <p:nvPr/>
        </p:nvSpPr>
        <p:spPr>
          <a:xfrm>
            <a:off x="10000933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225" name="Google Shape;225;p38"/>
          <p:cNvSpPr txBox="1"/>
          <p:nvPr/>
        </p:nvSpPr>
        <p:spPr>
          <a:xfrm>
            <a:off x="13938934" y="83061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226" name="Google Shape;226;p38"/>
          <p:cNvSpPr txBox="1"/>
          <p:nvPr/>
        </p:nvSpPr>
        <p:spPr>
          <a:xfrm>
            <a:off x="17809195" y="83061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227" name="Google Shape;227;p38"/>
          <p:cNvSpPr txBox="1"/>
          <p:nvPr/>
        </p:nvSpPr>
        <p:spPr>
          <a:xfrm>
            <a:off x="21765198" y="8232027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cxnSp>
        <p:nvCxnSpPr>
          <p:cNvPr id="228" name="Google Shape;228;p38"/>
          <p:cNvCxnSpPr/>
          <p:nvPr/>
        </p:nvCxnSpPr>
        <p:spPr>
          <a:xfrm>
            <a:off x="9235400" y="6805163"/>
            <a:ext cx="5913200" cy="1"/>
          </a:xfrm>
          <a:prstGeom prst="straightConnector1">
            <a:avLst/>
          </a:prstGeom>
          <a:noFill/>
          <a:ln cap="rnd" cmpd="sng" w="50800">
            <a:solidFill>
              <a:srgbClr val="000000"/>
            </a:solidFill>
            <a:prstDash val="dashDot"/>
            <a:miter lim="400000"/>
            <a:headEnd len="sm" w="sm" type="none"/>
            <a:tailEnd len="sm" w="sm" type="none"/>
          </a:ln>
        </p:spPr>
      </p:cxnSp>
      <p:grpSp>
        <p:nvGrpSpPr>
          <p:cNvPr id="229" name="Google Shape;229;p38"/>
          <p:cNvGrpSpPr/>
          <p:nvPr/>
        </p:nvGrpSpPr>
        <p:grpSpPr>
          <a:xfrm>
            <a:off x="19379932" y="405300"/>
            <a:ext cx="4635914" cy="350124"/>
            <a:chOff x="-1" y="0"/>
            <a:chExt cx="4635913" cy="350122"/>
          </a:xfrm>
        </p:grpSpPr>
        <p:cxnSp>
          <p:nvCxnSpPr>
            <p:cNvPr id="230" name="Google Shape;230;p38"/>
            <p:cNvCxnSpPr/>
            <p:nvPr/>
          </p:nvCxnSpPr>
          <p:spPr>
            <a:xfrm>
              <a:off x="204813" y="175060"/>
              <a:ext cx="4147522" cy="1"/>
            </a:xfrm>
            <a:prstGeom prst="straightConnector1">
              <a:avLst/>
            </a:prstGeom>
            <a:noFill/>
            <a:ln cap="flat" cmpd="sng" w="63500">
              <a:solidFill>
                <a:srgbClr val="0076B9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grpSp>
          <p:nvGrpSpPr>
            <p:cNvPr id="231" name="Google Shape;231;p38"/>
            <p:cNvGrpSpPr/>
            <p:nvPr/>
          </p:nvGrpSpPr>
          <p:grpSpPr>
            <a:xfrm>
              <a:off x="-1" y="0"/>
              <a:ext cx="4635913" cy="350122"/>
              <a:chOff x="0" y="0"/>
              <a:chExt cx="4635912" cy="350121"/>
            </a:xfrm>
          </p:grpSpPr>
          <p:sp>
            <p:nvSpPr>
              <p:cNvPr id="232" name="Google Shape;232;p38"/>
              <p:cNvSpPr/>
              <p:nvPr/>
            </p:nvSpPr>
            <p:spPr>
              <a:xfrm rot="-5400000">
                <a:off x="-1" y="0"/>
                <a:ext cx="350121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3" name="Google Shape;233;p38"/>
              <p:cNvSpPr/>
              <p:nvPr/>
            </p:nvSpPr>
            <p:spPr>
              <a:xfrm rot="-5400000">
                <a:off x="857158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4" name="Google Shape;234;p38"/>
              <p:cNvSpPr/>
              <p:nvPr/>
            </p:nvSpPr>
            <p:spPr>
              <a:xfrm rot="-5400000">
                <a:off x="1714317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5" name="Google Shape;235;p38"/>
              <p:cNvSpPr/>
              <p:nvPr/>
            </p:nvSpPr>
            <p:spPr>
              <a:xfrm rot="-5400000">
                <a:off x="2571475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6" name="Google Shape;236;p38"/>
              <p:cNvSpPr/>
              <p:nvPr/>
            </p:nvSpPr>
            <p:spPr>
              <a:xfrm rot="-5400000">
                <a:off x="3428634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37" name="Google Shape;237;p38"/>
              <p:cNvSpPr/>
              <p:nvPr/>
            </p:nvSpPr>
            <p:spPr>
              <a:xfrm rot="-5400000">
                <a:off x="4285791" y="0"/>
                <a:ext cx="350120" cy="350120"/>
              </a:xfrm>
              <a:prstGeom prst="ellipse">
                <a:avLst/>
              </a:prstGeom>
              <a:solidFill>
                <a:srgbClr val="000000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73750" y="6037200"/>
            <a:ext cx="226365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8900">
                <a:latin typeface="Helvetica Neue Light"/>
                <a:ea typeface="Helvetica Neue Light"/>
                <a:cs typeface="Helvetica Neue Light"/>
                <a:sym typeface="Helvetica Neue Light"/>
              </a:rPr>
              <a:t>L’information temps réel constitue le service le plus attendu par les usagers !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Ce que nous allons aborder</a:t>
            </a:r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2008950" y="2677475"/>
            <a:ext cx="20366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Comment exposer </a:t>
            </a: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les données</a:t>
            </a: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 dynamiques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 des réseaux de </a:t>
            </a: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lignes régulières de transport de personnes</a:t>
            </a:r>
            <a:endParaRPr b="1"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1836850" y="4644825"/>
            <a:ext cx="20366100" cy="7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6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“données dynamiques”</a:t>
            </a:r>
            <a:endParaRPr b="1" sz="4800">
              <a:solidFill>
                <a:srgbClr val="0076B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trike="sngStrike">
                <a:latin typeface="Helvetica Neue"/>
                <a:ea typeface="Helvetica Neue"/>
                <a:cs typeface="Helvetica Neue"/>
                <a:sym typeface="Helvetica Neue"/>
              </a:rPr>
              <a:t>lignes</a:t>
            </a:r>
            <a:endParaRPr sz="4800" strike="sng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trike="sngStrike">
                <a:latin typeface="Helvetica Neue"/>
                <a:ea typeface="Helvetica Neue"/>
                <a:cs typeface="Helvetica Neue"/>
                <a:sym typeface="Helvetica Neue"/>
              </a:rPr>
              <a:t>tracés</a:t>
            </a:r>
            <a:endParaRPr sz="4800" strike="sng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trike="sngStrike">
                <a:latin typeface="Helvetica Neue"/>
                <a:ea typeface="Helvetica Neue"/>
                <a:cs typeface="Helvetica Neue"/>
                <a:sym typeface="Helvetica Neue"/>
              </a:rPr>
              <a:t>points d’arrêts</a:t>
            </a:r>
            <a:endParaRPr sz="4800" strike="sng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trike="sngStrike">
                <a:latin typeface="Helvetica Neue"/>
                <a:ea typeface="Helvetica Neue"/>
                <a:cs typeface="Helvetica Neue"/>
                <a:sym typeface="Helvetica Neue"/>
              </a:rPr>
              <a:t>horaires théoriques</a:t>
            </a:r>
            <a:endParaRPr sz="4800" strike="sng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trike="sngStrike">
                <a:latin typeface="Helvetica Neue"/>
                <a:ea typeface="Helvetica Neue"/>
                <a:cs typeface="Helvetica Neue"/>
                <a:sym typeface="Helvetica Neue"/>
              </a:rPr>
              <a:t>accessibilité</a:t>
            </a:r>
            <a:endParaRPr sz="4800" strike="sng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trike="sngStrike">
                <a:latin typeface="Helvetica Neue"/>
                <a:ea typeface="Helvetica Neue"/>
                <a:cs typeface="Helvetica Neue"/>
                <a:sym typeface="Helvetica Neue"/>
              </a:rPr>
              <a:t>tarifs</a:t>
            </a:r>
            <a:endParaRPr sz="4800" strike="sng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trike="sngStrike">
                <a:latin typeface="Helvetica Neue"/>
                <a:ea typeface="Helvetica Neue"/>
                <a:cs typeface="Helvetica Neue"/>
                <a:sym typeface="Helvetica Neue"/>
              </a:rPr>
              <a:t>correspondances</a:t>
            </a:r>
            <a:endParaRPr sz="4800" strike="sng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retards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alertes (déviations, travaux, manifestations, etc)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position du véhicule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9098525" y="10311325"/>
            <a:ext cx="18219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  <a:endParaRPr sz="1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0233300" y="11188450"/>
            <a:ext cx="34083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Module 8</a:t>
            </a:r>
            <a:endParaRPr b="1"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Ce que nous allons aborder</a:t>
            </a:r>
            <a:endParaRPr/>
          </a:p>
        </p:txBody>
      </p:sp>
      <p:sp>
        <p:nvSpPr>
          <p:cNvPr id="87" name="Google Shape;87;p18"/>
          <p:cNvSpPr txBox="1"/>
          <p:nvPr/>
        </p:nvSpPr>
        <p:spPr>
          <a:xfrm>
            <a:off x="398200" y="5179800"/>
            <a:ext cx="2421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Deux formats principaux peuvent être utilisés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Le </a:t>
            </a:r>
            <a:r>
              <a:rPr b="1" lang="en-US" sz="3600">
                <a:solidFill>
                  <a:srgbClr val="0076B9"/>
                </a:solidFill>
              </a:rPr>
              <a:t>GTFS-RT, </a:t>
            </a:r>
            <a:r>
              <a:rPr lang="en-US" sz="3600"/>
              <a:t>massivement utilisé par les réutilisateurs </a:t>
            </a:r>
            <a:endParaRPr sz="3600"/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Le </a:t>
            </a:r>
            <a:r>
              <a:rPr b="1" lang="en-US" sz="3600">
                <a:solidFill>
                  <a:srgbClr val="0076B9"/>
                </a:solidFill>
              </a:rPr>
              <a:t>SIRI, </a:t>
            </a:r>
            <a:r>
              <a:rPr lang="en-US" sz="3600"/>
              <a:t>décliné sous la forme d’un </a:t>
            </a:r>
            <a:r>
              <a:rPr b="1" lang="en-US" sz="3600">
                <a:solidFill>
                  <a:srgbClr val="0076B9"/>
                </a:solidFill>
              </a:rPr>
              <a:t>SIRI-Lite </a:t>
            </a:r>
            <a:r>
              <a:rPr lang="en-US" sz="3600"/>
              <a:t>plus adapté à la réutilisation par les applications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Ce que nous allons aborder</a:t>
            </a:r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398200" y="2577425"/>
            <a:ext cx="22943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L’information en temps réel se décline habituellement en quatre variantes, et ces deux formats peuvent les décrire aussi bien :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76B9"/>
              </a:buClr>
              <a:buSzPts val="3600"/>
              <a:buChar char="●"/>
            </a:pPr>
            <a:r>
              <a:rPr b="1" lang="en-US" sz="3600">
                <a:solidFill>
                  <a:srgbClr val="0076B9"/>
                </a:solidFill>
              </a:rPr>
              <a:t>Avance/retard des véhicules</a:t>
            </a:r>
            <a:endParaRPr b="1" sz="3600">
              <a:solidFill>
                <a:srgbClr val="0076B9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Dans le standard GTFS-RT : </a:t>
            </a:r>
            <a:r>
              <a:rPr i="1" lang="en-US" sz="3600">
                <a:solidFill>
                  <a:schemeClr val="dk1"/>
                </a:solidFill>
              </a:rPr>
              <a:t>Trip updates</a:t>
            </a:r>
            <a:endParaRPr i="1"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Dans la norme SIRI : </a:t>
            </a:r>
            <a:r>
              <a:rPr i="1" lang="en-US" sz="3600">
                <a:solidFill>
                  <a:schemeClr val="dk1"/>
                </a:solidFill>
              </a:rPr>
              <a:t>Estimated Timetable</a:t>
            </a:r>
            <a:endParaRPr i="1"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3600"/>
              <a:buChar char="●"/>
            </a:pPr>
            <a:r>
              <a:rPr b="1" lang="en-US" sz="3600">
                <a:solidFill>
                  <a:srgbClr val="0076B9"/>
                </a:solidFill>
              </a:rPr>
              <a:t>Prochains passages</a:t>
            </a:r>
            <a:endParaRPr b="1" sz="3600">
              <a:solidFill>
                <a:srgbClr val="0076B9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Dans le standard GTFS-RT : </a:t>
            </a:r>
            <a:r>
              <a:rPr i="1" lang="en-US" sz="3600">
                <a:solidFill>
                  <a:schemeClr val="dk1"/>
                </a:solidFill>
              </a:rPr>
              <a:t>Trip updates</a:t>
            </a:r>
            <a:endParaRPr i="1"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Dans la norme SIRI : </a:t>
            </a:r>
            <a:r>
              <a:rPr i="1" lang="en-US" sz="3600">
                <a:solidFill>
                  <a:schemeClr val="dk1"/>
                </a:solidFill>
              </a:rPr>
              <a:t>Stop Monitoring</a:t>
            </a:r>
            <a:endParaRPr i="1"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3600"/>
              <a:buChar char="●"/>
            </a:pPr>
            <a:r>
              <a:rPr b="1" lang="en-US" sz="3600">
                <a:solidFill>
                  <a:srgbClr val="0076B9"/>
                </a:solidFill>
              </a:rPr>
              <a:t>Position des véhicules</a:t>
            </a:r>
            <a:endParaRPr b="1" sz="3600">
              <a:solidFill>
                <a:srgbClr val="0076B9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Dans le standard GTFS-RT : </a:t>
            </a:r>
            <a:r>
              <a:rPr i="1" lang="en-US" sz="3600">
                <a:solidFill>
                  <a:schemeClr val="dk1"/>
                </a:solidFill>
              </a:rPr>
              <a:t>Vehicle positions</a:t>
            </a:r>
            <a:endParaRPr i="1"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Dans la norme SIRI : </a:t>
            </a:r>
            <a:r>
              <a:rPr i="1" lang="en-US" sz="3600">
                <a:solidFill>
                  <a:schemeClr val="dk1"/>
                </a:solidFill>
              </a:rPr>
              <a:t>Vehicle Monitoring</a:t>
            </a:r>
            <a:endParaRPr i="1"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6B9"/>
              </a:buClr>
              <a:buSzPts val="3600"/>
              <a:buChar char="●"/>
            </a:pPr>
            <a:r>
              <a:rPr b="1" lang="en-US" sz="3600">
                <a:solidFill>
                  <a:srgbClr val="0076B9"/>
                </a:solidFill>
              </a:rPr>
              <a:t>Messages d’information et d’alerte</a:t>
            </a:r>
            <a:endParaRPr b="1" sz="3600">
              <a:solidFill>
                <a:srgbClr val="0076B9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Dans le standard GTFS-RT : </a:t>
            </a:r>
            <a:r>
              <a:rPr i="1" lang="en-US" sz="3600">
                <a:solidFill>
                  <a:schemeClr val="dk1"/>
                </a:solidFill>
              </a:rPr>
              <a:t>Service alerts</a:t>
            </a:r>
            <a:endParaRPr i="1" sz="3600">
              <a:solidFill>
                <a:schemeClr val="dk1"/>
              </a:solidFill>
            </a:endParaRPr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i="1" lang="en-US" sz="3600">
                <a:solidFill>
                  <a:schemeClr val="dk1"/>
                </a:solidFill>
              </a:rPr>
              <a:t>Dans la norme SIRI : General Messaging</a:t>
            </a:r>
            <a:endParaRPr i="1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6344250" y="6037200"/>
            <a:ext cx="116955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Défis du temps réel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De vraies opportunités</a:t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656450" y="2719850"/>
            <a:ext cx="21110100" cy="9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Le temps réel est un service apprécié par les voyageurs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C’est une opportunité pour attirer de nouveaux usagers dans les véhicules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398200" y="327700"/>
            <a:ext cx="2516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Craintes sur le coût</a:t>
            </a:r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656450" y="2719850"/>
            <a:ext cx="21110100" cy="9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Les producteurs de données craignent le ​</a:t>
            </a:r>
            <a:r>
              <a:rPr b="1" lang="en-US" sz="4800">
                <a:solidFill>
                  <a:srgbClr val="0076B9"/>
                </a:solidFill>
              </a:rPr>
              <a:t>coût de mise aux normes des données</a:t>
            </a:r>
            <a:r>
              <a:rPr lang="en-US" sz="4800"/>
              <a:t> et le ​</a:t>
            </a:r>
            <a:r>
              <a:rPr b="1" lang="en-US" sz="4800">
                <a:solidFill>
                  <a:srgbClr val="0076B9"/>
                </a:solidFill>
              </a:rPr>
              <a:t>coût humain et technique de mise à disposition</a:t>
            </a:r>
            <a:r>
              <a:rPr lang="en-US" sz="4800"/>
              <a:t> (charge sur les serveurs locaux).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Dès lors, faut-il faire payer l’accès ?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	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		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