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3716000" cx="2438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6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Comforta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c9cfb9ffd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5c9cfb9ffd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9cfb9ffd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5c9cfb9ffd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9cfb9ffd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5c9cfb9ffd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c9cfb9ffd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5c9cfb9ffd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9cfb9ffd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5c9cfb9ffd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ab0c29e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5bab0c29e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b9ec17b8c_0_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5b9ec17b8c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d57e14a9_0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5cd57e14a9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b9ec17b8c_0_1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5b9ec17b8c_0_1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b9ec17b8c_0_1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5b9ec17b8c_0_1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b9ec17b8c_0_1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5b9ec17b8c_0_1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b9ec17b8c_0_2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5b9ec17b8c_0_2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c9cfb9ffd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c9cfb9ffd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1"/>
          <p:cNvSpPr/>
          <p:nvPr>
            <p:ph idx="3" type="pic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Helvetica Neue"/>
              <a:buNone/>
              <a:defRPr sz="4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>
            <p:ph idx="2" type="pic"/>
          </p:nvPr>
        </p:nvSpPr>
        <p:spPr>
          <a:xfrm>
            <a:off x="3047999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5334000" y="946546"/>
            <a:ext cx="13716002" cy="8304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>
            <p:ph idx="2" type="pic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57848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1pPr>
            <a:lvl2pPr indent="-57848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2pPr>
            <a:lvl3pPr indent="-57848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3pPr>
            <a:lvl4pPr indent="-57848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4pPr>
            <a:lvl5pPr indent="-57848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510"/>
              <a:buFont typeface="Helvetica Neue"/>
              <a:buChar char="•"/>
              <a:defRPr sz="3800"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7453" y="357187"/>
            <a:ext cx="15609095" cy="303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84755" y="67425"/>
            <a:ext cx="24214491" cy="13581150"/>
          </a:xfrm>
          <a:prstGeom prst="rect">
            <a:avLst/>
          </a:prstGeom>
          <a:noFill/>
          <a:ln cap="flat" cmpd="sng" w="165100">
            <a:solidFill>
              <a:srgbClr val="96195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387453" y="3643312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63373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373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3373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373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3729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3729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33729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3729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3729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b="0" i="0" sz="2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J1M6gjJOr6dQGIjHPTNHdS2yG2bcVigv/view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hema.data.gouv.fr/etalab/schema-irve/latest.html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hTAwc0ESeu3_4yDNawXsFmYqOf3XUHB5ziQ-rA1f56Q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9283930" y="4820330"/>
            <a:ext cx="119982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lang="en-US" sz="8900"/>
              <a:t>Module 7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9283925" y="6538725"/>
            <a:ext cx="13268700" cy="3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L’ouverture des données au-delà du transport public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Formation PAGOF – Ouverture des données de transport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3 – 5 juillet 2019 – Tunis</a:t>
            </a:r>
            <a:endParaRPr b="1" sz="3000">
              <a:solidFill>
                <a:srgbClr val="5E5E5E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5E5E5E"/>
                </a:solidFill>
              </a:rPr>
              <a:t>Ishan Bhojwani</a:t>
            </a:r>
            <a:endParaRPr b="1" sz="3000">
              <a:solidFill>
                <a:srgbClr val="5E5E5E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75" y="11750825"/>
            <a:ext cx="2494550" cy="15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025" y="11750825"/>
            <a:ext cx="3952625" cy="15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 title="Le.TaxiV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989625"/>
            <a:ext cx="24384000" cy="18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075" y="2879290"/>
            <a:ext cx="20933850" cy="795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663" y="1949775"/>
            <a:ext cx="20192175" cy="981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9943500" y="1034705"/>
            <a:ext cx="44970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6000"/>
              <a:t>Statistiques</a:t>
            </a:r>
            <a:endParaRPr b="1" i="0" sz="6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132" name="Google Shape;132;p26"/>
          <p:cNvSpPr txBox="1"/>
          <p:nvPr/>
        </p:nvSpPr>
        <p:spPr>
          <a:xfrm>
            <a:off x="3714025" y="5240150"/>
            <a:ext cx="81273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9600" lvl="0" marL="457200" rtl="0" algn="ctr">
              <a:spcBef>
                <a:spcPts val="0"/>
              </a:spcBef>
              <a:spcAft>
                <a:spcPts val="0"/>
              </a:spcAft>
              <a:buSzPts val="6000"/>
              <a:buFont typeface="Helvetica Neue"/>
              <a:buChar char="+"/>
            </a:pPr>
            <a:r>
              <a:rPr b="1" lang="en-US" sz="6000">
                <a:latin typeface="Helvetica Neue"/>
                <a:ea typeface="Helvetica Neue"/>
                <a:cs typeface="Helvetica Neue"/>
                <a:sym typeface="Helvetica Neue"/>
              </a:rPr>
              <a:t>de 83 000</a:t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Helvetica Neue"/>
                <a:ea typeface="Helvetica Neue"/>
                <a:cs typeface="Helvetica Neue"/>
                <a:sym typeface="Helvetica Neue"/>
              </a:rPr>
              <a:t>demandes de courses </a:t>
            </a:r>
            <a:endParaRPr sz="6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Helvetica Neue"/>
                <a:ea typeface="Helvetica Neue"/>
                <a:cs typeface="Helvetica Neue"/>
                <a:sym typeface="Helvetica Neue"/>
              </a:rPr>
              <a:t>depuis 2016</a:t>
            </a:r>
            <a:endParaRPr sz="6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12542674" y="5240150"/>
            <a:ext cx="81273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Helvetica Neue"/>
                <a:ea typeface="Helvetica Neue"/>
                <a:cs typeface="Helvetica Neue"/>
                <a:sym typeface="Helvetica Neue"/>
              </a:rPr>
              <a:t>15 000</a:t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Helvetica Neue"/>
                <a:ea typeface="Helvetica Neue"/>
                <a:cs typeface="Helvetica Neue"/>
                <a:sym typeface="Helvetica Neue"/>
              </a:rPr>
              <a:t>courses effectuées </a:t>
            </a:r>
            <a:endParaRPr sz="6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Helvetica Neue"/>
                <a:ea typeface="Helvetica Neue"/>
                <a:cs typeface="Helvetica Neue"/>
                <a:sym typeface="Helvetica Neue"/>
              </a:rPr>
              <a:t>depuis 2016</a:t>
            </a:r>
            <a:endParaRPr sz="6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975" y="2560975"/>
            <a:ext cx="21275948" cy="859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2677752" y="4064320"/>
            <a:ext cx="19028496" cy="1641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i="0" lang="en-US" sz="8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Avez-vous </a:t>
            </a:r>
            <a:r>
              <a:rPr b="1" lang="en-US" sz="8900"/>
              <a:t>appris des choses ?</a:t>
            </a:r>
            <a:endParaRPr/>
          </a:p>
        </p:txBody>
      </p:sp>
      <p:cxnSp>
        <p:nvCxnSpPr>
          <p:cNvPr id="144" name="Google Shape;144;p28"/>
          <p:cNvCxnSpPr/>
          <p:nvPr/>
        </p:nvCxnSpPr>
        <p:spPr>
          <a:xfrm>
            <a:off x="2557674" y="8631589"/>
            <a:ext cx="19326642" cy="1"/>
          </a:xfrm>
          <a:prstGeom prst="straightConnector1">
            <a:avLst/>
          </a:prstGeom>
          <a:noFill/>
          <a:ln cap="flat" cmpd="sng" w="152400">
            <a:solidFill>
              <a:srgbClr val="0076B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5" name="Google Shape;145;p28"/>
          <p:cNvSpPr/>
          <p:nvPr/>
        </p:nvSpPr>
        <p:spPr>
          <a:xfrm rot="-5400000">
            <a:off x="1781336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8"/>
          <p:cNvSpPr/>
          <p:nvPr/>
        </p:nvSpPr>
        <p:spPr>
          <a:xfrm rot="-5400000">
            <a:off x="5680178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8"/>
          <p:cNvSpPr/>
          <p:nvPr/>
        </p:nvSpPr>
        <p:spPr>
          <a:xfrm rot="-5400000">
            <a:off x="9579020" y="7968030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8"/>
          <p:cNvSpPr/>
          <p:nvPr/>
        </p:nvSpPr>
        <p:spPr>
          <a:xfrm rot="-5400000">
            <a:off x="13477861" y="7968029"/>
            <a:ext cx="1327118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8"/>
          <p:cNvSpPr/>
          <p:nvPr/>
        </p:nvSpPr>
        <p:spPr>
          <a:xfrm rot="-5400000">
            <a:off x="17376705" y="7968029"/>
            <a:ext cx="1327119" cy="1327119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8"/>
          <p:cNvSpPr/>
          <p:nvPr/>
        </p:nvSpPr>
        <p:spPr>
          <a:xfrm rot="-5400000">
            <a:off x="21275545" y="7870581"/>
            <a:ext cx="1327119" cy="1327118"/>
          </a:xfrm>
          <a:prstGeom prst="ellipse">
            <a:avLst/>
          </a:prstGeom>
          <a:solidFill>
            <a:srgbClr val="FFFFFF"/>
          </a:solidFill>
          <a:ln cap="flat" cmpd="sng" w="127000">
            <a:solidFill>
              <a:srgbClr val="5E5E5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5D5"/>
              </a:buClr>
              <a:buSzPts val="3000"/>
              <a:buFont typeface="Helvetica Neue"/>
              <a:buNone/>
            </a:pPr>
            <a:r>
              <a:t/>
            </a:r>
            <a:endParaRPr b="0" i="0" sz="3000" u="none" cap="none" strike="noStrike">
              <a:solidFill>
                <a:srgbClr val="D6D5D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2201128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6099970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10000933" y="82934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13938934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17809195" y="8306152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156" name="Google Shape;156;p28"/>
          <p:cNvSpPr txBox="1"/>
          <p:nvPr/>
        </p:nvSpPr>
        <p:spPr>
          <a:xfrm>
            <a:off x="21765198" y="8232027"/>
            <a:ext cx="487534" cy="6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/>
          </a:p>
        </p:txBody>
      </p:sp>
      <p:cxnSp>
        <p:nvCxnSpPr>
          <p:cNvPr id="157" name="Google Shape;157;p28"/>
          <p:cNvCxnSpPr/>
          <p:nvPr/>
        </p:nvCxnSpPr>
        <p:spPr>
          <a:xfrm>
            <a:off x="9235400" y="6805163"/>
            <a:ext cx="5913200" cy="1"/>
          </a:xfrm>
          <a:prstGeom prst="straightConnector1">
            <a:avLst/>
          </a:prstGeom>
          <a:noFill/>
          <a:ln cap="rnd" cmpd="sng" w="50800">
            <a:solidFill>
              <a:srgbClr val="000000"/>
            </a:solidFill>
            <a:prstDash val="dashDot"/>
            <a:miter lim="400000"/>
            <a:headEnd len="sm" w="sm" type="none"/>
            <a:tailEnd len="sm" w="sm" type="none"/>
          </a:ln>
        </p:spPr>
      </p:cxnSp>
      <p:grpSp>
        <p:nvGrpSpPr>
          <p:cNvPr id="158" name="Google Shape;158;p28"/>
          <p:cNvGrpSpPr/>
          <p:nvPr/>
        </p:nvGrpSpPr>
        <p:grpSpPr>
          <a:xfrm>
            <a:off x="19379932" y="405300"/>
            <a:ext cx="4635914" cy="350124"/>
            <a:chOff x="-1" y="0"/>
            <a:chExt cx="4635913" cy="350122"/>
          </a:xfrm>
        </p:grpSpPr>
        <p:cxnSp>
          <p:nvCxnSpPr>
            <p:cNvPr id="159" name="Google Shape;159;p28"/>
            <p:cNvCxnSpPr/>
            <p:nvPr/>
          </p:nvCxnSpPr>
          <p:spPr>
            <a:xfrm>
              <a:off x="204813" y="175060"/>
              <a:ext cx="4147522" cy="1"/>
            </a:xfrm>
            <a:prstGeom prst="straightConnector1">
              <a:avLst/>
            </a:prstGeom>
            <a:noFill/>
            <a:ln cap="flat" cmpd="sng" w="63500">
              <a:solidFill>
                <a:srgbClr val="0076B9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grpSp>
          <p:nvGrpSpPr>
            <p:cNvPr id="160" name="Google Shape;160;p28"/>
            <p:cNvGrpSpPr/>
            <p:nvPr/>
          </p:nvGrpSpPr>
          <p:grpSpPr>
            <a:xfrm>
              <a:off x="-1" y="0"/>
              <a:ext cx="4635913" cy="350122"/>
              <a:chOff x="0" y="0"/>
              <a:chExt cx="4635912" cy="350121"/>
            </a:xfrm>
          </p:grpSpPr>
          <p:sp>
            <p:nvSpPr>
              <p:cNvPr id="161" name="Google Shape;161;p28"/>
              <p:cNvSpPr/>
              <p:nvPr/>
            </p:nvSpPr>
            <p:spPr>
              <a:xfrm rot="-5400000">
                <a:off x="-1" y="0"/>
                <a:ext cx="350121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2" name="Google Shape;162;p28"/>
              <p:cNvSpPr/>
              <p:nvPr/>
            </p:nvSpPr>
            <p:spPr>
              <a:xfrm rot="-5400000">
                <a:off x="857158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3" name="Google Shape;163;p28"/>
              <p:cNvSpPr/>
              <p:nvPr/>
            </p:nvSpPr>
            <p:spPr>
              <a:xfrm rot="-5400000">
                <a:off x="1714317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4" name="Google Shape;164;p28"/>
              <p:cNvSpPr/>
              <p:nvPr/>
            </p:nvSpPr>
            <p:spPr>
              <a:xfrm rot="-5400000">
                <a:off x="2571475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5" name="Google Shape;165;p28"/>
              <p:cNvSpPr/>
              <p:nvPr/>
            </p:nvSpPr>
            <p:spPr>
              <a:xfrm rot="-5400000">
                <a:off x="3428634" y="0"/>
                <a:ext cx="350120" cy="350120"/>
              </a:xfrm>
              <a:prstGeom prst="ellipse">
                <a:avLst/>
              </a:prstGeom>
              <a:solidFill>
                <a:srgbClr val="FFFFFF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6" name="Google Shape;166;p28"/>
              <p:cNvSpPr/>
              <p:nvPr/>
            </p:nvSpPr>
            <p:spPr>
              <a:xfrm rot="-5400000">
                <a:off x="4285791" y="0"/>
                <a:ext cx="350120" cy="350120"/>
              </a:xfrm>
              <a:prstGeom prst="ellipse">
                <a:avLst/>
              </a:prstGeom>
              <a:solidFill>
                <a:srgbClr val="000000"/>
              </a:solidFill>
              <a:ln cap="flat" cmpd="sng" w="25400">
                <a:solidFill>
                  <a:srgbClr val="5E5E5E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71425" lIns="71425" spcFirstLastPara="1" rIns="71425" wrap="square" tIns="7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6D5D5"/>
                  </a:buClr>
                  <a:buSzPts val="3000"/>
                  <a:buFont typeface="Helvetica Neue"/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D6D5D5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008950" y="5020800"/>
            <a:ext cx="20366100" cy="3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latin typeface="Helvetica Neue"/>
                <a:ea typeface="Helvetica Neue"/>
                <a:cs typeface="Helvetica Neue"/>
                <a:sym typeface="Helvetica Neue"/>
              </a:rPr>
              <a:t>Au-delà du transport public (métro, tram, bus), quelles sont, à votre avis, les informations intéressantes pour les usagers ? </a:t>
            </a:r>
            <a:endParaRPr b="1" sz="7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Ce que nous allons aborder</a:t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2008950" y="3614200"/>
            <a:ext cx="20366100" cy="77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●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I</a:t>
            </a: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dentifier les données utiles aux réutilisateurs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 Light"/>
              <a:buChar char="●"/>
            </a:pPr>
            <a:r>
              <a:rPr lang="en-US" sz="4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Données sur les mobilités douces (vélos libre-service, véhicules en partage etc)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●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Comment constituer des référentiels partagés et accélérer la constitution de ces bases ?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○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Bornes de recharge de véhicule électriques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○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Aires de covoiturage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○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Stationnement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●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Données relatives au transport à la demande : TàD rural, covoiturage, taxi, etc. 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98199" y="3277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Véhicules en partage</a:t>
            </a:r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519550" y="2251375"/>
            <a:ext cx="22929300" cy="4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●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Automobiles, vélos, scooters, 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●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Trois type de partage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○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En boucle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○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En station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1" marL="9144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○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En freefloating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●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Un standard en construction : le GBFS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98199" y="7626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Le cas des lieux de covoiturage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913" y="2624150"/>
            <a:ext cx="16150176" cy="10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398199" y="7626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Bornes de recharge pour véhicules électriques</a:t>
            </a:r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10574150" y="12263300"/>
            <a:ext cx="8547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https://schema.data.gouv.fr/etalab/schema-irve/latest.html</a:t>
            </a:r>
            <a:endParaRPr sz="3600"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2913" y="2860625"/>
            <a:ext cx="16758174" cy="94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398199" y="7626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Stationnement hors-voirie</a:t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555250" y="3910850"/>
            <a:ext cx="22929300" cy="4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●"/>
            </a:pPr>
            <a:r>
              <a:rPr lang="en-US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Base nationale consolidée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Helvetica Neue Light"/>
              <a:buChar char="●"/>
            </a:pPr>
            <a:r>
              <a:rPr lang="en-US" sz="48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https://docs.google.com/document/d/1hTAwc0ESeu3_4yDNawXsFmYqOf3XUHB5ziQ-rA1f56Q/edit?usp=sharing</a:t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398199" y="762600"/>
            <a:ext cx="23243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00"/>
              <a:buFont typeface="Arial"/>
              <a:buNone/>
            </a:pPr>
            <a:r>
              <a:rPr b="1" lang="en-US" sz="8900"/>
              <a:t>Taxi</a:t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534075" y="2687425"/>
            <a:ext cx="231075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Construire une infrastructure publique de données de taxis pour encourager le développement de services numériques : l’expérience le.taxi</a:t>
            </a:r>
            <a:endParaRPr b="1" sz="3000">
              <a:solidFill>
                <a:srgbClr val="5E5E5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9129" y="3092950"/>
            <a:ext cx="3845525" cy="38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2441" y="324998"/>
            <a:ext cx="7435561" cy="165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1074900" y="7713237"/>
            <a:ext cx="22234500" cy="17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7200">
                <a:latin typeface="Comfortaa"/>
                <a:ea typeface="Comfortaa"/>
                <a:cs typeface="Comfortaa"/>
                <a:sym typeface="Comfortaa"/>
              </a:rPr>
              <a:t>Le registre pour tous </a:t>
            </a:r>
            <a:endParaRPr sz="7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7200">
                <a:latin typeface="Comfortaa"/>
                <a:ea typeface="Comfortaa"/>
                <a:cs typeface="Comfortaa"/>
                <a:sym typeface="Comfortaa"/>
              </a:rPr>
              <a:t>les Taxis de France</a:t>
            </a:r>
            <a:endParaRPr sz="7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