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13716000" cx="2438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  <p:embeddedFont>
      <p:font typeface="Helvetica Neue Light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HelveticaNeueLight-bold.fntdata"/><Relationship Id="rId14" Type="http://schemas.openxmlformats.org/officeDocument/2006/relationships/font" Target="fonts/HelveticaNeueLight-regular.fntdata"/><Relationship Id="rId17" Type="http://schemas.openxmlformats.org/officeDocument/2006/relationships/font" Target="fonts/HelveticaNeueLight-boldItalic.fntdata"/><Relationship Id="rId16" Type="http://schemas.openxmlformats.org/officeDocument/2006/relationships/font" Target="fonts/HelveticaNeueLigh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c91c5db25_0_10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g5c91c5db25_0_10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c91c5db25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5c91c5db25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d88e8fd74_0_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g5d88e8fd74_0_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5c91c5db25_0_16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g5c91c5db25_0_1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Subtitle" showMasterSp="0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noFill/>
          <a:ln>
            <a:noFill/>
          </a:ln>
        </p:spPr>
        <p:txBody>
          <a:bodyPr anchorCtr="0" anchor="b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Times New Roman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3 Up">
  <p:cSld name="Photo - 3 Up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>
            <p:ph idx="2" type="pic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5" name="Google Shape;45;p11"/>
          <p:cNvSpPr/>
          <p:nvPr>
            <p:ph idx="3" type="pic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6" name="Google Shape;46;p11"/>
          <p:cNvSpPr/>
          <p:nvPr>
            <p:ph idx="4" type="pic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Quot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" type="body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i="1" sz="3200"/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2" type="body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Helvetica Neue"/>
              <a:buNone/>
              <a:defRPr sz="4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">
  <p:cSld name="Photo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/>
          <p:nvPr>
            <p:ph idx="2" type="pic"/>
          </p:nvPr>
        </p:nvSpPr>
        <p:spPr>
          <a:xfrm>
            <a:off x="3047999" y="0"/>
            <a:ext cx="18288001" cy="137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Horizontal">
  <p:cSld name="Photo - Horizontal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>
            <p:ph idx="2" type="pic"/>
          </p:nvPr>
        </p:nvSpPr>
        <p:spPr>
          <a:xfrm>
            <a:off x="5334000" y="946546"/>
            <a:ext cx="13716002" cy="8304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  <a:noFill/>
          <a:ln>
            <a:noFill/>
          </a:ln>
        </p:spPr>
        <p:txBody>
          <a:bodyPr anchorCtr="0" anchor="b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Center">
  <p:cSld name="Title - Cent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hoto - Vertical">
  <p:cSld name="Photo - Vertical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/>
          <p:nvPr>
            <p:ph idx="2" type="pic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  <a:noFill/>
          <a:ln>
            <a:noFill/>
          </a:ln>
        </p:spPr>
        <p:txBody>
          <a:bodyPr anchorCtr="0" anchor="b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Helvetica Neue"/>
              <a:buNone/>
              <a:defRPr sz="52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Top">
  <p:cSld name="Title - Top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Bullets">
  <p:cSld name="Title &amp; Bulle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" type="body"/>
          </p:nvPr>
        </p:nvSpPr>
        <p:spPr>
          <a:xfrm>
            <a:off x="4387453" y="3643312"/>
            <a:ext cx="15609095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394335" lvl="0" marL="457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Bullets &amp; Photo">
  <p:cSld name="Title, Bullets &amp; Photo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>
            <p:ph idx="2" type="pic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578485" lvl="0" marL="4572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1pPr>
            <a:lvl2pPr indent="-578485" lvl="1" marL="9144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2pPr>
            <a:lvl3pPr indent="-578485" lvl="2" marL="13716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3pPr>
            <a:lvl4pPr indent="-578485" lvl="3" marL="18288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4pPr>
            <a:lvl5pPr indent="-578485" lvl="4" marL="2286000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510"/>
              <a:buFont typeface="Helvetica Neue"/>
              <a:buChar char="•"/>
              <a:defRPr sz="3800"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ullets">
  <p:cSld name="Bulle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4387453" y="1785937"/>
            <a:ext cx="15609095" cy="10144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394335" lvl="0" marL="457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61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387453" y="357187"/>
            <a:ext cx="15609095" cy="3036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1"/>
          <p:cNvSpPr/>
          <p:nvPr/>
        </p:nvSpPr>
        <p:spPr>
          <a:xfrm>
            <a:off x="84755" y="67425"/>
            <a:ext cx="24214491" cy="13581150"/>
          </a:xfrm>
          <a:prstGeom prst="rect">
            <a:avLst/>
          </a:prstGeom>
          <a:noFill/>
          <a:ln cap="flat" cmpd="sng" w="165100">
            <a:solidFill>
              <a:srgbClr val="96195C"/>
            </a:solidFill>
            <a:prstDash val="solid"/>
            <a:miter lim="400000"/>
            <a:headEnd len="sm" w="sm" type="none"/>
            <a:tailEnd len="sm" w="sm" type="none"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Helvetica Neue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387453" y="3643312"/>
            <a:ext cx="15609095" cy="8840392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>
            <a:lvl1pPr indent="-633730" lvl="0" marL="457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33730" lvl="1" marL="914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33730" lvl="2" marL="1371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33730" lvl="3" marL="1828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33729" lvl="4" marL="22860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33729" lvl="5" marL="27432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33729" lvl="6" marL="32004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33729" lvl="7" marL="36576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33729" lvl="8" marL="4114800" marR="0" rtl="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380"/>
              <a:buFont typeface="Helvetica Neue"/>
              <a:buChar char="•"/>
              <a:defRPr b="0" i="0" sz="4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Helvetica Neue Light"/>
              <a:buNone/>
              <a:defRPr b="0" i="0" sz="2200" u="none" cap="none" strike="noStrik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hyperlink" Target="https://transport.data.gouv.fr/datasets/gtfs-du-reseau-des-transports-bus-et-tramway-setram-circulant-sur-le-territoire-le-mans-metropole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.transport.data.gouv.fr/producteurs/jai-publie-un-fichier-gtfs.-et-maintenant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9283930" y="4820330"/>
            <a:ext cx="119982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8900"/>
              <a:t>Module 9</a:t>
            </a:r>
            <a:endParaRPr/>
          </a:p>
        </p:txBody>
      </p:sp>
      <p:sp>
        <p:nvSpPr>
          <p:cNvPr id="60" name="Google Shape;60;p14"/>
          <p:cNvSpPr txBox="1"/>
          <p:nvPr/>
        </p:nvSpPr>
        <p:spPr>
          <a:xfrm>
            <a:off x="9283925" y="6538725"/>
            <a:ext cx="13268700" cy="37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/>
              <a:t>Que faire une fois ses données de transport ouvertes ? Valoriser ses données et animer une communauté de réutilisateurs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5E5E5E"/>
                </a:solidFill>
              </a:rPr>
              <a:t>Formation PAGOF – Ouverture des données de transport</a:t>
            </a:r>
            <a:endParaRPr b="1" sz="3000">
              <a:solidFill>
                <a:srgbClr val="5E5E5E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5E5E5E"/>
                </a:solidFill>
              </a:rPr>
              <a:t>3 – 5 juillet 2019 – Tunis</a:t>
            </a:r>
            <a:endParaRPr b="1" sz="3000">
              <a:solidFill>
                <a:srgbClr val="5E5E5E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3000"/>
              <a:buFont typeface="Arial"/>
              <a:buNone/>
            </a:pPr>
            <a:r>
              <a:rPr b="1" lang="en-US" sz="3000">
                <a:solidFill>
                  <a:srgbClr val="5E5E5E"/>
                </a:solidFill>
              </a:rPr>
              <a:t>Ishan Bhojwani</a:t>
            </a:r>
            <a:endParaRPr b="1" sz="3000">
              <a:solidFill>
                <a:srgbClr val="5E5E5E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475" y="11750825"/>
            <a:ext cx="2494550" cy="15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6025" y="11750825"/>
            <a:ext cx="3952625" cy="15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2008950" y="5759400"/>
            <a:ext cx="20366100" cy="10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>
                <a:latin typeface="Helvetica Neue"/>
                <a:ea typeface="Helvetica Neue"/>
                <a:cs typeface="Helvetica Neue"/>
                <a:sym typeface="Helvetica Neue"/>
              </a:rPr>
              <a:t>Des données ouvertes sans réutilisateurs : c’est inutile !</a:t>
            </a:r>
            <a:endParaRPr b="1" sz="7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398199" y="327700"/>
            <a:ext cx="23243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b="1" lang="en-US" sz="8900"/>
              <a:t>Les problèmes de l’open data</a:t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829500" y="3000300"/>
            <a:ext cx="22725000" cy="96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829500" y="2424800"/>
            <a:ext cx="22725000" cy="96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Helvetica Neue Light"/>
              <a:buChar char="●"/>
            </a:pPr>
            <a: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  <a:t>On ne sait pas qui réutilise les données </a:t>
            </a:r>
            <a:b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  <a:t>(c’est le principe de l’ouverture des données !)</a:t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98300" y="4278203"/>
            <a:ext cx="11635176" cy="9102099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829500" y="4715325"/>
            <a:ext cx="8264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Helvetica Neue Light"/>
              <a:buChar char="●"/>
            </a:pPr>
            <a:r>
              <a:rPr b="1" lang="en-US" sz="4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Solution</a:t>
            </a:r>
            <a:r>
              <a:rPr lang="en-US" sz="4800">
                <a:solidFill>
                  <a:schemeClr val="dk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: proposer aux réutilisateurs qui se déclarent une mise en avant sur la plateforme open data. </a:t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8632425" y="90057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u="sng">
                <a:solidFill>
                  <a:schemeClr val="hlink"/>
                </a:solidFill>
                <a:hlinkClick r:id="rId4"/>
              </a:rPr>
              <a:t>https://transport.data.gouv.fr/datasets/gtfs-du-reseau-des-transports-bus-et-tramway-setram-circulant-sur-le-territoire-le-mans-metropole/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2008950" y="4989375"/>
            <a:ext cx="20366100" cy="20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>
                <a:latin typeface="Helvetica Neue"/>
                <a:ea typeface="Helvetica Neue"/>
                <a:cs typeface="Helvetica Neue"/>
                <a:sym typeface="Helvetica Neue"/>
              </a:rPr>
              <a:t>Cas d’usages en France</a:t>
            </a:r>
            <a:endParaRPr sz="7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Retour d’expérience sur les relations de l’équipe transport.data.gouv.fr avec les réutilisateurs de données</a:t>
            </a:r>
            <a:endParaRPr sz="4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u="sng">
                <a:solidFill>
                  <a:schemeClr val="hlink"/>
                </a:solidFill>
                <a:hlinkClick r:id="rId3"/>
              </a:rPr>
              <a:t>Documentation</a:t>
            </a:r>
            <a:endParaRPr sz="48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398199" y="861100"/>
            <a:ext cx="23243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425" lIns="71425" spcFirstLastPara="1" rIns="71425" wrap="square" tIns="7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b="1" lang="en-US" sz="8900"/>
              <a:t>Recommandation : connaître et animer sa communauté de réutilisateurs</a:t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829500" y="3000300"/>
            <a:ext cx="22725000" cy="96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829500" y="3484975"/>
            <a:ext cx="22725000" cy="96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Helvetica Neue"/>
              <a:buChar char="●"/>
            </a:pPr>
            <a: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  <a:t>Identifier les réutilisateurs que vous souhaitez se voir déployer en priorité selon les besoins des usagers de vos transports.</a:t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Helvetica Neue Light"/>
              <a:buChar char="●"/>
            </a:pPr>
            <a: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  <a:t>Impliquer les réutilisateurs dans la mise à jour des fichiers</a:t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Helvetica Neue Light"/>
              <a:buChar char="●"/>
            </a:pPr>
            <a: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  <a:t>Demander régulièrement aux réutilisateurs ce qui pourrait être fait pour améliorer la qualité et la mise à disposition des données</a:t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Helvetica Neue Light"/>
              <a:buChar char="●"/>
            </a:pPr>
            <a: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  <a:t>Une personne en charge de la </a:t>
            </a:r>
            <a:r>
              <a:rPr b="1" lang="en-US" sz="4800">
                <a:latin typeface="Helvetica Neue"/>
                <a:ea typeface="Helvetica Neue"/>
                <a:cs typeface="Helvetica Neue"/>
                <a:sym typeface="Helvetica Neue"/>
              </a:rPr>
              <a:t>valorisation des données</a:t>
            </a:r>
            <a:r>
              <a:rPr lang="en-US" sz="4800">
                <a:latin typeface="Helvetica Neue Light"/>
                <a:ea typeface="Helvetica Neue Light"/>
                <a:cs typeface="Helvetica Neue Light"/>
                <a:sym typeface="Helvetica Neue Light"/>
              </a:rPr>
              <a:t>, en plus d’une personne chargée d’accompagner dans l’ouverture et d’une chargée du bon fonctionnement de la plateforme open data.</a:t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