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67" r:id="rId15"/>
    <p:sldId id="275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50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6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24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2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8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0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16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2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302A-3C95-4F70-A396-F93E926FC179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E606-4A06-451B-9F08-5D2A596E5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5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0" y="287383"/>
            <a:ext cx="10306595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L’EDIC, un impératif de gouvernance!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954" y="1590494"/>
            <a:ext cx="10739846" cy="4627426"/>
          </a:xfrm>
        </p:spPr>
        <p:txBody>
          <a:bodyPr>
            <a:noAutofit/>
          </a:bodyPr>
          <a:lstStyle/>
          <a:p>
            <a:pPr algn="just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Les TIC véhiculent des informations de toute nature [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nécessité d’une juste information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just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Exigence citoyenne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les citoyens sollicitent beaucoup plus au gouvernement local très limité techniquement et financièrement</a:t>
            </a:r>
          </a:p>
          <a:p>
            <a:pPr algn="just"/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pré-décentralisation</a:t>
            </a:r>
          </a:p>
        </p:txBody>
      </p:sp>
    </p:spTree>
    <p:extLst>
      <p:ext uri="{BB962C8B-B14F-4D97-AF65-F5344CB8AC3E}">
        <p14:creationId xmlns:p14="http://schemas.microsoft.com/office/powerpoint/2010/main" val="3732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Comment rendre opérationnel l’EDIC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fr-FR" altLang="fr-FR" sz="5400" b="1" dirty="0"/>
              <a:t>Le plaidoyer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fr-FR" altLang="fr-FR" sz="5400" b="1" dirty="0" smtClean="0"/>
              <a:t>La </a:t>
            </a:r>
            <a:r>
              <a:rPr lang="fr-FR" altLang="fr-FR" sz="5400" b="1" dirty="0"/>
              <a:t>conscientisation / sensibilisation / information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fr-FR" altLang="fr-FR" sz="5400" b="1" dirty="0" smtClean="0"/>
              <a:t>La </a:t>
            </a:r>
            <a:r>
              <a:rPr lang="fr-FR" altLang="fr-FR" sz="5400" b="1" dirty="0"/>
              <a:t>tenue de l’EDIC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fr-FR" altLang="fr-FR" sz="5400" b="1" dirty="0" smtClean="0"/>
              <a:t>Le </a:t>
            </a:r>
            <a:r>
              <a:rPr lang="fr-FR" altLang="fr-FR" sz="5400" b="1" dirty="0"/>
              <a:t>suivi </a:t>
            </a:r>
            <a:r>
              <a:rPr lang="fr-FR" altLang="fr-FR" sz="5400" b="1" dirty="0" smtClean="0"/>
              <a:t>évaluation</a:t>
            </a:r>
            <a:endParaRPr lang="fr-FR" alt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2623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théoriquement?</a:t>
            </a:r>
            <a:endParaRPr lang="fr-FR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332" y="1786436"/>
            <a:ext cx="11168742" cy="435133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Une délibération du conseil municipal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Un comité EDIC au sein de la commune [un arrêté]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Une capacitation des acteurs à la démarche EDIC [AMR]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L’organisation de l’espace [outils à renseigner]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La tenue de l’EDIC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Les recommandations sur la table du conseil municipal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3600" b="1" dirty="0" smtClean="0"/>
              <a:t>Le suivi et l’évaluation des recommandations [Comité]</a:t>
            </a:r>
          </a:p>
          <a:p>
            <a:pPr marL="514350" indent="-514350" algn="just">
              <a:buFont typeface="+mj-lt"/>
              <a:buAutoNum type="arabicPeriod"/>
            </a:pPr>
            <a:endParaRPr lang="fr-FR" sz="3600" b="1" dirty="0" smtClean="0"/>
          </a:p>
          <a:p>
            <a:pPr algn="just"/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6982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633" y="600256"/>
            <a:ext cx="877389" cy="5343344"/>
          </a:xfrm>
        </p:spPr>
        <p:txBody>
          <a:bodyPr vert="vert270">
            <a:noAutofit/>
          </a:bodyPr>
          <a:lstStyle/>
          <a:p>
            <a:pPr algn="r"/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pratiquement?</a:t>
            </a:r>
            <a:endParaRPr lang="fr-FR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177" y="2382838"/>
            <a:ext cx="6645910" cy="230441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8025" y="2351405"/>
            <a:ext cx="6645910" cy="236728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386" y="2646113"/>
            <a:ext cx="6556330" cy="17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engagements????</a:t>
            </a:r>
            <a:endParaRPr lang="fr-FR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720" y="1877877"/>
            <a:ext cx="11338559" cy="4091849"/>
          </a:xfrm>
        </p:spPr>
        <p:txBody>
          <a:bodyPr>
            <a:noAutofit/>
          </a:bodyPr>
          <a:lstStyle/>
          <a:p>
            <a:pPr algn="just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Accepter se [</a:t>
            </a: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soi-même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changer pour un changement véritable</a:t>
            </a:r>
          </a:p>
          <a:p>
            <a:pPr algn="just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disposé à la critique [</a:t>
            </a: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véritable démocratie participative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];</a:t>
            </a:r>
          </a:p>
          <a:p>
            <a:pPr algn="just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Saisir les opportunités [</a:t>
            </a: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AMR, PAGOF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26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337" y="241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retenir de l’EDIC?</a:t>
            </a:r>
            <a:endParaRPr lang="fr-FR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514" y="1423851"/>
            <a:ext cx="11273246" cy="5081451"/>
          </a:xfrm>
        </p:spPr>
        <p:txBody>
          <a:bodyPr>
            <a:noAutofit/>
          </a:bodyPr>
          <a:lstStyle/>
          <a:p>
            <a:pPr algn="just"/>
            <a:r>
              <a:rPr lang="fr-FR" altLang="fr-FR" sz="3600" dirty="0"/>
              <a:t>L’EDIC apparaît comme une approche novatrice à même de développer une stratégie de communication pour l’amélioration de </a:t>
            </a:r>
            <a:r>
              <a:rPr lang="fr-FR" alt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l’accessibilité de l’information </a:t>
            </a:r>
            <a:r>
              <a:rPr lang="fr-FR" altLang="fr-FR" sz="3600" dirty="0"/>
              <a:t>à la majorité de la population restée pendant longtemps en marge.</a:t>
            </a:r>
          </a:p>
          <a:p>
            <a:pPr algn="just"/>
            <a:r>
              <a:rPr lang="fr-FR" altLang="fr-FR" sz="3600" dirty="0"/>
              <a:t>L’EDIC, tout en accroissant    une   gestion     </a:t>
            </a:r>
            <a:r>
              <a:rPr lang="fr-FR" alt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transparente et participative</a:t>
            </a:r>
            <a:r>
              <a:rPr lang="fr-FR" altLang="fr-FR" sz="3600" dirty="0"/>
              <a:t> confère  des droits non seulement aux citoyens d’interpeller les élus, mais aussi des droits aux élus  d’interpeller les citoyens et participe au modelage de cette « citoyenneté nouvelle ». </a:t>
            </a:r>
          </a:p>
        </p:txBody>
      </p:sp>
    </p:spTree>
    <p:extLst>
      <p:ext uri="{BB962C8B-B14F-4D97-AF65-F5344CB8AC3E}">
        <p14:creationId xmlns:p14="http://schemas.microsoft.com/office/powerpoint/2010/main" val="134668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68" y="26641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contributions m’ont formidablement enrichies!</a:t>
            </a:r>
            <a:endParaRPr lang="fr-FR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8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" y="0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95" y="2139746"/>
            <a:ext cx="6291005" cy="47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82" y="0"/>
            <a:ext cx="6036118" cy="4389120"/>
          </a:xfrm>
          <a:prstGeom prst="rect">
            <a:avLst/>
          </a:prstGeom>
        </p:spPr>
      </p:pic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982"/>
            <a:ext cx="6184023" cy="4638018"/>
          </a:xfrm>
        </p:spPr>
      </p:pic>
    </p:spTree>
    <p:extLst>
      <p:ext uri="{BB962C8B-B14F-4D97-AF65-F5344CB8AC3E}">
        <p14:creationId xmlns:p14="http://schemas.microsoft.com/office/powerpoint/2010/main" val="41398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943" y="27164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de </a:t>
            </a:r>
            <a:r>
              <a:rPr lang="fr-FR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ialogue et d’</a:t>
            </a:r>
            <a:r>
              <a:rPr lang="fr-FR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nterpellation </a:t>
            </a:r>
            <a:r>
              <a:rPr lang="fr-FR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ommunautaire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509" y="2546622"/>
            <a:ext cx="10515600" cy="1325563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questionnements?</a:t>
            </a:r>
            <a:endParaRPr lang="fr-FR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0512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l’EDIC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l’EDIC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avantages de l’EDIC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L’EDIC, un impératif de gouvernance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le rendre opérationnel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8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 ce que l’EDIC</a:t>
            </a:r>
            <a:r>
              <a:rPr lang="fr-F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105" y="2021567"/>
            <a:ext cx="10935789" cy="3961222"/>
          </a:xfrm>
        </p:spPr>
        <p:txBody>
          <a:bodyPr>
            <a:noAutofit/>
          </a:bodyPr>
          <a:lstStyle/>
          <a:p>
            <a:pPr algn="just"/>
            <a:r>
              <a:rPr lang="fr-FR" alt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citoyens et citoyennes se parlent [</a:t>
            </a:r>
            <a:r>
              <a:rPr lang="fr-FR" altLang="fr-FR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s’interpellent</a:t>
            </a:r>
            <a:r>
              <a:rPr lang="fr-FR" alt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]!</a:t>
            </a:r>
          </a:p>
          <a:p>
            <a:pPr algn="just"/>
            <a:r>
              <a:rPr lang="fr-FR" alt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préoccupations sont identifiées!</a:t>
            </a:r>
          </a:p>
          <a:p>
            <a:pPr algn="just"/>
            <a:r>
              <a:rPr lang="fr-FR" alt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recommandations sont formulées!</a:t>
            </a:r>
          </a:p>
          <a:p>
            <a:pPr algn="just"/>
            <a:r>
              <a:rPr lang="fr-FR" alt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conseil municipal est attentif!</a:t>
            </a:r>
          </a:p>
        </p:txBody>
      </p:sp>
    </p:spTree>
    <p:extLst>
      <p:ext uri="{BB962C8B-B14F-4D97-AF65-F5344CB8AC3E}">
        <p14:creationId xmlns:p14="http://schemas.microsoft.com/office/powerpoint/2010/main" val="3017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l’EDIC</a:t>
            </a:r>
            <a:r>
              <a:rPr lang="fr-F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fr-FR" altLang="fr-FR" sz="4000" dirty="0"/>
              <a:t>L’organisation d’un EDIC accroît la participation et l’engagement du citoyen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4000" dirty="0"/>
              <a:t>Permettre une meilleure circulation de l’information au niveau communal, d’un espace géographique donné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4000" dirty="0"/>
              <a:t>Renforcer la légitimité des actions </a:t>
            </a:r>
            <a:r>
              <a:rPr lang="fr-FR" altLang="fr-FR" sz="4000" dirty="0" smtClean="0"/>
              <a:t>communale</a:t>
            </a:r>
          </a:p>
          <a:p>
            <a:pPr marL="0" indent="0" algn="just">
              <a:buNone/>
            </a:pPr>
            <a:r>
              <a:rPr lang="fr-FR" altLang="fr-FR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les citoyens se reconnaissent dans le CM</a:t>
            </a:r>
            <a:endParaRPr lang="fr-FR" alt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avantages </a:t>
            </a:r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l’EDIC</a:t>
            </a:r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816" y="1468618"/>
            <a:ext cx="11035937" cy="4670923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 et </a:t>
            </a: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contrôle citoyen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ien </a:t>
            </a: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le paiement des impôts et taxes et le développement local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égitimité </a:t>
            </a: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l’équipe communal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rincipe </a:t>
            </a: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réciprocité favorisant l’augmentation du recouvrement des taxes et impôts et stimulant le développement des services publics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ompétitivité </a:t>
            </a:r>
            <a:r>
              <a:rPr lang="fr-FR" alt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les villages d’une même </a:t>
            </a:r>
            <a:r>
              <a:rPr lang="fr-FR" alt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commune</a:t>
            </a:r>
            <a:endParaRPr lang="fr-FR" alt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398</Words>
  <Application>Microsoft Office PowerPoint</Application>
  <PresentationFormat>Grand écran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L’Espace de Dialogue et d’Interpellation Communautaire</vt:lpstr>
      <vt:lpstr>Quels questionnements?</vt:lpstr>
      <vt:lpstr>Présentation PowerPoint</vt:lpstr>
      <vt:lpstr>Qu’est ce que l’EDIC?</vt:lpstr>
      <vt:lpstr>2. Pourquoi l’EDIC?</vt:lpstr>
      <vt:lpstr>3. Quels avantages de l’EDIC?</vt:lpstr>
      <vt:lpstr>4. L’EDIC, un impératif de gouvernance!</vt:lpstr>
      <vt:lpstr>5. Comment rendre opérationnel l’EDIC?</vt:lpstr>
      <vt:lpstr>Et théoriquement?</vt:lpstr>
      <vt:lpstr>Et pratiquement?</vt:lpstr>
      <vt:lpstr>Quels engagements????</vt:lpstr>
      <vt:lpstr>Que retenir de l’EDIC?</vt:lpstr>
      <vt:lpstr>Vos contributions m’ont formidablement enrichies!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budget participatif</dc:title>
  <dc:creator>WANGRE Amadou</dc:creator>
  <cp:lastModifiedBy>Julie ABRIVARD</cp:lastModifiedBy>
  <cp:revision>19</cp:revision>
  <dcterms:created xsi:type="dcterms:W3CDTF">2019-03-23T23:05:40Z</dcterms:created>
  <dcterms:modified xsi:type="dcterms:W3CDTF">2019-07-08T10:21:34Z</dcterms:modified>
</cp:coreProperties>
</file>